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453" r:id="rId2"/>
    <p:sldId id="521" r:id="rId3"/>
    <p:sldId id="510" r:id="rId4"/>
    <p:sldId id="506" r:id="rId5"/>
    <p:sldId id="507" r:id="rId6"/>
    <p:sldId id="520" r:id="rId7"/>
    <p:sldId id="511" r:id="rId8"/>
    <p:sldId id="512" r:id="rId9"/>
    <p:sldId id="508" r:id="rId10"/>
    <p:sldId id="514" r:id="rId11"/>
    <p:sldId id="515" r:id="rId12"/>
    <p:sldId id="516" r:id="rId13"/>
    <p:sldId id="517" r:id="rId14"/>
    <p:sldId id="518" r:id="rId15"/>
    <p:sldId id="519"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 " providerId="None"/>
      </p:ext>
    </p:extLst>
  </p:cmAuthor>
  <p:cmAuthor id="2" name="Amelia Lin" initials="AL" lastIdx="6" clrIdx="1">
    <p:extLst>
      <p:ext uri="{19B8F6BF-5375-455C-9EA6-DF929625EA0E}">
        <p15:presenceInfo xmlns:p15="http://schemas.microsoft.com/office/powerpoint/2012/main" userId="aedca8fce4ff7c50" providerId="Windows Live"/>
      </p:ext>
    </p:extLst>
  </p:cmAuthor>
  <p:cmAuthor id="3" name="Sarah Ziegler" initials="SZ" lastIdx="3" clrIdx="2">
    <p:extLst>
      <p:ext uri="{19B8F6BF-5375-455C-9EA6-DF929625EA0E}">
        <p15:presenceInfo xmlns:p15="http://schemas.microsoft.com/office/powerpoint/2012/main" userId="Sarah Zieg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B98"/>
    <a:srgbClr val="08376B"/>
    <a:srgbClr val="2F7E9F"/>
    <a:srgbClr val="2F7EA1"/>
    <a:srgbClr val="2F7F9C"/>
    <a:srgbClr val="2F7DA1"/>
    <a:srgbClr val="DBEDF5"/>
    <a:srgbClr val="287694"/>
    <a:srgbClr val="307FA0"/>
    <a:srgbClr val="005D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1" autoAdjust="0"/>
    <p:restoredTop sz="93792" autoAdjust="0"/>
  </p:normalViewPr>
  <p:slideViewPr>
    <p:cSldViewPr>
      <p:cViewPr varScale="1">
        <p:scale>
          <a:sx n="84" d="100"/>
          <a:sy n="84" d="100"/>
        </p:scale>
        <p:origin x="1639"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3528"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efa\Downloads\US%20Fuel%20Cell%20R&amp;D.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2F7E9F"/>
            </a:solidFill>
          </c:spPr>
          <c:dPt>
            <c:idx val="0"/>
            <c:bubble3D val="0"/>
            <c:spPr>
              <a:solidFill>
                <a:srgbClr val="2F7E9F"/>
              </a:solidFill>
              <a:ln w="19050">
                <a:solidFill>
                  <a:schemeClr val="lt1"/>
                </a:solidFill>
              </a:ln>
              <a:effectLst/>
            </c:spPr>
            <c:extLst>
              <c:ext xmlns:c16="http://schemas.microsoft.com/office/drawing/2014/chart" uri="{C3380CC4-5D6E-409C-BE32-E72D297353CC}">
                <c16:uniqueId val="{00000002-E198-4AF9-BA53-FB872479CCE3}"/>
              </c:ext>
            </c:extLst>
          </c:dPt>
          <c:dPt>
            <c:idx val="1"/>
            <c:bubble3D val="0"/>
            <c:spPr>
              <a:solidFill>
                <a:srgbClr val="2F7E9F">
                  <a:alpha val="60000"/>
                </a:srgbClr>
              </a:solidFill>
              <a:ln w="19050">
                <a:solidFill>
                  <a:schemeClr val="lt1"/>
                </a:solidFill>
              </a:ln>
              <a:effectLst/>
            </c:spPr>
            <c:extLst>
              <c:ext xmlns:c16="http://schemas.microsoft.com/office/drawing/2014/chart" uri="{C3380CC4-5D6E-409C-BE32-E72D297353CC}">
                <c16:uniqueId val="{00000003-E198-4AF9-BA53-FB872479CCE3}"/>
              </c:ext>
            </c:extLst>
          </c:dPt>
          <c:dLbls>
            <c:dLbl>
              <c:idx val="0"/>
              <c:layout>
                <c:manualLayout>
                  <c:x val="-1.5723262653759892E-2"/>
                  <c:y val="7.566847112860893E-2"/>
                </c:manualLayout>
              </c:layout>
              <c:tx>
                <c:rich>
                  <a:bodyPr rot="0" spcFirstLastPara="1" vertOverflow="overflow" horzOverflow="overflow" vert="horz" wrap="none" lIns="38100" tIns="19050" rIns="38100" bIns="19050" anchor="ctr" anchorCtr="1">
                    <a:noAutofit/>
                  </a:bodyPr>
                  <a:lstStyle/>
                  <a:p>
                    <a:pPr>
                      <a:defRPr sz="1197" b="0" i="0" u="none" strike="noStrike" kern="1200" baseline="0">
                        <a:solidFill>
                          <a:schemeClr val="tx1"/>
                        </a:solidFill>
                        <a:latin typeface="+mn-lt"/>
                        <a:ea typeface="+mn-ea"/>
                        <a:cs typeface="+mn-cs"/>
                      </a:defRPr>
                    </a:pPr>
                    <a:fld id="{16080E27-2473-4746-9E70-2649AE973EA4}" type="PERCENTAGE">
                      <a:rPr lang="en-US" sz="1400">
                        <a:solidFill>
                          <a:schemeClr val="tx1"/>
                        </a:solidFill>
                        <a:latin typeface="Gill Sans MT" panose="020B0502020104020203" pitchFamily="34" charset="0"/>
                      </a:rPr>
                      <a:pPr>
                        <a:defRPr>
                          <a:solidFill>
                            <a:schemeClr val="tx1"/>
                          </a:solidFill>
                        </a:defRPr>
                      </a:pPr>
                      <a:t>[PERCENTAGE]</a:t>
                    </a:fld>
                    <a:endParaRPr lang="en-CA"/>
                  </a:p>
                </c:rich>
              </c:tx>
              <c:numFmt formatCode="0.00%" sourceLinked="0"/>
              <c:spPr>
                <a:noFill/>
                <a:ln>
                  <a:noFill/>
                </a:ln>
                <a:effectLst/>
              </c:spPr>
              <c:txPr>
                <a:bodyPr rot="0" spcFirstLastPara="1" vertOverflow="overflow" horzOverflow="overflow" vert="horz" wrap="non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632068225588954"/>
                      <c:h val="0.1001824967191601"/>
                    </c:manualLayout>
                  </c15:layout>
                  <c15:dlblFieldTable/>
                  <c15:showDataLabelsRange val="0"/>
                </c:ext>
                <c:ext xmlns:c16="http://schemas.microsoft.com/office/drawing/2014/chart" uri="{C3380CC4-5D6E-409C-BE32-E72D297353CC}">
                  <c16:uniqueId val="{00000002-E198-4AF9-BA53-FB872479CCE3}"/>
                </c:ext>
              </c:extLst>
            </c:dLbl>
            <c:dLbl>
              <c:idx val="1"/>
              <c:layout>
                <c:manualLayout>
                  <c:x val="-2.2926250222230367E-3"/>
                  <c:y val="-4.2276492782152252E-2"/>
                </c:manualLayout>
              </c:layout>
              <c:tx>
                <c:rich>
                  <a:bodyPr rot="0" spcFirstLastPara="1" vertOverflow="overflow" horzOverflow="overflow" vert="horz" wrap="none" lIns="38100" tIns="19050" rIns="38100" bIns="19050" anchor="ctr" anchorCtr="1">
                    <a:noAutofit/>
                  </a:bodyPr>
                  <a:lstStyle/>
                  <a:p>
                    <a:pPr>
                      <a:defRPr sz="1197" b="0" i="0" u="none" strike="noStrike" kern="1200" baseline="0">
                        <a:solidFill>
                          <a:schemeClr val="tx1"/>
                        </a:solidFill>
                        <a:latin typeface="+mn-lt"/>
                        <a:ea typeface="+mn-ea"/>
                        <a:cs typeface="+mn-cs"/>
                      </a:defRPr>
                    </a:pPr>
                    <a:fld id="{4545EC90-B51D-46B9-8DB2-9F843AD70D49}" type="PERCENTAGE">
                      <a:rPr lang="en-US" sz="1400">
                        <a:solidFill>
                          <a:schemeClr val="tx1"/>
                        </a:solidFill>
                      </a:rPr>
                      <a:pPr>
                        <a:defRPr>
                          <a:solidFill>
                            <a:schemeClr val="tx1"/>
                          </a:solidFill>
                        </a:defRPr>
                      </a:pPr>
                      <a:t>[PERCENTAGE]</a:t>
                    </a:fld>
                    <a:endParaRPr lang="en-CA"/>
                  </a:p>
                </c:rich>
              </c:tx>
              <c:numFmt formatCode="0.00%" sourceLinked="0"/>
              <c:spPr>
                <a:noFill/>
                <a:ln>
                  <a:noFill/>
                </a:ln>
                <a:effectLst/>
              </c:spPr>
              <c:txPr>
                <a:bodyPr rot="0" spcFirstLastPara="1" vertOverflow="overflow" horzOverflow="overflow" vert="horz" wrap="non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632068225588954"/>
                      <c:h val="0.1001824967191601"/>
                    </c:manualLayout>
                  </c15:layout>
                  <c15:dlblFieldTable/>
                  <c15:showDataLabelsRange val="0"/>
                </c:ext>
                <c:ext xmlns:c16="http://schemas.microsoft.com/office/drawing/2014/chart" uri="{C3380CC4-5D6E-409C-BE32-E72D297353CC}">
                  <c16:uniqueId val="{00000003-E198-4AF9-BA53-FB872479CCE3}"/>
                </c:ext>
              </c:extLst>
            </c:dLbl>
            <c:numFmt formatCode="0.00%" sourceLinked="0"/>
            <c:spPr>
              <a:noFill/>
              <a:ln>
                <a:noFill/>
              </a:ln>
              <a:effectLst/>
            </c:spPr>
            <c:txPr>
              <a:bodyPr rot="0" spcFirstLastPara="1" vertOverflow="overflow" horzOverflow="overflow" vert="horz" wrap="non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Power Products Platform</c:v>
                </c:pt>
                <c:pt idx="1">
                  <c:v>Technology Solutions Platform</c:v>
                </c:pt>
              </c:strCache>
            </c:strRef>
          </c:cat>
          <c:val>
            <c:numRef>
              <c:f>Sheet1!$B$2:$B$3</c:f>
              <c:numCache>
                <c:formatCode>General</c:formatCode>
                <c:ptCount val="2"/>
                <c:pt idx="0">
                  <c:v>15.3</c:v>
                </c:pt>
                <c:pt idx="1">
                  <c:v>10.3</c:v>
                </c:pt>
              </c:numCache>
            </c:numRef>
          </c:val>
          <c:extLst>
            <c:ext xmlns:c16="http://schemas.microsoft.com/office/drawing/2014/chart" uri="{C3380CC4-5D6E-409C-BE32-E72D297353CC}">
              <c16:uniqueId val="{00000000-E198-4AF9-BA53-FB872479CCE3}"/>
            </c:ext>
          </c:extLst>
        </c:ser>
        <c:dLbls>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1.9799920863704818E-2"/>
          <c:y val="0.82292674339789029"/>
          <c:w val="0.96354481080334231"/>
          <c:h val="0.124959809711286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2F7E9F"/>
            </a:solidFill>
          </c:spPr>
          <c:dPt>
            <c:idx val="0"/>
            <c:bubble3D val="0"/>
            <c:spPr>
              <a:solidFill>
                <a:srgbClr val="2F7E9F"/>
              </a:solidFill>
              <a:ln w="19050">
                <a:solidFill>
                  <a:schemeClr val="lt1"/>
                </a:solidFill>
              </a:ln>
              <a:effectLst/>
            </c:spPr>
            <c:extLst>
              <c:ext xmlns:c16="http://schemas.microsoft.com/office/drawing/2014/chart" uri="{C3380CC4-5D6E-409C-BE32-E72D297353CC}">
                <c16:uniqueId val="{00000005-C857-44D7-B73C-D01F8F5AFA74}"/>
              </c:ext>
            </c:extLst>
          </c:dPt>
          <c:dPt>
            <c:idx val="1"/>
            <c:bubble3D val="0"/>
            <c:spPr>
              <a:solidFill>
                <a:srgbClr val="2F7E9F">
                  <a:alpha val="70000"/>
                </a:srgbClr>
              </a:solidFill>
              <a:ln w="19050">
                <a:solidFill>
                  <a:schemeClr val="lt1"/>
                </a:solidFill>
              </a:ln>
              <a:effectLst/>
            </c:spPr>
            <c:extLst>
              <c:ext xmlns:c16="http://schemas.microsoft.com/office/drawing/2014/chart" uri="{C3380CC4-5D6E-409C-BE32-E72D297353CC}">
                <c16:uniqueId val="{00000002-C857-44D7-B73C-D01F8F5AFA74}"/>
              </c:ext>
            </c:extLst>
          </c:dPt>
          <c:dPt>
            <c:idx val="2"/>
            <c:bubble3D val="0"/>
            <c:spPr>
              <a:solidFill>
                <a:srgbClr val="2F7E9F">
                  <a:alpha val="40000"/>
                </a:srgbClr>
              </a:solidFill>
              <a:ln w="19050">
                <a:solidFill>
                  <a:schemeClr val="lt1"/>
                </a:solidFill>
              </a:ln>
              <a:effectLst/>
            </c:spPr>
            <c:extLst>
              <c:ext xmlns:c16="http://schemas.microsoft.com/office/drawing/2014/chart" uri="{C3380CC4-5D6E-409C-BE32-E72D297353CC}">
                <c16:uniqueId val="{00000003-C857-44D7-B73C-D01F8F5AFA74}"/>
              </c:ext>
            </c:extLst>
          </c:dPt>
          <c:dPt>
            <c:idx val="3"/>
            <c:bubble3D val="0"/>
            <c:spPr>
              <a:solidFill>
                <a:srgbClr val="2F7E9F">
                  <a:alpha val="20000"/>
                </a:srgbClr>
              </a:solidFill>
              <a:ln w="19050">
                <a:solidFill>
                  <a:schemeClr val="lt1"/>
                </a:solidFill>
              </a:ln>
              <a:effectLst/>
            </c:spPr>
            <c:extLst>
              <c:ext xmlns:c16="http://schemas.microsoft.com/office/drawing/2014/chart" uri="{C3380CC4-5D6E-409C-BE32-E72D297353CC}">
                <c16:uniqueId val="{00000004-C857-44D7-B73C-D01F8F5AFA7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Sheet1!$A$3:$A$6</c:f>
              <c:strCache>
                <c:ptCount val="4"/>
                <c:pt idx="0">
                  <c:v>China</c:v>
                </c:pt>
                <c:pt idx="1">
                  <c:v>Germany</c:v>
                </c:pt>
                <c:pt idx="2">
                  <c:v>United States</c:v>
                </c:pt>
                <c:pt idx="3">
                  <c:v>Other</c:v>
                </c:pt>
              </c:strCache>
            </c:strRef>
          </c:cat>
          <c:val>
            <c:numRef>
              <c:f>Sheet1!$B$3:$B$6</c:f>
              <c:numCache>
                <c:formatCode>General</c:formatCode>
                <c:ptCount val="4"/>
                <c:pt idx="0">
                  <c:v>47.1</c:v>
                </c:pt>
                <c:pt idx="1">
                  <c:v>30.6</c:v>
                </c:pt>
                <c:pt idx="2">
                  <c:v>13.5</c:v>
                </c:pt>
                <c:pt idx="3">
                  <c:v>15.1</c:v>
                </c:pt>
              </c:numCache>
            </c:numRef>
          </c:val>
          <c:extLst>
            <c:ext xmlns:c16="http://schemas.microsoft.com/office/drawing/2014/chart" uri="{C3380CC4-5D6E-409C-BE32-E72D297353CC}">
              <c16:uniqueId val="{00000000-C857-44D7-B73C-D01F8F5AFA74}"/>
            </c:ext>
          </c:extLst>
        </c:ser>
        <c:dLbls>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4.1233312379802455E-2"/>
          <c:y val="0.8659055118110236"/>
          <c:w val="0.90804802300324261"/>
          <c:h val="0.123677821522309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2</c:v>
                </c:pt>
              </c:strCache>
            </c:strRef>
          </c:tx>
          <c:spPr>
            <a:solidFill>
              <a:srgbClr val="2F7E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Dec 2015</c:v>
                </c:pt>
                <c:pt idx="1">
                  <c:v>Dec 2016</c:v>
                </c:pt>
                <c:pt idx="2">
                  <c:v>Dec 2017</c:v>
                </c:pt>
                <c:pt idx="3">
                  <c:v>Dec 2018</c:v>
                </c:pt>
                <c:pt idx="4">
                  <c:v>Dec 2019</c:v>
                </c:pt>
                <c:pt idx="5">
                  <c:v>Dec 2020</c:v>
                </c:pt>
              </c:strCache>
            </c:strRef>
          </c:cat>
          <c:val>
            <c:numRef>
              <c:f>Sheet1!$B$2:$B$7</c:f>
              <c:numCache>
                <c:formatCode>General</c:formatCode>
                <c:ptCount val="6"/>
                <c:pt idx="0">
                  <c:v>56.5</c:v>
                </c:pt>
                <c:pt idx="1">
                  <c:v>85.3</c:v>
                </c:pt>
                <c:pt idx="2">
                  <c:v>121.3</c:v>
                </c:pt>
                <c:pt idx="3">
                  <c:v>96.6</c:v>
                </c:pt>
                <c:pt idx="4">
                  <c:v>106.3</c:v>
                </c:pt>
                <c:pt idx="5">
                  <c:v>117.7</c:v>
                </c:pt>
              </c:numCache>
            </c:numRef>
          </c:val>
          <c:extLst>
            <c:ext xmlns:c16="http://schemas.microsoft.com/office/drawing/2014/chart" uri="{C3380CC4-5D6E-409C-BE32-E72D297353CC}">
              <c16:uniqueId val="{00000000-2227-40CE-B464-0D4330A6C680}"/>
            </c:ext>
          </c:extLst>
        </c:ser>
        <c:dLbls>
          <c:showLegendKey val="0"/>
          <c:showVal val="0"/>
          <c:showCatName val="0"/>
          <c:showSerName val="0"/>
          <c:showPercent val="0"/>
          <c:showBubbleSize val="0"/>
        </c:dLbls>
        <c:gapWidth val="117"/>
        <c:overlap val="-38"/>
        <c:axId val="1023059807"/>
        <c:axId val="1023051487"/>
      </c:barChart>
      <c:catAx>
        <c:axId val="1023059807"/>
        <c:scaling>
          <c:orientation val="minMax"/>
        </c:scaling>
        <c:delete val="0"/>
        <c:axPos val="b"/>
        <c:numFmt formatCode="@" sourceLinked="0"/>
        <c:majorTickMark val="none"/>
        <c:minorTickMark val="none"/>
        <c:tickLblPos val="low"/>
        <c:spPr>
          <a:noFill/>
          <a:ln w="9525" cap="flat" cmpd="sng" algn="ctr">
            <a:solidFill>
              <a:srgbClr val="2F7EA1"/>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en-US"/>
          </a:p>
        </c:txPr>
        <c:crossAx val="1023051487"/>
        <c:crosses val="autoZero"/>
        <c:auto val="1"/>
        <c:lblAlgn val="ctr"/>
        <c:lblOffset val="0"/>
        <c:noMultiLvlLbl val="0"/>
      </c:catAx>
      <c:valAx>
        <c:axId val="1023051487"/>
        <c:scaling>
          <c:orientation val="minMax"/>
        </c:scaling>
        <c:delete val="0"/>
        <c:axPos val="l"/>
        <c:numFmt formatCode="General" sourceLinked="1"/>
        <c:majorTickMark val="none"/>
        <c:minorTickMark val="none"/>
        <c:tickLblPos val="nextTo"/>
        <c:spPr>
          <a:noFill/>
          <a:ln>
            <a:solidFill>
              <a:srgbClr val="2F7EA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059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76703237642394E-2"/>
          <c:y val="6.7871115811832305E-2"/>
          <c:w val="0.84755896284191568"/>
          <c:h val="0.7109501810463229"/>
        </c:manualLayout>
      </c:layout>
      <c:lineChart>
        <c:grouping val="standard"/>
        <c:varyColors val="0"/>
        <c:ser>
          <c:idx val="0"/>
          <c:order val="0"/>
          <c:tx>
            <c:strRef>
              <c:f>Sheet1!$B$1</c:f>
              <c:strCache>
                <c:ptCount val="1"/>
                <c:pt idx="0">
                  <c:v>Close</c:v>
                </c:pt>
              </c:strCache>
            </c:strRef>
          </c:tx>
          <c:spPr>
            <a:ln w="28575" cap="rnd">
              <a:solidFill>
                <a:srgbClr val="2F7EA1"/>
              </a:solidFill>
              <a:round/>
            </a:ln>
            <a:effectLst/>
          </c:spPr>
          <c:marker>
            <c:symbol val="none"/>
          </c:marker>
          <c:cat>
            <c:strRef>
              <c:f>Sheet1!$A$2:$A$253</c:f>
              <c:strCache>
                <c:ptCount val="238"/>
                <c:pt idx="4">
                  <c:v>Mar 20</c:v>
                </c:pt>
                <c:pt idx="27">
                  <c:v>Apr 20</c:v>
                </c:pt>
                <c:pt idx="48">
                  <c:v>May 20</c:v>
                </c:pt>
                <c:pt idx="68">
                  <c:v>Jun 20</c:v>
                </c:pt>
                <c:pt idx="90">
                  <c:v>Jul 20</c:v>
                </c:pt>
                <c:pt idx="112">
                  <c:v>Aug 20</c:v>
                </c:pt>
                <c:pt idx="133">
                  <c:v>Sep 20</c:v>
                </c:pt>
                <c:pt idx="154">
                  <c:v>Oct 20</c:v>
                </c:pt>
                <c:pt idx="176">
                  <c:v>Nov 20</c:v>
                </c:pt>
                <c:pt idx="196">
                  <c:v>Dec 20</c:v>
                </c:pt>
                <c:pt idx="218">
                  <c:v>Jan 21</c:v>
                </c:pt>
                <c:pt idx="237">
                  <c:v>Feb 21</c:v>
                </c:pt>
              </c:strCache>
            </c:strRef>
          </c:cat>
          <c:val>
            <c:numRef>
              <c:f>Sheet1!$B$2:$B$253</c:f>
              <c:numCache>
                <c:formatCode>General</c:formatCode>
                <c:ptCount val="252"/>
                <c:pt idx="0">
                  <c:v>11.15</c:v>
                </c:pt>
                <c:pt idx="1">
                  <c:v>11.14</c:v>
                </c:pt>
                <c:pt idx="2">
                  <c:v>10.5</c:v>
                </c:pt>
                <c:pt idx="3">
                  <c:v>8.44</c:v>
                </c:pt>
                <c:pt idx="4">
                  <c:v>8.9</c:v>
                </c:pt>
                <c:pt idx="5">
                  <c:v>10.029999999999999</c:v>
                </c:pt>
                <c:pt idx="6">
                  <c:v>10.25</c:v>
                </c:pt>
                <c:pt idx="7">
                  <c:v>10.62</c:v>
                </c:pt>
                <c:pt idx="8">
                  <c:v>10.64</c:v>
                </c:pt>
                <c:pt idx="9">
                  <c:v>9.7200000000000006</c:v>
                </c:pt>
                <c:pt idx="10">
                  <c:v>8.5</c:v>
                </c:pt>
                <c:pt idx="11">
                  <c:v>9.98</c:v>
                </c:pt>
                <c:pt idx="12">
                  <c:v>8.9700000000000006</c:v>
                </c:pt>
                <c:pt idx="13">
                  <c:v>7.78</c:v>
                </c:pt>
                <c:pt idx="14">
                  <c:v>8.26</c:v>
                </c:pt>
                <c:pt idx="15">
                  <c:v>7.85</c:v>
                </c:pt>
                <c:pt idx="16">
                  <c:v>8</c:v>
                </c:pt>
                <c:pt idx="17">
                  <c:v>7.33</c:v>
                </c:pt>
                <c:pt idx="18">
                  <c:v>7.49</c:v>
                </c:pt>
                <c:pt idx="19">
                  <c:v>7.86</c:v>
                </c:pt>
                <c:pt idx="20">
                  <c:v>7.83</c:v>
                </c:pt>
                <c:pt idx="21">
                  <c:v>8.2899999999999991</c:v>
                </c:pt>
                <c:pt idx="22">
                  <c:v>8.2899999999999991</c:v>
                </c:pt>
                <c:pt idx="23">
                  <c:v>8.2200000000000006</c:v>
                </c:pt>
                <c:pt idx="24">
                  <c:v>7.7</c:v>
                </c:pt>
                <c:pt idx="25">
                  <c:v>7.57</c:v>
                </c:pt>
                <c:pt idx="26">
                  <c:v>7.61</c:v>
                </c:pt>
                <c:pt idx="27">
                  <c:v>7.26</c:v>
                </c:pt>
                <c:pt idx="28">
                  <c:v>7.75</c:v>
                </c:pt>
                <c:pt idx="29">
                  <c:v>7.58</c:v>
                </c:pt>
                <c:pt idx="30">
                  <c:v>8.4600000000000009</c:v>
                </c:pt>
                <c:pt idx="31">
                  <c:v>8.7100000000000009</c:v>
                </c:pt>
                <c:pt idx="32">
                  <c:v>9.1300000000000008</c:v>
                </c:pt>
                <c:pt idx="33">
                  <c:v>9.17</c:v>
                </c:pt>
                <c:pt idx="34">
                  <c:v>9.17</c:v>
                </c:pt>
                <c:pt idx="35">
                  <c:v>10.14</c:v>
                </c:pt>
                <c:pt idx="36">
                  <c:v>9.4600000000000009</c:v>
                </c:pt>
                <c:pt idx="37">
                  <c:v>10.01</c:v>
                </c:pt>
                <c:pt idx="38">
                  <c:v>10.199999999999999</c:v>
                </c:pt>
                <c:pt idx="39">
                  <c:v>10.09</c:v>
                </c:pt>
                <c:pt idx="40">
                  <c:v>9.76</c:v>
                </c:pt>
                <c:pt idx="41">
                  <c:v>10.26</c:v>
                </c:pt>
                <c:pt idx="42">
                  <c:v>10.06</c:v>
                </c:pt>
                <c:pt idx="43">
                  <c:v>10.09</c:v>
                </c:pt>
                <c:pt idx="44">
                  <c:v>10.27</c:v>
                </c:pt>
                <c:pt idx="45">
                  <c:v>10.210000000000001</c:v>
                </c:pt>
                <c:pt idx="46">
                  <c:v>10.48</c:v>
                </c:pt>
                <c:pt idx="47">
                  <c:v>10.16</c:v>
                </c:pt>
                <c:pt idx="48">
                  <c:v>9.34</c:v>
                </c:pt>
                <c:pt idx="49">
                  <c:v>9.84</c:v>
                </c:pt>
                <c:pt idx="50">
                  <c:v>10.06</c:v>
                </c:pt>
                <c:pt idx="51">
                  <c:v>10.210000000000001</c:v>
                </c:pt>
                <c:pt idx="52">
                  <c:v>9.91</c:v>
                </c:pt>
                <c:pt idx="53">
                  <c:v>9.91</c:v>
                </c:pt>
                <c:pt idx="54">
                  <c:v>9.56</c:v>
                </c:pt>
                <c:pt idx="55">
                  <c:v>9.59</c:v>
                </c:pt>
                <c:pt idx="56">
                  <c:v>9.31</c:v>
                </c:pt>
                <c:pt idx="57">
                  <c:v>9.4</c:v>
                </c:pt>
                <c:pt idx="58">
                  <c:v>9.59</c:v>
                </c:pt>
                <c:pt idx="59">
                  <c:v>9.8699999999999992</c:v>
                </c:pt>
                <c:pt idx="60">
                  <c:v>9.6300000000000008</c:v>
                </c:pt>
                <c:pt idx="61">
                  <c:v>9.8000000000000007</c:v>
                </c:pt>
                <c:pt idx="62">
                  <c:v>9.7100000000000009</c:v>
                </c:pt>
                <c:pt idx="63">
                  <c:v>9.7799999999999994</c:v>
                </c:pt>
                <c:pt idx="64">
                  <c:v>10.81</c:v>
                </c:pt>
                <c:pt idx="65">
                  <c:v>10.55</c:v>
                </c:pt>
                <c:pt idx="66">
                  <c:v>10.39</c:v>
                </c:pt>
                <c:pt idx="67">
                  <c:v>10.79</c:v>
                </c:pt>
                <c:pt idx="68">
                  <c:v>11.7</c:v>
                </c:pt>
                <c:pt idx="69">
                  <c:v>11.37</c:v>
                </c:pt>
                <c:pt idx="70">
                  <c:v>11.47</c:v>
                </c:pt>
                <c:pt idx="71">
                  <c:v>11.95</c:v>
                </c:pt>
                <c:pt idx="72">
                  <c:v>12.1</c:v>
                </c:pt>
                <c:pt idx="73">
                  <c:v>12.52</c:v>
                </c:pt>
                <c:pt idx="74">
                  <c:v>12.42</c:v>
                </c:pt>
                <c:pt idx="75">
                  <c:v>14.58</c:v>
                </c:pt>
                <c:pt idx="76">
                  <c:v>12.03</c:v>
                </c:pt>
                <c:pt idx="77">
                  <c:v>13.39</c:v>
                </c:pt>
                <c:pt idx="78">
                  <c:v>13.88</c:v>
                </c:pt>
                <c:pt idx="79">
                  <c:v>14.21</c:v>
                </c:pt>
                <c:pt idx="80">
                  <c:v>13.65</c:v>
                </c:pt>
                <c:pt idx="81">
                  <c:v>14</c:v>
                </c:pt>
                <c:pt idx="82">
                  <c:v>13.44</c:v>
                </c:pt>
                <c:pt idx="83">
                  <c:v>13.72</c:v>
                </c:pt>
                <c:pt idx="84">
                  <c:v>14.16</c:v>
                </c:pt>
                <c:pt idx="85">
                  <c:v>13.65</c:v>
                </c:pt>
                <c:pt idx="86">
                  <c:v>14.07</c:v>
                </c:pt>
                <c:pt idx="87">
                  <c:v>13.65</c:v>
                </c:pt>
                <c:pt idx="88">
                  <c:v>15.53</c:v>
                </c:pt>
                <c:pt idx="89">
                  <c:v>15.4</c:v>
                </c:pt>
                <c:pt idx="90">
                  <c:v>16.110001</c:v>
                </c:pt>
                <c:pt idx="91">
                  <c:v>17.360001</c:v>
                </c:pt>
                <c:pt idx="92">
                  <c:v>19.93</c:v>
                </c:pt>
                <c:pt idx="93">
                  <c:v>19.540001</c:v>
                </c:pt>
                <c:pt idx="94">
                  <c:v>20.059999000000001</c:v>
                </c:pt>
                <c:pt idx="95">
                  <c:v>20.76</c:v>
                </c:pt>
                <c:pt idx="96">
                  <c:v>20.5</c:v>
                </c:pt>
                <c:pt idx="97">
                  <c:v>18.219999000000001</c:v>
                </c:pt>
                <c:pt idx="98">
                  <c:v>19.379999000000002</c:v>
                </c:pt>
                <c:pt idx="99">
                  <c:v>20.68</c:v>
                </c:pt>
                <c:pt idx="100">
                  <c:v>19.239999999999998</c:v>
                </c:pt>
                <c:pt idx="101">
                  <c:v>19.52</c:v>
                </c:pt>
                <c:pt idx="102">
                  <c:v>18.989999999999998</c:v>
                </c:pt>
                <c:pt idx="103">
                  <c:v>18.700001</c:v>
                </c:pt>
                <c:pt idx="104">
                  <c:v>18.100000000000001</c:v>
                </c:pt>
                <c:pt idx="105">
                  <c:v>16.370000999999998</c:v>
                </c:pt>
                <c:pt idx="106">
                  <c:v>15.81</c:v>
                </c:pt>
                <c:pt idx="107">
                  <c:v>15.44</c:v>
                </c:pt>
                <c:pt idx="108">
                  <c:v>15.03</c:v>
                </c:pt>
                <c:pt idx="109">
                  <c:v>14.88</c:v>
                </c:pt>
                <c:pt idx="110">
                  <c:v>14.55</c:v>
                </c:pt>
                <c:pt idx="111">
                  <c:v>14.22</c:v>
                </c:pt>
                <c:pt idx="112">
                  <c:v>15.32</c:v>
                </c:pt>
                <c:pt idx="113">
                  <c:v>15.02</c:v>
                </c:pt>
                <c:pt idx="114">
                  <c:v>15.16</c:v>
                </c:pt>
                <c:pt idx="115">
                  <c:v>14.91</c:v>
                </c:pt>
                <c:pt idx="116">
                  <c:v>14.75</c:v>
                </c:pt>
                <c:pt idx="117">
                  <c:v>14.81</c:v>
                </c:pt>
                <c:pt idx="118">
                  <c:v>13.82</c:v>
                </c:pt>
                <c:pt idx="119">
                  <c:v>14.4</c:v>
                </c:pt>
                <c:pt idx="120">
                  <c:v>14.77</c:v>
                </c:pt>
                <c:pt idx="121">
                  <c:v>14.37</c:v>
                </c:pt>
                <c:pt idx="122">
                  <c:v>15.54</c:v>
                </c:pt>
                <c:pt idx="123">
                  <c:v>15.9</c:v>
                </c:pt>
                <c:pt idx="124">
                  <c:v>15.96</c:v>
                </c:pt>
                <c:pt idx="125">
                  <c:v>15.06</c:v>
                </c:pt>
                <c:pt idx="126">
                  <c:v>16.219999000000001</c:v>
                </c:pt>
                <c:pt idx="127">
                  <c:v>16.489999999999998</c:v>
                </c:pt>
                <c:pt idx="128">
                  <c:v>16.049999</c:v>
                </c:pt>
                <c:pt idx="129">
                  <c:v>15.84</c:v>
                </c:pt>
                <c:pt idx="130">
                  <c:v>15.82</c:v>
                </c:pt>
                <c:pt idx="131">
                  <c:v>15.99</c:v>
                </c:pt>
                <c:pt idx="132">
                  <c:v>16.600000000000001</c:v>
                </c:pt>
                <c:pt idx="133">
                  <c:v>16.940000999999999</c:v>
                </c:pt>
                <c:pt idx="134">
                  <c:v>15.56</c:v>
                </c:pt>
                <c:pt idx="135">
                  <c:v>13.93</c:v>
                </c:pt>
                <c:pt idx="136">
                  <c:v>13.72</c:v>
                </c:pt>
                <c:pt idx="137">
                  <c:v>13.95</c:v>
                </c:pt>
                <c:pt idx="138">
                  <c:v>14.32</c:v>
                </c:pt>
                <c:pt idx="139">
                  <c:v>14.08</c:v>
                </c:pt>
                <c:pt idx="140">
                  <c:v>13.8</c:v>
                </c:pt>
                <c:pt idx="141">
                  <c:v>14.43</c:v>
                </c:pt>
                <c:pt idx="142">
                  <c:v>15.25</c:v>
                </c:pt>
                <c:pt idx="143">
                  <c:v>15.61</c:v>
                </c:pt>
                <c:pt idx="144">
                  <c:v>15.71</c:v>
                </c:pt>
                <c:pt idx="145">
                  <c:v>15.91</c:v>
                </c:pt>
                <c:pt idx="146">
                  <c:v>16.329999999999998</c:v>
                </c:pt>
                <c:pt idx="147">
                  <c:v>16</c:v>
                </c:pt>
                <c:pt idx="148">
                  <c:v>14.96</c:v>
                </c:pt>
                <c:pt idx="149">
                  <c:v>14.22</c:v>
                </c:pt>
                <c:pt idx="150">
                  <c:v>14.26</c:v>
                </c:pt>
                <c:pt idx="151">
                  <c:v>14.92</c:v>
                </c:pt>
                <c:pt idx="152">
                  <c:v>15.1</c:v>
                </c:pt>
                <c:pt idx="153">
                  <c:v>15.1</c:v>
                </c:pt>
                <c:pt idx="154">
                  <c:v>16.450001</c:v>
                </c:pt>
                <c:pt idx="155">
                  <c:v>16.030000999999999</c:v>
                </c:pt>
                <c:pt idx="156">
                  <c:v>17.540001</c:v>
                </c:pt>
                <c:pt idx="157">
                  <c:v>17.389999</c:v>
                </c:pt>
                <c:pt idx="158">
                  <c:v>18.360001</c:v>
                </c:pt>
                <c:pt idx="159">
                  <c:v>17.649999999999999</c:v>
                </c:pt>
                <c:pt idx="160">
                  <c:v>18.82</c:v>
                </c:pt>
                <c:pt idx="161">
                  <c:v>18.48</c:v>
                </c:pt>
                <c:pt idx="162">
                  <c:v>18.719999000000001</c:v>
                </c:pt>
                <c:pt idx="163">
                  <c:v>18.860001</c:v>
                </c:pt>
                <c:pt idx="164">
                  <c:v>18.510000000000002</c:v>
                </c:pt>
                <c:pt idx="165">
                  <c:v>17.889999</c:v>
                </c:pt>
                <c:pt idx="166">
                  <c:v>17.290001</c:v>
                </c:pt>
                <c:pt idx="167">
                  <c:v>16.799999</c:v>
                </c:pt>
                <c:pt idx="168">
                  <c:v>15.71</c:v>
                </c:pt>
                <c:pt idx="169">
                  <c:v>16.049999</c:v>
                </c:pt>
                <c:pt idx="170">
                  <c:v>16</c:v>
                </c:pt>
                <c:pt idx="171">
                  <c:v>15.2</c:v>
                </c:pt>
                <c:pt idx="172">
                  <c:v>15.19</c:v>
                </c:pt>
                <c:pt idx="173">
                  <c:v>14.44</c:v>
                </c:pt>
                <c:pt idx="174">
                  <c:v>14.78</c:v>
                </c:pt>
                <c:pt idx="175">
                  <c:v>14.77</c:v>
                </c:pt>
                <c:pt idx="176">
                  <c:v>15.35</c:v>
                </c:pt>
                <c:pt idx="177">
                  <c:v>16.350000000000001</c:v>
                </c:pt>
                <c:pt idx="178">
                  <c:v>15.83</c:v>
                </c:pt>
                <c:pt idx="179">
                  <c:v>16.670000000000002</c:v>
                </c:pt>
                <c:pt idx="180">
                  <c:v>15.59</c:v>
                </c:pt>
                <c:pt idx="181">
                  <c:v>16.16</c:v>
                </c:pt>
                <c:pt idx="182">
                  <c:v>15.07</c:v>
                </c:pt>
                <c:pt idx="183">
                  <c:v>16.16</c:v>
                </c:pt>
                <c:pt idx="184">
                  <c:v>16.02</c:v>
                </c:pt>
                <c:pt idx="185">
                  <c:v>16.18</c:v>
                </c:pt>
                <c:pt idx="186">
                  <c:v>17.02</c:v>
                </c:pt>
                <c:pt idx="187">
                  <c:v>17.280000999999999</c:v>
                </c:pt>
                <c:pt idx="188">
                  <c:v>16.91</c:v>
                </c:pt>
                <c:pt idx="189">
                  <c:v>18.16</c:v>
                </c:pt>
                <c:pt idx="190">
                  <c:v>19.290001</c:v>
                </c:pt>
                <c:pt idx="191">
                  <c:v>21.58</c:v>
                </c:pt>
                <c:pt idx="192">
                  <c:v>19.989999999999998</c:v>
                </c:pt>
                <c:pt idx="193">
                  <c:v>20.27</c:v>
                </c:pt>
                <c:pt idx="194">
                  <c:v>20.52</c:v>
                </c:pt>
                <c:pt idx="195">
                  <c:v>20.530000999999999</c:v>
                </c:pt>
                <c:pt idx="196">
                  <c:v>19.940000999999999</c:v>
                </c:pt>
                <c:pt idx="197">
                  <c:v>19.040001</c:v>
                </c:pt>
                <c:pt idx="198">
                  <c:v>18.360001</c:v>
                </c:pt>
                <c:pt idx="199">
                  <c:v>19.23</c:v>
                </c:pt>
                <c:pt idx="200">
                  <c:v>19.43</c:v>
                </c:pt>
                <c:pt idx="201">
                  <c:v>21.139999</c:v>
                </c:pt>
                <c:pt idx="202">
                  <c:v>19.68</c:v>
                </c:pt>
                <c:pt idx="203">
                  <c:v>19.66</c:v>
                </c:pt>
                <c:pt idx="204">
                  <c:v>19.030000999999999</c:v>
                </c:pt>
                <c:pt idx="205">
                  <c:v>18.440000999999999</c:v>
                </c:pt>
                <c:pt idx="206">
                  <c:v>19.389999</c:v>
                </c:pt>
                <c:pt idx="207">
                  <c:v>19.639999</c:v>
                </c:pt>
                <c:pt idx="208">
                  <c:v>20.48</c:v>
                </c:pt>
                <c:pt idx="209">
                  <c:v>21.18</c:v>
                </c:pt>
                <c:pt idx="210">
                  <c:v>20.790001</c:v>
                </c:pt>
                <c:pt idx="211">
                  <c:v>22.709999</c:v>
                </c:pt>
                <c:pt idx="212">
                  <c:v>23.48</c:v>
                </c:pt>
                <c:pt idx="213">
                  <c:v>23.450001</c:v>
                </c:pt>
                <c:pt idx="214">
                  <c:v>22.860001</c:v>
                </c:pt>
                <c:pt idx="215">
                  <c:v>22.07</c:v>
                </c:pt>
                <c:pt idx="216">
                  <c:v>23.559999000000001</c:v>
                </c:pt>
                <c:pt idx="217">
                  <c:v>23.4</c:v>
                </c:pt>
                <c:pt idx="218">
                  <c:v>22.530000999999999</c:v>
                </c:pt>
                <c:pt idx="219">
                  <c:v>23.08</c:v>
                </c:pt>
                <c:pt idx="220">
                  <c:v>24.309999000000001</c:v>
                </c:pt>
                <c:pt idx="221">
                  <c:v>28.129999000000002</c:v>
                </c:pt>
                <c:pt idx="222">
                  <c:v>28.84</c:v>
                </c:pt>
                <c:pt idx="223">
                  <c:v>28.959999</c:v>
                </c:pt>
                <c:pt idx="224">
                  <c:v>34.360000999999997</c:v>
                </c:pt>
                <c:pt idx="225">
                  <c:v>36.580002</c:v>
                </c:pt>
                <c:pt idx="226">
                  <c:v>34.549999</c:v>
                </c:pt>
                <c:pt idx="227">
                  <c:v>30.83</c:v>
                </c:pt>
                <c:pt idx="228">
                  <c:v>35.860000999999997</c:v>
                </c:pt>
                <c:pt idx="229">
                  <c:v>35.259998000000003</c:v>
                </c:pt>
                <c:pt idx="230">
                  <c:v>35.630001</c:v>
                </c:pt>
                <c:pt idx="231">
                  <c:v>37.07</c:v>
                </c:pt>
                <c:pt idx="232">
                  <c:v>35.400002000000001</c:v>
                </c:pt>
                <c:pt idx="233">
                  <c:v>37.310001</c:v>
                </c:pt>
                <c:pt idx="234">
                  <c:v>34.369999</c:v>
                </c:pt>
                <c:pt idx="235">
                  <c:v>34</c:v>
                </c:pt>
                <c:pt idx="236">
                  <c:v>34.169998</c:v>
                </c:pt>
                <c:pt idx="237">
                  <c:v>35.529998999999997</c:v>
                </c:pt>
                <c:pt idx="238">
                  <c:v>36.509998000000003</c:v>
                </c:pt>
                <c:pt idx="239">
                  <c:v>37.07</c:v>
                </c:pt>
                <c:pt idx="240">
                  <c:v>38.150002000000001</c:v>
                </c:pt>
                <c:pt idx="241">
                  <c:v>38.68</c:v>
                </c:pt>
                <c:pt idx="242">
                  <c:v>40.990001999999997</c:v>
                </c:pt>
                <c:pt idx="243">
                  <c:v>40.900002000000001</c:v>
                </c:pt>
                <c:pt idx="244">
                  <c:v>35.470001000000003</c:v>
                </c:pt>
                <c:pt idx="245">
                  <c:v>36.68</c:v>
                </c:pt>
                <c:pt idx="246">
                  <c:v>35.990001999999997</c:v>
                </c:pt>
                <c:pt idx="247">
                  <c:v>33.75</c:v>
                </c:pt>
                <c:pt idx="248">
                  <c:v>32.099997999999999</c:v>
                </c:pt>
                <c:pt idx="249">
                  <c:v>30.16</c:v>
                </c:pt>
                <c:pt idx="250">
                  <c:v>32.200001</c:v>
                </c:pt>
                <c:pt idx="251">
                  <c:v>30.299999</c:v>
                </c:pt>
              </c:numCache>
            </c:numRef>
          </c:val>
          <c:smooth val="0"/>
          <c:extLst>
            <c:ext xmlns:c16="http://schemas.microsoft.com/office/drawing/2014/chart" uri="{C3380CC4-5D6E-409C-BE32-E72D297353CC}">
              <c16:uniqueId val="{00000000-E76C-4EC0-A4D9-D99446545F37}"/>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Sheet1!$A$2:$A$253</c:f>
              <c:strCache>
                <c:ptCount val="238"/>
                <c:pt idx="4">
                  <c:v>Mar 20</c:v>
                </c:pt>
                <c:pt idx="27">
                  <c:v>Apr 20</c:v>
                </c:pt>
                <c:pt idx="48">
                  <c:v>May 20</c:v>
                </c:pt>
                <c:pt idx="68">
                  <c:v>Jun 20</c:v>
                </c:pt>
                <c:pt idx="90">
                  <c:v>Jul 20</c:v>
                </c:pt>
                <c:pt idx="112">
                  <c:v>Aug 20</c:v>
                </c:pt>
                <c:pt idx="133">
                  <c:v>Sep 20</c:v>
                </c:pt>
                <c:pt idx="154">
                  <c:v>Oct 20</c:v>
                </c:pt>
                <c:pt idx="176">
                  <c:v>Nov 20</c:v>
                </c:pt>
                <c:pt idx="196">
                  <c:v>Dec 20</c:v>
                </c:pt>
                <c:pt idx="218">
                  <c:v>Jan 21</c:v>
                </c:pt>
                <c:pt idx="237">
                  <c:v>Feb 21</c:v>
                </c:pt>
              </c:strCache>
            </c:strRef>
          </c:cat>
          <c:val>
            <c:numRef>
              <c:f>Sheet1!$C$2:$C$253</c:f>
              <c:numCache>
                <c:formatCode>General</c:formatCode>
                <c:ptCount val="252"/>
              </c:numCache>
            </c:numRef>
          </c:val>
          <c:smooth val="0"/>
          <c:extLst>
            <c:ext xmlns:c16="http://schemas.microsoft.com/office/drawing/2014/chart" uri="{C3380CC4-5D6E-409C-BE32-E72D297353CC}">
              <c16:uniqueId val="{00000001-E76C-4EC0-A4D9-D99446545F37}"/>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Sheet1!$A$2:$A$253</c:f>
              <c:strCache>
                <c:ptCount val="238"/>
                <c:pt idx="4">
                  <c:v>Mar 20</c:v>
                </c:pt>
                <c:pt idx="27">
                  <c:v>Apr 20</c:v>
                </c:pt>
                <c:pt idx="48">
                  <c:v>May 20</c:v>
                </c:pt>
                <c:pt idx="68">
                  <c:v>Jun 20</c:v>
                </c:pt>
                <c:pt idx="90">
                  <c:v>Jul 20</c:v>
                </c:pt>
                <c:pt idx="112">
                  <c:v>Aug 20</c:v>
                </c:pt>
                <c:pt idx="133">
                  <c:v>Sep 20</c:v>
                </c:pt>
                <c:pt idx="154">
                  <c:v>Oct 20</c:v>
                </c:pt>
                <c:pt idx="176">
                  <c:v>Nov 20</c:v>
                </c:pt>
                <c:pt idx="196">
                  <c:v>Dec 20</c:v>
                </c:pt>
                <c:pt idx="218">
                  <c:v>Jan 21</c:v>
                </c:pt>
                <c:pt idx="237">
                  <c:v>Feb 21</c:v>
                </c:pt>
              </c:strCache>
            </c:strRef>
          </c:cat>
          <c:val>
            <c:numRef>
              <c:f>Sheet1!$D$2:$D$253</c:f>
              <c:numCache>
                <c:formatCode>General</c:formatCode>
                <c:ptCount val="252"/>
              </c:numCache>
            </c:numRef>
          </c:val>
          <c:smooth val="0"/>
          <c:extLst>
            <c:ext xmlns:c16="http://schemas.microsoft.com/office/drawing/2014/chart" uri="{C3380CC4-5D6E-409C-BE32-E72D297353CC}">
              <c16:uniqueId val="{00000002-E76C-4EC0-A4D9-D99446545F37}"/>
            </c:ext>
          </c:extLst>
        </c:ser>
        <c:dLbls>
          <c:showLegendKey val="0"/>
          <c:showVal val="0"/>
          <c:showCatName val="0"/>
          <c:showSerName val="0"/>
          <c:showPercent val="0"/>
          <c:showBubbleSize val="0"/>
        </c:dLbls>
        <c:smooth val="0"/>
        <c:axId val="314209232"/>
        <c:axId val="314218384"/>
      </c:lineChart>
      <c:catAx>
        <c:axId val="314209232"/>
        <c:scaling>
          <c:orientation val="minMax"/>
        </c:scaling>
        <c:delete val="0"/>
        <c:axPos val="b"/>
        <c:numFmt formatCode="General" sourceLinked="1"/>
        <c:majorTickMark val="none"/>
        <c:minorTickMark val="none"/>
        <c:tickLblPos val="nextTo"/>
        <c:spPr>
          <a:noFill/>
          <a:ln w="9525" cap="flat" cmpd="sng" algn="ctr">
            <a:solidFill>
              <a:srgbClr val="2F7EA1"/>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14218384"/>
        <c:crosses val="autoZero"/>
        <c:auto val="1"/>
        <c:lblAlgn val="ctr"/>
        <c:lblOffset val="100"/>
        <c:noMultiLvlLbl val="0"/>
      </c:catAx>
      <c:valAx>
        <c:axId val="314218384"/>
        <c:scaling>
          <c:orientation val="minMax"/>
        </c:scaling>
        <c:delete val="0"/>
        <c:axPos val="l"/>
        <c:numFmt formatCode="General" sourceLinked="1"/>
        <c:majorTickMark val="none"/>
        <c:minorTickMark val="none"/>
        <c:tickLblPos val="nextTo"/>
        <c:spPr>
          <a:noFill/>
          <a:ln>
            <a:solidFill>
              <a:srgbClr val="2F7EA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20923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2589071485592"/>
          <c:y val="8.0238870275643553E-2"/>
          <c:w val="0.83377192222038798"/>
          <c:h val="0.64952220125476723"/>
        </c:manualLayout>
      </c:layout>
      <c:barChart>
        <c:barDir val="col"/>
        <c:grouping val="stacked"/>
        <c:varyColors val="0"/>
        <c:ser>
          <c:idx val="0"/>
          <c:order val="0"/>
          <c:tx>
            <c:strRef>
              <c:f>Sheet1!$B$1</c:f>
              <c:strCache>
                <c:ptCount val="1"/>
                <c:pt idx="0">
                  <c:v>Series 1</c:v>
                </c:pt>
              </c:strCache>
            </c:strRef>
          </c:tx>
          <c:spPr>
            <a:solidFill>
              <a:srgbClr val="307FA0"/>
            </a:solidFill>
            <a:ln>
              <a:noFill/>
            </a:ln>
            <a:effectLst/>
          </c:spPr>
          <c:invertIfNegative val="0"/>
          <c:cat>
            <c:numRef>
              <c:f>Sheet1!$A$4:$A$7</c:f>
              <c:numCache>
                <c:formatCode>General</c:formatCode>
                <c:ptCount val="4"/>
                <c:pt idx="0">
                  <c:v>2020</c:v>
                </c:pt>
                <c:pt idx="1">
                  <c:v>2021</c:v>
                </c:pt>
                <c:pt idx="2">
                  <c:v>2022</c:v>
                </c:pt>
                <c:pt idx="3">
                  <c:v>2023</c:v>
                </c:pt>
              </c:numCache>
            </c:numRef>
          </c:cat>
          <c:val>
            <c:numRef>
              <c:f>Sheet1!$B$4:$B$7</c:f>
              <c:numCache>
                <c:formatCode>General</c:formatCode>
                <c:ptCount val="4"/>
                <c:pt idx="0">
                  <c:v>150</c:v>
                </c:pt>
                <c:pt idx="1">
                  <c:v>435</c:v>
                </c:pt>
                <c:pt idx="2">
                  <c:v>780</c:v>
                </c:pt>
                <c:pt idx="3">
                  <c:v>1420</c:v>
                </c:pt>
              </c:numCache>
            </c:numRef>
          </c:val>
          <c:extLst>
            <c:ext xmlns:c16="http://schemas.microsoft.com/office/drawing/2014/chart" uri="{C3380CC4-5D6E-409C-BE32-E72D297353CC}">
              <c16:uniqueId val="{00000000-7995-4845-9A63-A9F540E66D92}"/>
            </c:ext>
          </c:extLst>
        </c:ser>
        <c:ser>
          <c:idx val="1"/>
          <c:order val="1"/>
          <c:tx>
            <c:strRef>
              <c:f>Sheet1!$C$1</c:f>
              <c:strCache>
                <c:ptCount val="1"/>
              </c:strCache>
            </c:strRef>
          </c:tx>
          <c:spPr>
            <a:noFill/>
            <a:ln>
              <a:noFill/>
            </a:ln>
            <a:effectLst/>
          </c:spPr>
          <c:invertIfNegative val="0"/>
          <c:cat>
            <c:numRef>
              <c:f>Sheet1!$A$4:$A$7</c:f>
              <c:numCache>
                <c:formatCode>General</c:formatCode>
                <c:ptCount val="4"/>
                <c:pt idx="0">
                  <c:v>2020</c:v>
                </c:pt>
                <c:pt idx="1">
                  <c:v>2021</c:v>
                </c:pt>
                <c:pt idx="2">
                  <c:v>2022</c:v>
                </c:pt>
                <c:pt idx="3">
                  <c:v>2023</c:v>
                </c:pt>
              </c:numCache>
            </c:numRef>
          </c:cat>
          <c:val>
            <c:numRef>
              <c:f>Sheet1!$C$4:$C$7</c:f>
              <c:numCache>
                <c:formatCode>General</c:formatCode>
                <c:ptCount val="4"/>
              </c:numCache>
            </c:numRef>
          </c:val>
          <c:extLst>
            <c:ext xmlns:c16="http://schemas.microsoft.com/office/drawing/2014/chart" uri="{C3380CC4-5D6E-409C-BE32-E72D297353CC}">
              <c16:uniqueId val="{00000001-7995-4845-9A63-A9F540E66D92}"/>
            </c:ext>
          </c:extLst>
        </c:ser>
        <c:dLbls>
          <c:showLegendKey val="0"/>
          <c:showVal val="0"/>
          <c:showCatName val="0"/>
          <c:showSerName val="0"/>
          <c:showPercent val="0"/>
          <c:showBubbleSize val="0"/>
        </c:dLbls>
        <c:gapWidth val="150"/>
        <c:overlap val="100"/>
        <c:axId val="1717982383"/>
        <c:axId val="1718733023"/>
      </c:barChart>
      <c:catAx>
        <c:axId val="171798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8733023"/>
        <c:crosses val="autoZero"/>
        <c:auto val="1"/>
        <c:lblAlgn val="ctr"/>
        <c:lblOffset val="100"/>
        <c:noMultiLvlLbl val="0"/>
      </c:catAx>
      <c:valAx>
        <c:axId val="1718733023"/>
        <c:scaling>
          <c:orientation val="minMax"/>
          <c:max val="1600"/>
          <c:min val="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n-US"/>
          </a:p>
        </c:txPr>
        <c:crossAx val="171798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Cumulative total FCEV sales</c:v>
                </c:pt>
              </c:strCache>
            </c:strRef>
          </c:tx>
          <c:spPr>
            <a:solidFill>
              <a:srgbClr val="307FA0"/>
            </a:solidFill>
            <a:ln>
              <a:noFill/>
            </a:ln>
            <a:effectLst/>
          </c:spPr>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4</c:v>
                </c:pt>
                <c:pt idx="1">
                  <c:v>14</c:v>
                </c:pt>
                <c:pt idx="2">
                  <c:v>45</c:v>
                </c:pt>
                <c:pt idx="3">
                  <c:v>157</c:v>
                </c:pt>
                <c:pt idx="4">
                  <c:v>1239</c:v>
                </c:pt>
                <c:pt idx="5">
                  <c:v>3537</c:v>
                </c:pt>
                <c:pt idx="6">
                  <c:v>5905</c:v>
                </c:pt>
                <c:pt idx="7">
                  <c:v>7994</c:v>
                </c:pt>
                <c:pt idx="8">
                  <c:v>8931</c:v>
                </c:pt>
                <c:pt idx="9">
                  <c:v>9063</c:v>
                </c:pt>
              </c:numCache>
            </c:numRef>
          </c:val>
          <c:extLst>
            <c:ext xmlns:c16="http://schemas.microsoft.com/office/drawing/2014/chart" uri="{C3380CC4-5D6E-409C-BE32-E72D297353CC}">
              <c16:uniqueId val="{00000000-885B-4AB8-86E9-8A1B86FD88CE}"/>
            </c:ext>
          </c:extLst>
        </c:ser>
        <c:ser>
          <c:idx val="1"/>
          <c:order val="1"/>
          <c:tx>
            <c:strRef>
              <c:f>Sheet1!$C$1</c:f>
              <c:strCache>
                <c:ptCount val="1"/>
                <c:pt idx="0">
                  <c:v>Total</c:v>
                </c:pt>
              </c:strCache>
            </c:strRef>
          </c:tx>
          <c:spPr>
            <a:noFill/>
            <a:ln>
              <a:noFill/>
            </a:ln>
            <a:effectLst/>
          </c:spPr>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4</c:v>
                </c:pt>
                <c:pt idx="1">
                  <c:v>14</c:v>
                </c:pt>
                <c:pt idx="2">
                  <c:v>45</c:v>
                </c:pt>
                <c:pt idx="3">
                  <c:v>157</c:v>
                </c:pt>
                <c:pt idx="4">
                  <c:v>1239</c:v>
                </c:pt>
                <c:pt idx="5">
                  <c:v>3537</c:v>
                </c:pt>
                <c:pt idx="6">
                  <c:v>5905</c:v>
                </c:pt>
                <c:pt idx="7">
                  <c:v>7994</c:v>
                </c:pt>
                <c:pt idx="8">
                  <c:v>8931</c:v>
                </c:pt>
                <c:pt idx="9">
                  <c:v>9063</c:v>
                </c:pt>
              </c:numCache>
            </c:numRef>
          </c:val>
          <c:extLst>
            <c:ext xmlns:c16="http://schemas.microsoft.com/office/drawing/2014/chart" uri="{C3380CC4-5D6E-409C-BE32-E72D297353CC}">
              <c16:uniqueId val="{00000001-885B-4AB8-86E9-8A1B86FD88CE}"/>
            </c:ext>
          </c:extLst>
        </c:ser>
        <c:dLbls>
          <c:showLegendKey val="0"/>
          <c:showVal val="0"/>
          <c:showCatName val="0"/>
          <c:showSerName val="0"/>
          <c:showPercent val="0"/>
          <c:showBubbleSize val="0"/>
        </c:dLbls>
        <c:gapWidth val="150"/>
        <c:overlap val="100"/>
        <c:axId val="1713504751"/>
        <c:axId val="1689228863"/>
      </c:barChart>
      <c:catAx>
        <c:axId val="171350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9228863"/>
        <c:crosses val="autoZero"/>
        <c:auto val="1"/>
        <c:lblAlgn val="ctr"/>
        <c:lblOffset val="100"/>
        <c:noMultiLvlLbl val="0"/>
      </c:catAx>
      <c:valAx>
        <c:axId val="1689228863"/>
        <c:scaling>
          <c:orientation val="minMax"/>
          <c:max val="100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50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5047498878824"/>
          <c:y val="8.5918535528709775E-2"/>
          <c:w val="0.74099367798448001"/>
          <c:h val="0.73141028595396851"/>
        </c:manualLayout>
      </c:layout>
      <c:lineChart>
        <c:grouping val="stacked"/>
        <c:varyColors val="0"/>
        <c:ser>
          <c:idx val="0"/>
          <c:order val="0"/>
          <c:spPr>
            <a:ln w="22225" cap="rnd">
              <a:solidFill>
                <a:srgbClr val="2E7B98"/>
              </a:solidFill>
              <a:round/>
            </a:ln>
            <a:effectLst/>
          </c:spPr>
          <c:marker>
            <c:symbol val="none"/>
          </c:marker>
          <c:cat>
            <c:numRef>
              <c:f>Sheet1!$A$1:$K$1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Sheet1!$A$2:$K$2</c:f>
              <c:numCache>
                <c:formatCode>#,##0</c:formatCode>
                <c:ptCount val="11"/>
                <c:pt idx="0">
                  <c:v>45750</c:v>
                </c:pt>
                <c:pt idx="1">
                  <c:v>32122</c:v>
                </c:pt>
                <c:pt idx="2">
                  <c:v>33785</c:v>
                </c:pt>
                <c:pt idx="3">
                  <c:v>31682</c:v>
                </c:pt>
                <c:pt idx="4">
                  <c:v>34466</c:v>
                </c:pt>
                <c:pt idx="5">
                  <c:v>34155</c:v>
                </c:pt>
                <c:pt idx="6">
                  <c:v>39763</c:v>
                </c:pt>
                <c:pt idx="7">
                  <c:v>39649</c:v>
                </c:pt>
                <c:pt idx="8">
                  <c:v>52029</c:v>
                </c:pt>
                <c:pt idx="9">
                  <c:v>37576</c:v>
                </c:pt>
                <c:pt idx="10">
                  <c:v>43357</c:v>
                </c:pt>
              </c:numCache>
            </c:numRef>
          </c:val>
          <c:smooth val="0"/>
          <c:extLst>
            <c:ext xmlns:c16="http://schemas.microsoft.com/office/drawing/2014/chart" uri="{C3380CC4-5D6E-409C-BE32-E72D297353CC}">
              <c16:uniqueId val="{00000000-B0F9-44F5-89A4-1C7E1520163A}"/>
            </c:ext>
          </c:extLst>
        </c:ser>
        <c:dLbls>
          <c:showLegendKey val="0"/>
          <c:showVal val="0"/>
          <c:showCatName val="0"/>
          <c:showSerName val="0"/>
          <c:showPercent val="0"/>
          <c:showBubbleSize val="0"/>
        </c:dLbls>
        <c:smooth val="0"/>
        <c:axId val="253806304"/>
        <c:axId val="253426816"/>
      </c:lineChart>
      <c:catAx>
        <c:axId val="253806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3426816"/>
        <c:crosses val="autoZero"/>
        <c:auto val="1"/>
        <c:lblAlgn val="ctr"/>
        <c:lblOffset val="100"/>
        <c:tickLblSkip val="1"/>
        <c:noMultiLvlLbl val="0"/>
      </c:catAx>
      <c:valAx>
        <c:axId val="253426816"/>
        <c:scaling>
          <c:orientation val="minMax"/>
          <c:min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Dollars (in thousands)</a:t>
                </a:r>
              </a:p>
              <a:p>
                <a:pPr>
                  <a:defRPr/>
                </a:pP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380630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2-26T09:56:10.164" idx="3">
    <p:pos x="3448" y="4124"/>
    <p:text>make sure you are prepared to explain this and what it means -- why this is good etc.</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0.17669</cdr:x>
      <cdr:y>0.00312</cdr:y>
    </cdr:from>
    <cdr:to>
      <cdr:x>0.89269</cdr:x>
      <cdr:y>0.60645</cdr:y>
    </cdr:to>
    <cdr:cxnSp macro="">
      <cdr:nvCxnSpPr>
        <cdr:cNvPr id="3" name="Straight Arrow Connector 2">
          <a:extLst xmlns:a="http://schemas.openxmlformats.org/drawingml/2006/main">
            <a:ext uri="{FF2B5EF4-FFF2-40B4-BE49-F238E27FC236}">
              <a16:creationId xmlns:a16="http://schemas.microsoft.com/office/drawing/2014/main" id="{B4FE0771-2E5F-48A9-A751-805624CF724E}"/>
            </a:ext>
          </a:extLst>
        </cdr:cNvPr>
        <cdr:cNvCxnSpPr/>
      </cdr:nvCxnSpPr>
      <cdr:spPr>
        <a:xfrm xmlns:a="http://schemas.openxmlformats.org/drawingml/2006/main" flipV="1">
          <a:off x="703207" y="5906"/>
          <a:ext cx="2849533" cy="1140416"/>
        </a:xfrm>
        <a:prstGeom xmlns:a="http://schemas.openxmlformats.org/drawingml/2006/main" prst="straightConnector1">
          <a:avLst/>
        </a:prstGeom>
        <a:ln xmlns:a="http://schemas.openxmlformats.org/drawingml/2006/main" w="12700">
          <a:tailEnd type="triangle"/>
        </a:ln>
        <a:effectLst xmlns:a="http://schemas.openxmlformats.org/drawingml/2006/mai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BE71FF-AAC4-42CB-A0D7-99CA3E9F8F41}" type="datetimeFigureOut">
              <a:rPr lang="en-US" smtClean="0"/>
              <a:t>11/29/2021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9CBEF9-843D-44D1-BE3B-934C2A56E7F1}" type="slidenum">
              <a:rPr lang="en-US" smtClean="0"/>
              <a:t>‹#›</a:t>
            </a:fld>
            <a:endParaRPr lang="en-US" dirty="0"/>
          </a:p>
        </p:txBody>
      </p:sp>
    </p:spTree>
    <p:extLst>
      <p:ext uri="{BB962C8B-B14F-4D97-AF65-F5344CB8AC3E}">
        <p14:creationId xmlns:p14="http://schemas.microsoft.com/office/powerpoint/2010/main" val="3574947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89870-491D-0F43-A3A4-7C13EF21EE96}" type="datetimeFigureOut">
              <a:rPr lang="en-US" smtClean="0"/>
              <a:pPr/>
              <a:t>11/29/2021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EB79C-F9EF-4E44-9F83-7EF6736CB7BB}" type="slidenum">
              <a:rPr lang="en-US" smtClean="0"/>
              <a:pPr/>
              <a:t>‹#›</a:t>
            </a:fld>
            <a:endParaRPr lang="en-US" dirty="0"/>
          </a:p>
        </p:txBody>
      </p:sp>
    </p:spTree>
    <p:extLst>
      <p:ext uri="{BB962C8B-B14F-4D97-AF65-F5344CB8AC3E}">
        <p14:creationId xmlns:p14="http://schemas.microsoft.com/office/powerpoint/2010/main" val="1732624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1</a:t>
            </a:fld>
            <a:endParaRPr lang="en-US" dirty="0"/>
          </a:p>
        </p:txBody>
      </p:sp>
    </p:spTree>
    <p:extLst>
      <p:ext uri="{BB962C8B-B14F-4D97-AF65-F5344CB8AC3E}">
        <p14:creationId xmlns:p14="http://schemas.microsoft.com/office/powerpoint/2010/main" val="102484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12</a:t>
            </a:fld>
            <a:endParaRPr lang="en-US" dirty="0"/>
          </a:p>
        </p:txBody>
      </p:sp>
    </p:spTree>
    <p:extLst>
      <p:ext uri="{BB962C8B-B14F-4D97-AF65-F5344CB8AC3E}">
        <p14:creationId xmlns:p14="http://schemas.microsoft.com/office/powerpoint/2010/main" val="163628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13</a:t>
            </a:fld>
            <a:endParaRPr lang="en-US" dirty="0"/>
          </a:p>
        </p:txBody>
      </p:sp>
    </p:spTree>
    <p:extLst>
      <p:ext uri="{BB962C8B-B14F-4D97-AF65-F5344CB8AC3E}">
        <p14:creationId xmlns:p14="http://schemas.microsoft.com/office/powerpoint/2010/main" val="276145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14</a:t>
            </a:fld>
            <a:endParaRPr lang="en-US" dirty="0"/>
          </a:p>
        </p:txBody>
      </p:sp>
    </p:spTree>
    <p:extLst>
      <p:ext uri="{BB962C8B-B14F-4D97-AF65-F5344CB8AC3E}">
        <p14:creationId xmlns:p14="http://schemas.microsoft.com/office/powerpoint/2010/main" val="302186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15</a:t>
            </a:fld>
            <a:endParaRPr lang="en-US" dirty="0"/>
          </a:p>
        </p:txBody>
      </p:sp>
    </p:spTree>
    <p:extLst>
      <p:ext uri="{BB962C8B-B14F-4D97-AF65-F5344CB8AC3E}">
        <p14:creationId xmlns:p14="http://schemas.microsoft.com/office/powerpoint/2010/main" val="25767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a:t>
            </a:r>
          </a:p>
          <a:p>
            <a:r>
              <a:rPr lang="en-US" dirty="0"/>
              <a:t>Heavy Duty Motive revenue was reported to make up $12.9 M and increased by 161% since Q3 2019. </a:t>
            </a:r>
          </a:p>
          <a:p>
            <a:endParaRPr lang="en-US" dirty="0"/>
          </a:p>
          <a:p>
            <a:r>
              <a:rPr lang="en-US" dirty="0"/>
              <a:t>Backup Power revenue was reported to make up $1 M and increased by 540% from Q3 2019 as the company experienced an increase in shipments of fuel cell stacks to customers in Europe</a:t>
            </a:r>
          </a:p>
          <a:p>
            <a:endParaRPr lang="en-US" dirty="0"/>
          </a:p>
          <a:p>
            <a:r>
              <a:rPr lang="en-US" dirty="0"/>
              <a:t>GEOGRAPHY:</a:t>
            </a:r>
          </a:p>
          <a:p>
            <a:r>
              <a:rPr lang="en-US" dirty="0"/>
              <a:t>Collaborations are the main reason so much of Ballard’s revenue comes from overseas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AEB79C-F9EF-4E44-9F83-7EF6736CB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4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UPTICK in January 2021</a:t>
            </a:r>
          </a:p>
          <a:p>
            <a:r>
              <a:rPr lang="en-US" dirty="0"/>
              <a:t> </a:t>
            </a:r>
          </a:p>
          <a:p>
            <a:pPr marL="228600" indent="-228600">
              <a:buAutoNum type="arabicParenR"/>
            </a:pPr>
            <a:r>
              <a:rPr lang="en-US" dirty="0"/>
              <a:t>Political support and financial plans made by many countries budgeting for clean energy solutions, </a:t>
            </a:r>
          </a:p>
          <a:p>
            <a:pPr marL="228600" indent="-228600">
              <a:buAutoNum type="arabicParenR"/>
            </a:pPr>
            <a:r>
              <a:rPr lang="en-US" dirty="0"/>
              <a:t>2) price of fuel cell is falling, </a:t>
            </a:r>
          </a:p>
          <a:p>
            <a:pPr marL="228600" indent="-228600">
              <a:buAutoNum type="arabicParenR"/>
            </a:pPr>
            <a:r>
              <a:rPr lang="en-US" dirty="0"/>
              <a:t>3) Ballard agreement with Chinese company </a:t>
            </a:r>
            <a:r>
              <a:rPr lang="en-US" dirty="0" err="1"/>
              <a:t>Weichai</a:t>
            </a:r>
            <a:r>
              <a:rPr lang="en-US" dirty="0"/>
              <a:t> included a timeline implementing clean energy initiatives in </a:t>
            </a:r>
            <a:r>
              <a:rPr lang="en-US" b="0" i="0" dirty="0">
                <a:solidFill>
                  <a:srgbClr val="1C1D20"/>
                </a:solidFill>
                <a:effectLst/>
                <a:latin typeface="-apple-system"/>
              </a:rPr>
              <a:t>bus, trucking, railroad, and marine markets by 2021</a:t>
            </a:r>
          </a:p>
          <a:p>
            <a:endParaRPr lang="en-US" b="0" i="0" dirty="0">
              <a:solidFill>
                <a:srgbClr val="1C1D20"/>
              </a:solidFill>
              <a:effectLst/>
              <a:latin typeface="-apple-system"/>
            </a:endParaRPr>
          </a:p>
          <a:p>
            <a:r>
              <a:rPr lang="en-US" b="0" i="0" dirty="0">
                <a:solidFill>
                  <a:srgbClr val="1C1D20"/>
                </a:solidFill>
                <a:effectLst/>
                <a:latin typeface="-apple-system"/>
              </a:rPr>
              <a:t>DOWNTICK </a:t>
            </a:r>
          </a:p>
          <a:p>
            <a:endParaRPr lang="en-US" b="0" i="0" dirty="0">
              <a:solidFill>
                <a:srgbClr val="1C1D20"/>
              </a:solidFill>
              <a:effectLst/>
              <a:latin typeface="-apple-system"/>
            </a:endParaRPr>
          </a:p>
          <a:p>
            <a:r>
              <a:rPr lang="en-US" b="0" i="0" dirty="0">
                <a:solidFill>
                  <a:srgbClr val="1C1D20"/>
                </a:solidFill>
                <a:effectLst/>
                <a:latin typeface="-apple-system"/>
              </a:rPr>
              <a:t>Ballard increased the number of shares it sold from 10.9 million shares to 17.1 million shares, causing shareholders to react to a 5.7% dilution</a:t>
            </a:r>
          </a:p>
          <a:p>
            <a:endParaRPr lang="en-US" b="0" i="0" dirty="0">
              <a:solidFill>
                <a:srgbClr val="1C1D20"/>
              </a:solidFill>
              <a:effectLst/>
              <a:latin typeface="-apple-system"/>
            </a:endParaRPr>
          </a:p>
          <a:p>
            <a:endParaRPr lang="en-US" b="0" i="0" dirty="0">
              <a:solidFill>
                <a:srgbClr val="1C1D20"/>
              </a:solidFill>
              <a:effectLst/>
              <a:latin typeface="-apple-system"/>
            </a:endParaRPr>
          </a:p>
          <a:p>
            <a:r>
              <a:rPr lang="en-US" b="0" i="0" dirty="0">
                <a:solidFill>
                  <a:srgbClr val="1C1D20"/>
                </a:solidFill>
                <a:effectLst/>
                <a:latin typeface="-apple-system"/>
              </a:rPr>
              <a:t>P/E = price to earnings ratio is not applicable because the company is not generating positive earning, not uncommon of younger companies in this industry but we expect that Ballard will become profitable a few more years down the line.</a:t>
            </a:r>
          </a:p>
          <a:p>
            <a:endParaRPr lang="en-US" b="0" i="0" dirty="0">
              <a:solidFill>
                <a:srgbClr val="1C1D20"/>
              </a:solidFill>
              <a:effectLst/>
              <a:latin typeface="-apple-system"/>
            </a:endParaRPr>
          </a:p>
          <a:p>
            <a:r>
              <a:rPr lang="en-US" b="0" i="0" dirty="0">
                <a:solidFill>
                  <a:srgbClr val="1C1D20"/>
                </a:solidFill>
                <a:effectLst/>
                <a:latin typeface="-apple-system"/>
              </a:rPr>
              <a:t>EPS = earnings per share</a:t>
            </a:r>
          </a:p>
          <a:p>
            <a:endParaRPr lang="en-US" b="0" i="0" dirty="0">
              <a:solidFill>
                <a:srgbClr val="1C1D20"/>
              </a:solidFill>
              <a:effectLst/>
              <a:latin typeface="-apple-system"/>
            </a:endParaRPr>
          </a:p>
          <a:p>
            <a:r>
              <a:rPr lang="en-US" b="0" i="0" dirty="0">
                <a:solidFill>
                  <a:srgbClr val="1C1D20"/>
                </a:solidFill>
                <a:effectLst/>
                <a:latin typeface="-apple-system"/>
              </a:rPr>
              <a:t>Next up is Carl Aller who will be walking you through the Industry Overview</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AEB79C-F9EF-4E44-9F83-7EF6736CB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22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4</a:t>
            </a:fld>
            <a:endParaRPr lang="en-US" dirty="0"/>
          </a:p>
        </p:txBody>
      </p:sp>
    </p:spTree>
    <p:extLst>
      <p:ext uri="{BB962C8B-B14F-4D97-AF65-F5344CB8AC3E}">
        <p14:creationId xmlns:p14="http://schemas.microsoft.com/office/powerpoint/2010/main" val="163628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5</a:t>
            </a:fld>
            <a:endParaRPr lang="en-US" dirty="0"/>
          </a:p>
        </p:txBody>
      </p:sp>
    </p:spTree>
    <p:extLst>
      <p:ext uri="{BB962C8B-B14F-4D97-AF65-F5344CB8AC3E}">
        <p14:creationId xmlns:p14="http://schemas.microsoft.com/office/powerpoint/2010/main" val="9870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6</a:t>
            </a:fld>
            <a:endParaRPr lang="en-US" dirty="0"/>
          </a:p>
        </p:txBody>
      </p:sp>
    </p:spTree>
    <p:extLst>
      <p:ext uri="{BB962C8B-B14F-4D97-AF65-F5344CB8AC3E}">
        <p14:creationId xmlns:p14="http://schemas.microsoft.com/office/powerpoint/2010/main" val="163628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EB79C-F9EF-4E44-9F83-7EF6736CB7BB}" type="slidenum">
              <a:rPr lang="en-US" smtClean="0"/>
              <a:pPr/>
              <a:t>7</a:t>
            </a:fld>
            <a:endParaRPr lang="en-US" dirty="0"/>
          </a:p>
        </p:txBody>
      </p:sp>
    </p:spTree>
    <p:extLst>
      <p:ext uri="{BB962C8B-B14F-4D97-AF65-F5344CB8AC3E}">
        <p14:creationId xmlns:p14="http://schemas.microsoft.com/office/powerpoint/2010/main" val="397608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8" name="Google Shape;1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24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1500">
                <a:solidFill>
                  <a:schemeClr val="tx2"/>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050"/>
            </a:lvl1pPr>
          </a:lstStyle>
          <a:p>
            <a:fld id="{B0CB67F6-BB55-43F3-96E5-091B53D53BAF}" type="datetime1">
              <a:rPr lang="en-US" smtClean="0">
                <a:solidFill>
                  <a:srgbClr val="464653"/>
                </a:solidFill>
              </a:rPr>
              <a:t>11/29/2021</a:t>
            </a:fld>
            <a:endParaRPr lang="en-US" dirty="0">
              <a:solidFill>
                <a:srgbClr val="464653"/>
              </a:solidFill>
            </a:endParaRPr>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p>
            <a:r>
              <a:rPr lang="en-US">
                <a:solidFill>
                  <a:srgbClr val="464653"/>
                </a:solidFill>
              </a:rPr>
              <a:t>Sources:</a:t>
            </a:r>
            <a:endParaRPr lang="en-US" dirty="0">
              <a:solidFill>
                <a:srgbClr val="464653"/>
              </a:solidFill>
            </a:endParaRPr>
          </a:p>
        </p:txBody>
      </p:sp>
      <p:sp>
        <p:nvSpPr>
          <p:cNvPr id="29" name="Slide Number Placeholder 28"/>
          <p:cNvSpPr>
            <a:spLocks noGrp="1"/>
          </p:cNvSpPr>
          <p:nvPr>
            <p:ph type="sldNum" sz="quarter" idx="12"/>
          </p:nvPr>
        </p:nvSpPr>
        <p:spPr>
          <a:xfrm>
            <a:off x="1216152" y="6355080"/>
            <a:ext cx="1219200" cy="365760"/>
          </a:xfrm>
          <a:prstGeom prst="rect">
            <a:avLst/>
          </a:prstGeom>
        </p:spPr>
        <p:txBody>
          <a:bodyPr/>
          <a:lstStyle/>
          <a:p>
            <a:fld id="{6F42FDE4-A7DD-41A7-A0A6-9B649FB43336}" type="slidenum">
              <a:rPr lang="en-US" smtClean="0">
                <a:solidFill>
                  <a:srgbClr val="464653"/>
                </a:solidFill>
              </a:rPr>
              <a:pPr/>
              <a:t>‹#›</a:t>
            </a:fld>
            <a:endParaRPr lang="en-US" dirty="0">
              <a:solidFill>
                <a:srgbClr val="FFFFFF"/>
              </a:solidFill>
            </a:endParaRPr>
          </a:p>
        </p:txBody>
      </p:sp>
      <p:sp>
        <p:nvSpPr>
          <p:cNvPr id="21" name="Rectangle 20"/>
          <p:cNvSpPr/>
          <p:nvPr/>
        </p:nvSpPr>
        <p:spPr>
          <a:xfrm>
            <a:off x="904875" y="3809999"/>
            <a:ext cx="7315200" cy="1118235"/>
          </a:xfrm>
          <a:prstGeom prst="rect">
            <a:avLst/>
          </a:prstGeom>
          <a:noFill/>
          <a:ln w="6350" cap="rnd" cmpd="sng" algn="ctr">
            <a:solidFill>
              <a:srgbClr val="005DA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rgbClr val="9A9B9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Rectangle 21"/>
          <p:cNvSpPr/>
          <p:nvPr/>
        </p:nvSpPr>
        <p:spPr>
          <a:xfrm>
            <a:off x="904875" y="3809999"/>
            <a:ext cx="228600" cy="1118236"/>
          </a:xfrm>
          <a:prstGeom prst="rect">
            <a:avLst/>
          </a:prstGeom>
          <a:solidFill>
            <a:srgbClr val="08376B"/>
          </a:solidFill>
          <a:ln w="6350" cap="rnd" cmpd="sng" algn="ctr">
            <a:solidFill>
              <a:srgbClr val="08376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Rectangle 10"/>
          <p:cNvSpPr/>
          <p:nvPr userDrawn="1"/>
        </p:nvSpPr>
        <p:spPr>
          <a:xfrm>
            <a:off x="904875" y="5048250"/>
            <a:ext cx="228600" cy="685800"/>
          </a:xfrm>
          <a:prstGeom prst="rect">
            <a:avLst/>
          </a:prstGeom>
          <a:solidFill>
            <a:srgbClr val="9A9B9F"/>
          </a:solidFill>
          <a:ln w="6350" cap="rnd" cmpd="sng" algn="ctr">
            <a:solidFill>
              <a:srgbClr val="9A9B9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pic>
        <p:nvPicPr>
          <p:cNvPr id="1028" name="Picture 4" descr="Vassar Sustainable Investment Fund">
            <a:extLst>
              <a:ext uri="{FF2B5EF4-FFF2-40B4-BE49-F238E27FC236}">
                <a16:creationId xmlns:a16="http://schemas.microsoft.com/office/drawing/2014/main" id="{CA96FC02-CB06-4563-ABD8-A71A2CF12BE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439" b="21128"/>
          <a:stretch/>
        </p:blipFill>
        <p:spPr bwMode="auto">
          <a:xfrm>
            <a:off x="7122320" y="68792"/>
            <a:ext cx="1909760" cy="111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0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2620C1-BF2D-4C50-9C52-05F376409294}" type="datetime1">
              <a:rPr lang="en-US" smtClean="0">
                <a:solidFill>
                  <a:srgbClr val="464653"/>
                </a:solidFill>
              </a:rPr>
              <a:t>11/29/2021</a:t>
            </a:fld>
            <a:endParaRPr lang="en-US" dirty="0">
              <a:solidFill>
                <a:srgbClr val="464653"/>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r>
              <a:rPr lang="en-US">
                <a:solidFill>
                  <a:srgbClr val="464653"/>
                </a:solidFill>
              </a:rPr>
              <a:t>Sources:</a:t>
            </a:r>
            <a:endParaRPr lang="en-US" dirty="0">
              <a:solidFill>
                <a:srgbClr val="464653"/>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4332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236715-9FD5-4B9E-B888-1E3209A48C94}" type="datetime1">
              <a:rPr lang="en-US" smtClean="0">
                <a:solidFill>
                  <a:srgbClr val="464653"/>
                </a:solidFill>
              </a:rPr>
              <a:t>11/29/2021</a:t>
            </a:fld>
            <a:endParaRPr lang="en-US" dirty="0">
              <a:solidFill>
                <a:srgbClr val="464653"/>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r>
              <a:rPr lang="en-US">
                <a:solidFill>
                  <a:srgbClr val="464653"/>
                </a:solidFill>
              </a:rPr>
              <a:t>Sources:</a:t>
            </a:r>
            <a:endParaRPr lang="en-US" dirty="0">
              <a:solidFill>
                <a:srgbClr val="464653"/>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8" name="Isosceles Triangle 7"/>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Tree>
    <p:extLst>
      <p:ext uri="{BB962C8B-B14F-4D97-AF65-F5344CB8AC3E}">
        <p14:creationId xmlns:p14="http://schemas.microsoft.com/office/powerpoint/2010/main" val="283943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51E6AD2B-FFD7-4CD8-BCD0-E943ED3EE2B5}" type="datetime1">
              <a:rPr lang="en-US" smtClean="0">
                <a:solidFill>
                  <a:srgbClr val="464653"/>
                </a:solidFill>
              </a:rPr>
              <a:t>11/29/2021</a:t>
            </a:fld>
            <a:endParaRPr lang="en-US" dirty="0">
              <a:solidFill>
                <a:srgbClr val="464653"/>
              </a:solidFill>
            </a:endParaRPr>
          </a:p>
        </p:txBody>
      </p:sp>
      <p:sp>
        <p:nvSpPr>
          <p:cNvPr id="8" name="Content Placeholder 7"/>
          <p:cNvSpPr>
            <a:spLocks noGrp="1"/>
          </p:cNvSpPr>
          <p:nvPr>
            <p:ph sz="quarter" idx="1"/>
          </p:nvPr>
        </p:nvSpPr>
        <p:spPr>
          <a:xfrm>
            <a:off x="457200" y="1219200"/>
            <a:ext cx="8229600" cy="5137150"/>
          </a:xfrm>
        </p:spPr>
        <p:txBody>
          <a:bodyPr/>
          <a:lstStyle>
            <a:lvl2pPr>
              <a:buClr>
                <a:srgbClr val="9A9B9F"/>
              </a:buCl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Footer Placeholder 4">
            <a:extLst>
              <a:ext uri="{FF2B5EF4-FFF2-40B4-BE49-F238E27FC236}">
                <a16:creationId xmlns:a16="http://schemas.microsoft.com/office/drawing/2014/main" id="{3FF78047-6E29-4253-AB7C-4B0DA2B0585B}"/>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dirty="0"/>
              <a:t>Sources:</a:t>
            </a:r>
          </a:p>
        </p:txBody>
      </p:sp>
      <p:sp>
        <p:nvSpPr>
          <p:cNvPr id="11" name="Slide Number Placeholder 5">
            <a:extLst>
              <a:ext uri="{FF2B5EF4-FFF2-40B4-BE49-F238E27FC236}">
                <a16:creationId xmlns:a16="http://schemas.microsoft.com/office/drawing/2014/main" id="{3D6476D4-3053-4523-8217-D18DDA2A4F06}"/>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274223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24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707A7C2-99B6-46D1-B9BE-7E63FC954FF1}" type="datetime1">
              <a:rPr lang="en-US" smtClean="0">
                <a:solidFill>
                  <a:srgbClr val="DDE9EC"/>
                </a:solidFill>
              </a:rPr>
              <a:t>11/29/2021</a:t>
            </a:fld>
            <a:endParaRPr lang="en-US" dirty="0">
              <a:solidFill>
                <a:srgbClr val="DDE9EC"/>
              </a:solidFill>
            </a:endParaRPr>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r>
              <a:rPr lang="en-US">
                <a:solidFill>
                  <a:srgbClr val="DDE9EC"/>
                </a:solidFill>
              </a:rPr>
              <a:t>Sources:</a:t>
            </a:r>
            <a:endParaRPr lang="en-US" dirty="0">
              <a:solidFill>
                <a:srgbClr val="DDE9EC"/>
              </a:solidFill>
            </a:endParaRPr>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6F42FDE4-A7DD-41A7-A0A6-9B649FB43336}" type="slidenum">
              <a:rPr lang="en-US" smtClean="0">
                <a:solidFill>
                  <a:srgbClr val="DDE9EC"/>
                </a:solidFill>
              </a:rPr>
              <a:pPr/>
              <a:t>‹#›</a:t>
            </a:fld>
            <a:endParaRPr lang="en-US" dirty="0">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Tree>
    <p:extLst>
      <p:ext uri="{BB962C8B-B14F-4D97-AF65-F5344CB8AC3E}">
        <p14:creationId xmlns:p14="http://schemas.microsoft.com/office/powerpoint/2010/main" val="9683340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691A356-6C28-4E7C-AA22-717DAA39252D}" type="datetime1">
              <a:rPr lang="en-US" smtClean="0">
                <a:solidFill>
                  <a:srgbClr val="464653"/>
                </a:solidFill>
              </a:rPr>
              <a:t>11/29/2021</a:t>
            </a:fld>
            <a:endParaRPr lang="en-US" dirty="0">
              <a:solidFill>
                <a:srgbClr val="464653"/>
              </a:solidFill>
            </a:endParaRPr>
          </a:p>
        </p:txBody>
      </p:sp>
      <p:sp>
        <p:nvSpPr>
          <p:cNvPr id="9" name="Content Placeholder 8"/>
          <p:cNvSpPr>
            <a:spLocks noGrp="1"/>
          </p:cNvSpPr>
          <p:nvPr>
            <p:ph sz="quarter" idx="1"/>
          </p:nvPr>
        </p:nvSpPr>
        <p:spPr>
          <a:xfrm>
            <a:off x="457200" y="1219200"/>
            <a:ext cx="4041648" cy="5137150"/>
          </a:xfrm>
        </p:spPr>
        <p:txBody>
          <a:bodyPr/>
          <a:lstStyle>
            <a:lvl2pPr>
              <a:buClr>
                <a:srgbClr val="9A9B9F"/>
              </a:buCl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632198" y="1216152"/>
            <a:ext cx="4041648" cy="5137150"/>
          </a:xfrm>
        </p:spPr>
        <p:txBody>
          <a:bodyPr/>
          <a:lstStyle>
            <a:lvl2pPr>
              <a:buClr>
                <a:srgbClr val="9A9B9F"/>
              </a:buCl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8" name="Footer Placeholder 4">
            <a:extLst>
              <a:ext uri="{FF2B5EF4-FFF2-40B4-BE49-F238E27FC236}">
                <a16:creationId xmlns:a16="http://schemas.microsoft.com/office/drawing/2014/main" id="{6066C4AC-8570-449F-8024-A1F1D8D0B90F}"/>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dirty="0"/>
              <a:t>Sources:</a:t>
            </a:r>
          </a:p>
        </p:txBody>
      </p:sp>
      <p:sp>
        <p:nvSpPr>
          <p:cNvPr id="19" name="Slide Number Placeholder 5">
            <a:extLst>
              <a:ext uri="{FF2B5EF4-FFF2-40B4-BE49-F238E27FC236}">
                <a16:creationId xmlns:a16="http://schemas.microsoft.com/office/drawing/2014/main" id="{EB69E2CF-F2F9-4E2C-A331-E282C77BAB33}"/>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70482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2C6C531-AFF9-4529-88CC-8A69F5A3E652}" type="datetime1">
              <a:rPr lang="en-US" smtClean="0">
                <a:solidFill>
                  <a:srgbClr val="464653"/>
                </a:solidFill>
              </a:rPr>
              <a:t>11/29/2021</a:t>
            </a:fld>
            <a:endParaRPr lang="en-US" dirty="0">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Footer Placeholder 4">
            <a:extLst>
              <a:ext uri="{FF2B5EF4-FFF2-40B4-BE49-F238E27FC236}">
                <a16:creationId xmlns:a16="http://schemas.microsoft.com/office/drawing/2014/main" id="{648A2C73-A4A5-4AE8-B67F-E046D8361D23}"/>
              </a:ext>
            </a:extLst>
          </p:cNvPr>
          <p:cNvSpPr>
            <a:spLocks noGrp="1"/>
          </p:cNvSpPr>
          <p:nvPr>
            <p:ph type="ftr" sz="quarter" idx="11"/>
          </p:nvPr>
        </p:nvSpPr>
        <p:spPr>
          <a:xfrm>
            <a:off x="1519705" y="6356350"/>
            <a:ext cx="4882619" cy="365760"/>
          </a:xfrm>
          <a:prstGeom prst="rect">
            <a:avLst/>
          </a:prstGeom>
        </p:spPr>
        <p:txBody>
          <a:bodyPr/>
          <a:lstStyle>
            <a:lvl1pPr>
              <a:defRPr sz="1050" i="1">
                <a:solidFill>
                  <a:srgbClr val="5E5E5E"/>
                </a:solidFill>
              </a:defRPr>
            </a:lvl1pPr>
          </a:lstStyle>
          <a:p>
            <a:r>
              <a:rPr lang="en-US" dirty="0"/>
              <a:t>Sources:</a:t>
            </a:r>
          </a:p>
        </p:txBody>
      </p:sp>
      <p:sp>
        <p:nvSpPr>
          <p:cNvPr id="15" name="Slide Number Placeholder 5">
            <a:extLst>
              <a:ext uri="{FF2B5EF4-FFF2-40B4-BE49-F238E27FC236}">
                <a16:creationId xmlns:a16="http://schemas.microsoft.com/office/drawing/2014/main" id="{5AA76A10-52B6-4637-AE54-704836CE0E69}"/>
              </a:ext>
            </a:extLst>
          </p:cNvPr>
          <p:cNvSpPr>
            <a:spLocks noGrp="1"/>
          </p:cNvSpPr>
          <p:nvPr>
            <p:ph type="sldNum" sz="quarter" idx="12"/>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74046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90A075-066A-4222-884B-A410613C4F7E}" type="datetime1">
              <a:rPr lang="en-US" smtClean="0">
                <a:solidFill>
                  <a:srgbClr val="464653"/>
                </a:solidFill>
              </a:rPr>
              <a:t>11/29/2021</a:t>
            </a:fld>
            <a:endParaRPr lang="en-US" dirty="0">
              <a:solidFill>
                <a:srgbClr val="464653"/>
              </a:solidFill>
            </a:endParaRPr>
          </a:p>
        </p:txBody>
      </p:sp>
      <p:sp>
        <p:nvSpPr>
          <p:cNvPr id="9" name="Footer Placeholder 4">
            <a:extLst>
              <a:ext uri="{FF2B5EF4-FFF2-40B4-BE49-F238E27FC236}">
                <a16:creationId xmlns:a16="http://schemas.microsoft.com/office/drawing/2014/main" id="{5414AA61-419E-4377-97D8-28802C910E75}"/>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dirty="0"/>
              <a:t>Sources:</a:t>
            </a:r>
          </a:p>
        </p:txBody>
      </p:sp>
      <p:sp>
        <p:nvSpPr>
          <p:cNvPr id="10" name="Slide Number Placeholder 5">
            <a:extLst>
              <a:ext uri="{FF2B5EF4-FFF2-40B4-BE49-F238E27FC236}">
                <a16:creationId xmlns:a16="http://schemas.microsoft.com/office/drawing/2014/main" id="{B6DB3ECD-E4E2-4EC2-9009-F19C5F9EF640}"/>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75432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08572-B446-4A1D-ABB7-F4DB4AE88739}" type="datetime1">
              <a:rPr lang="en-US" smtClean="0">
                <a:solidFill>
                  <a:srgbClr val="464653"/>
                </a:solidFill>
              </a:rPr>
              <a:t>11/29/2021</a:t>
            </a:fld>
            <a:endParaRPr lang="en-US" dirty="0">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7" name="Footer Placeholder 4">
            <a:extLst>
              <a:ext uri="{FF2B5EF4-FFF2-40B4-BE49-F238E27FC236}">
                <a16:creationId xmlns:a16="http://schemas.microsoft.com/office/drawing/2014/main" id="{7576C607-DD2B-4ADE-BA9D-F39FB9CE9AFD}"/>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dirty="0"/>
              <a:t>Sources:</a:t>
            </a:r>
          </a:p>
        </p:txBody>
      </p:sp>
      <p:sp>
        <p:nvSpPr>
          <p:cNvPr id="8" name="Slide Number Placeholder 5">
            <a:extLst>
              <a:ext uri="{FF2B5EF4-FFF2-40B4-BE49-F238E27FC236}">
                <a16:creationId xmlns:a16="http://schemas.microsoft.com/office/drawing/2014/main" id="{825E9F79-3510-476D-B8CC-340BE9518F37}"/>
              </a:ext>
            </a:extLst>
          </p:cNvPr>
          <p:cNvSpPr>
            <a:spLocks noGrp="1"/>
          </p:cNvSpPr>
          <p:nvPr>
            <p:ph type="sldNum" sz="quarter" idx="4"/>
          </p:nvPr>
        </p:nvSpPr>
        <p:spPr>
          <a:xfrm>
            <a:off x="455953" y="6356350"/>
            <a:ext cx="1063752" cy="365760"/>
          </a:xfrm>
          <a:prstGeom prst="rect">
            <a:avLst/>
          </a:prstGeom>
        </p:spPr>
        <p:txBody>
          <a:bodyPr/>
          <a:lstStyle>
            <a:lvl1pPr algn="l">
              <a:defRPr sz="1100"/>
            </a:lvl1pPr>
          </a:lstStyle>
          <a:p>
            <a:fld id="{6F42FDE4-A7DD-41A7-A0A6-9B649FB4333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51535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15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2"/>
            <a:ext cx="2514600" cy="4843463"/>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FF927F-DE62-4EBC-A060-E230C998208D}" type="datetime1">
              <a:rPr lang="en-US" smtClean="0">
                <a:solidFill>
                  <a:srgbClr val="464653"/>
                </a:solidFill>
              </a:rPr>
              <a:t>11/29/2021</a:t>
            </a:fld>
            <a:endParaRPr lang="en-US" dirty="0">
              <a:solidFill>
                <a:srgbClr val="464653"/>
              </a:solidFill>
            </a:endParaRPr>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a:solidFill>
                  <a:srgbClr val="464653"/>
                </a:solidFill>
              </a:rPr>
              <a:t>Sources:</a:t>
            </a:r>
            <a:endParaRPr lang="en-US" dirty="0">
              <a:solidFill>
                <a:srgbClr val="464653"/>
              </a:solidFill>
            </a:endParaRPr>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1453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15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450"/>
              </a:spcBef>
              <a:buNone/>
              <a:defRPr sz="24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B51BCF-7054-4B13-B4CD-D25D684E224F}" type="datetime1">
              <a:rPr lang="en-US" smtClean="0">
                <a:solidFill>
                  <a:srgbClr val="DDE9EC"/>
                </a:solidFill>
              </a:rPr>
              <a:t>11/29/2021</a:t>
            </a:fld>
            <a:endParaRPr lang="en-US" dirty="0">
              <a:solidFill>
                <a:srgbClr val="DDE9EC"/>
              </a:solidFill>
            </a:endParaRPr>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a:solidFill>
                  <a:srgbClr val="DDE9EC"/>
                </a:solidFill>
              </a:rPr>
              <a:t>Sources:</a:t>
            </a:r>
            <a:endParaRPr lang="en-US" dirty="0">
              <a:solidFill>
                <a:srgbClr val="DDE9EC"/>
              </a:solidFill>
            </a:endParaRPr>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Tree>
    <p:extLst>
      <p:ext uri="{BB962C8B-B14F-4D97-AF65-F5344CB8AC3E}">
        <p14:creationId xmlns:p14="http://schemas.microsoft.com/office/powerpoint/2010/main" val="19643977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2"/>
            <a:ext cx="8229600" cy="5130797"/>
          </a:xfrm>
          <a:prstGeom prst="rect">
            <a:avLst/>
          </a:prstGeom>
          <a:noFill/>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050">
                <a:solidFill>
                  <a:schemeClr val="tx2"/>
                </a:solidFill>
              </a:defRPr>
            </a:lvl1pPr>
          </a:lstStyle>
          <a:p>
            <a:pPr algn="r"/>
            <a:fld id="{16FD8FD5-4148-48AD-AA9A-F0EA4DBC54C8}" type="datetime1">
              <a:rPr lang="en-US" smtClean="0">
                <a:solidFill>
                  <a:srgbClr val="464653"/>
                </a:solidFill>
              </a:rPr>
              <a:t>11/29/2021</a:t>
            </a:fld>
            <a:endParaRPr lang="en-US" dirty="0">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5" name="Slide Number Placeholder 22">
            <a:extLst>
              <a:ext uri="{FF2B5EF4-FFF2-40B4-BE49-F238E27FC236}">
                <a16:creationId xmlns:a16="http://schemas.microsoft.com/office/drawing/2014/main" id="{485E88F8-10A2-4318-983F-AF18B9E94C6F}"/>
              </a:ext>
            </a:extLst>
          </p:cNvPr>
          <p:cNvSpPr txBox="1">
            <a:spLocks/>
          </p:cNvSpPr>
          <p:nvPr userDrawn="1"/>
        </p:nvSpPr>
        <p:spPr>
          <a:xfrm>
            <a:off x="2593848" y="6356350"/>
            <a:ext cx="3803904" cy="365760"/>
          </a:xfrm>
          <a:prstGeom prst="rect">
            <a:avLst/>
          </a:prstGeom>
        </p:spPr>
        <p:txBody>
          <a:bodyPr vert="horz"/>
          <a:lstStyle>
            <a:defPPr>
              <a:defRPr lang="en-US"/>
            </a:defPPr>
            <a:lvl1pPr marL="0" algn="l" defTabSz="457200" rtl="0" eaLnBrk="1" latinLnBrk="0" hangingPunct="1">
              <a:defRPr kumimoji="0" sz="105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i="1" dirty="0">
              <a:solidFill>
                <a:schemeClr val="tx1"/>
              </a:solidFill>
              <a:latin typeface="Bookman Old Style"/>
            </a:endParaRPr>
          </a:p>
        </p:txBody>
      </p:sp>
      <p:sp>
        <p:nvSpPr>
          <p:cNvPr id="20" name="Footer Placeholder 4">
            <a:extLst>
              <a:ext uri="{FF2B5EF4-FFF2-40B4-BE49-F238E27FC236}">
                <a16:creationId xmlns:a16="http://schemas.microsoft.com/office/drawing/2014/main" id="{11A4F8AC-86F7-4E48-9C29-71431EF4B061}"/>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dirty="0"/>
              <a:t>Sources:</a:t>
            </a:r>
          </a:p>
        </p:txBody>
      </p:sp>
      <p:sp>
        <p:nvSpPr>
          <p:cNvPr id="21" name="Slide Number Placeholder 5">
            <a:extLst>
              <a:ext uri="{FF2B5EF4-FFF2-40B4-BE49-F238E27FC236}">
                <a16:creationId xmlns:a16="http://schemas.microsoft.com/office/drawing/2014/main" id="{DD8BD5D5-28CD-4D06-B5A4-558E04071317}"/>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dirty="0">
              <a:solidFill>
                <a:srgbClr val="464653"/>
              </a:solidFill>
            </a:endParaRPr>
          </a:p>
        </p:txBody>
      </p:sp>
      <p:sp>
        <p:nvSpPr>
          <p:cNvPr id="26" name="Straight Connector 25">
            <a:extLst>
              <a:ext uri="{FF2B5EF4-FFF2-40B4-BE49-F238E27FC236}">
                <a16:creationId xmlns:a16="http://schemas.microsoft.com/office/drawing/2014/main" id="{9F857942-ECAC-4A90-9AA3-2F931936DDBB}"/>
              </a:ext>
            </a:extLst>
          </p:cNvPr>
          <p:cNvSpPr>
            <a:spLocks noChangeShapeType="1"/>
          </p:cNvSpPr>
          <p:nvPr userDrawn="1"/>
        </p:nvSpPr>
        <p:spPr bwMode="auto">
          <a:xfrm>
            <a:off x="457200" y="1144258"/>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pic>
        <p:nvPicPr>
          <p:cNvPr id="2" name="Picture 2" descr="Image result for cybr">
            <a:extLst>
              <a:ext uri="{FF2B5EF4-FFF2-40B4-BE49-F238E27FC236}">
                <a16:creationId xmlns:a16="http://schemas.microsoft.com/office/drawing/2014/main" id="{1836A3F7-B78A-434D-85FF-5CCF83C1C46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96522" y="243541"/>
            <a:ext cx="1271587" cy="8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88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2400" kern="1200">
          <a:solidFill>
            <a:schemeClr val="tx1"/>
          </a:solidFill>
          <a:latin typeface="+mn-lt"/>
          <a:ea typeface="+mj-ea"/>
          <a:cs typeface="+mj-cs"/>
        </a:defRPr>
      </a:lvl1pPr>
    </p:titleStyle>
    <p:body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package" Target="../embeddings/Microsoft_Excel_Worksheet6.xlsx"/><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37708"/>
            <a:ext cx="7010400" cy="1066800"/>
          </a:xfrm>
        </p:spPr>
        <p:txBody>
          <a:bodyPr anchor="ctr">
            <a:noAutofit/>
          </a:bodyPr>
          <a:lstStyle/>
          <a:p>
            <a:r>
              <a:rPr lang="en-US" sz="1800" dirty="0"/>
              <a:t>Current:  $26.36</a:t>
            </a:r>
            <a:br>
              <a:rPr lang="en-US" sz="1800" dirty="0"/>
            </a:br>
            <a:r>
              <a:rPr lang="en-US" sz="1800" dirty="0"/>
              <a:t>Target Price $43.35 </a:t>
            </a:r>
            <a:r>
              <a:rPr lang="en-US" sz="1800" dirty="0">
                <a:solidFill>
                  <a:srgbClr val="00B050"/>
                </a:solidFill>
              </a:rPr>
              <a:t>(+64%)</a:t>
            </a:r>
            <a:br>
              <a:rPr lang="en-US" sz="1800" dirty="0"/>
            </a:br>
            <a:r>
              <a:rPr lang="en-US" sz="1800" dirty="0"/>
              <a:t>Time Horizon: 18-24 months</a:t>
            </a:r>
          </a:p>
        </p:txBody>
      </p:sp>
      <p:sp>
        <p:nvSpPr>
          <p:cNvPr id="3" name="Subtitle 2"/>
          <p:cNvSpPr>
            <a:spLocks noGrp="1"/>
          </p:cNvSpPr>
          <p:nvPr>
            <p:ph type="subTitle" idx="1"/>
          </p:nvPr>
        </p:nvSpPr>
        <p:spPr>
          <a:xfrm>
            <a:off x="1084081" y="5113906"/>
            <a:ext cx="7155180" cy="609600"/>
          </a:xfrm>
        </p:spPr>
        <p:txBody>
          <a:bodyPr>
            <a:noAutofit/>
          </a:bodyPr>
          <a:lstStyle/>
          <a:p>
            <a:pPr>
              <a:spcBef>
                <a:spcPts val="300"/>
              </a:spcBef>
            </a:pPr>
            <a:r>
              <a:rPr lang="en-US" sz="1400" b="1" dirty="0">
                <a:solidFill>
                  <a:schemeClr val="tx1"/>
                </a:solidFill>
                <a:latin typeface="+mn-lt"/>
              </a:rPr>
              <a:t>Directors:  </a:t>
            </a:r>
            <a:r>
              <a:rPr lang="en-US" sz="1400" dirty="0">
                <a:solidFill>
                  <a:schemeClr val="tx1"/>
                </a:solidFill>
                <a:latin typeface="+mn-lt"/>
              </a:rPr>
              <a:t>Amelia Lin, Sarah Ziegler</a:t>
            </a:r>
          </a:p>
          <a:p>
            <a:pPr>
              <a:spcBef>
                <a:spcPts val="300"/>
              </a:spcBef>
            </a:pPr>
            <a:r>
              <a:rPr lang="en-US" sz="1400" b="1" dirty="0">
                <a:solidFill>
                  <a:schemeClr val="tx1"/>
                </a:solidFill>
                <a:latin typeface="+mn-lt"/>
              </a:rPr>
              <a:t>Analysts: </a:t>
            </a:r>
            <a:r>
              <a:rPr lang="en-US" sz="1400" dirty="0">
                <a:solidFill>
                  <a:schemeClr val="tx1"/>
                </a:solidFill>
                <a:latin typeface="+mn-lt"/>
              </a:rPr>
              <a:t>Carl Aller, Shaun Ge, Christian </a:t>
            </a:r>
            <a:r>
              <a:rPr lang="en-US" sz="1400" dirty="0" err="1">
                <a:solidFill>
                  <a:schemeClr val="tx1"/>
                </a:solidFill>
                <a:latin typeface="+mn-lt"/>
              </a:rPr>
              <a:t>Geheres</a:t>
            </a:r>
            <a:r>
              <a:rPr lang="en-US" sz="1400" dirty="0">
                <a:solidFill>
                  <a:schemeClr val="tx1"/>
                </a:solidFill>
                <a:latin typeface="+mn-lt"/>
              </a:rPr>
              <a:t>, Helena </a:t>
            </a:r>
            <a:r>
              <a:rPr lang="en-US" sz="1400" dirty="0" err="1">
                <a:solidFill>
                  <a:schemeClr val="tx1"/>
                </a:solidFill>
                <a:latin typeface="+mn-lt"/>
              </a:rPr>
              <a:t>Macrigiane</a:t>
            </a:r>
            <a:r>
              <a:rPr lang="en-US" sz="1400" dirty="0">
                <a:solidFill>
                  <a:schemeClr val="tx1"/>
                </a:solidFill>
                <a:latin typeface="+mn-lt"/>
              </a:rPr>
              <a:t>, Matthew Szell, Yuchen Ye</a:t>
            </a:r>
          </a:p>
        </p:txBody>
      </p:sp>
      <p:sp>
        <p:nvSpPr>
          <p:cNvPr id="4" name="Rectangle 3">
            <a:extLst>
              <a:ext uri="{FF2B5EF4-FFF2-40B4-BE49-F238E27FC236}">
                <a16:creationId xmlns:a16="http://schemas.microsoft.com/office/drawing/2014/main" id="{6D61A21C-618E-4189-9426-382EC750D8D1}"/>
              </a:ext>
            </a:extLst>
          </p:cNvPr>
          <p:cNvSpPr/>
          <p:nvPr/>
        </p:nvSpPr>
        <p:spPr>
          <a:xfrm>
            <a:off x="3505200" y="2674203"/>
            <a:ext cx="4698101" cy="954107"/>
          </a:xfrm>
          <a:prstGeom prst="rect">
            <a:avLst/>
          </a:prstGeom>
        </p:spPr>
        <p:txBody>
          <a:bodyPr wrap="square">
            <a:spAutoFit/>
          </a:bodyPr>
          <a:lstStyle/>
          <a:p>
            <a:pPr algn="r"/>
            <a:r>
              <a:rPr lang="en-US" sz="2800" dirty="0">
                <a:solidFill>
                  <a:srgbClr val="212B35"/>
                </a:solidFill>
              </a:rPr>
              <a:t>Ballard Power Systems, Inc.  (NASDAQ: BLDP)</a:t>
            </a:r>
          </a:p>
        </p:txBody>
      </p:sp>
      <p:pic>
        <p:nvPicPr>
          <p:cNvPr id="2050" name="Picture 2" descr="Ballard Power Systems (BLDP) Stock Price, News &amp; Info | The Motley Fool">
            <a:extLst>
              <a:ext uri="{FF2B5EF4-FFF2-40B4-BE49-F238E27FC236}">
                <a16:creationId xmlns:a16="http://schemas.microsoft.com/office/drawing/2014/main" id="{8C30B36F-4D0E-40D5-8DC0-8223183744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33" b="28161"/>
          <a:stretch/>
        </p:blipFill>
        <p:spPr bwMode="auto">
          <a:xfrm>
            <a:off x="838200" y="2617856"/>
            <a:ext cx="253365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3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29" name="Google Shape;129;p9"/>
          <p:cNvPicPr preferRelativeResize="0"/>
          <p:nvPr/>
        </p:nvPicPr>
        <p:blipFill rotWithShape="1">
          <a:blip r:embed="rId3">
            <a:alphaModFix/>
          </a:blip>
          <a:srcRect t="30486" b="36009"/>
          <a:stretch/>
        </p:blipFill>
        <p:spPr>
          <a:xfrm>
            <a:off x="6689368" y="1400008"/>
            <a:ext cx="1447800" cy="369876"/>
          </a:xfrm>
          <a:prstGeom prst="rect">
            <a:avLst/>
          </a:prstGeom>
          <a:noFill/>
          <a:ln>
            <a:noFill/>
          </a:ln>
        </p:spPr>
      </p:pic>
      <p:cxnSp>
        <p:nvCxnSpPr>
          <p:cNvPr id="110" name="Google Shape;110;p9"/>
          <p:cNvCxnSpPr/>
          <p:nvPr/>
        </p:nvCxnSpPr>
        <p:spPr>
          <a:xfrm>
            <a:off x="3169260" y="1231593"/>
            <a:ext cx="11400" cy="4995600"/>
          </a:xfrm>
          <a:prstGeom prst="straightConnector1">
            <a:avLst/>
          </a:prstGeom>
          <a:noFill/>
          <a:ln w="12700" cap="flat" cmpd="sng">
            <a:solidFill>
              <a:srgbClr val="0F3F77"/>
            </a:solidFill>
            <a:prstDash val="dash"/>
            <a:round/>
            <a:headEnd type="none" w="sm" len="sm"/>
            <a:tailEnd type="none" w="sm" len="sm"/>
          </a:ln>
        </p:spPr>
      </p:cxnSp>
      <p:cxnSp>
        <p:nvCxnSpPr>
          <p:cNvPr id="111" name="Google Shape;111;p9"/>
          <p:cNvCxnSpPr/>
          <p:nvPr/>
        </p:nvCxnSpPr>
        <p:spPr>
          <a:xfrm>
            <a:off x="5974169" y="1251913"/>
            <a:ext cx="11400" cy="4995600"/>
          </a:xfrm>
          <a:prstGeom prst="straightConnector1">
            <a:avLst/>
          </a:prstGeom>
          <a:noFill/>
          <a:ln w="12700" cap="flat" cmpd="sng">
            <a:solidFill>
              <a:srgbClr val="0F3F77"/>
            </a:solidFill>
            <a:prstDash val="dash"/>
            <a:round/>
            <a:headEnd type="none" w="sm" len="sm"/>
            <a:tailEnd type="none" w="sm" len="sm"/>
          </a:ln>
        </p:spPr>
      </p:cxnSp>
      <p:graphicFrame>
        <p:nvGraphicFramePr>
          <p:cNvPr id="112" name="Google Shape;112;p9"/>
          <p:cNvGraphicFramePr/>
          <p:nvPr>
            <p:extLst>
              <p:ext uri="{D42A27DB-BD31-4B8C-83A1-F6EECF244321}">
                <p14:modId xmlns:p14="http://schemas.microsoft.com/office/powerpoint/2010/main" val="2629612868"/>
              </p:ext>
            </p:extLst>
          </p:nvPr>
        </p:nvGraphicFramePr>
        <p:xfrm>
          <a:off x="442561" y="1889543"/>
          <a:ext cx="2578608" cy="1097320"/>
        </p:xfrm>
        <a:graphic>
          <a:graphicData uri="http://schemas.openxmlformats.org/drawingml/2006/table">
            <a:tbl>
              <a:tblPr bandRow="1">
                <a:tableStyleId>{3B4B98B0-60AC-42C2-AFA5-B58CD77FA1E5}</a:tableStyleId>
              </a:tblPr>
              <a:tblGrid>
                <a:gridCol w="1314493">
                  <a:extLst>
                    <a:ext uri="{9D8B030D-6E8A-4147-A177-3AD203B41FA5}">
                      <a16:colId xmlns:a16="http://schemas.microsoft.com/office/drawing/2014/main" val="20000"/>
                    </a:ext>
                  </a:extLst>
                </a:gridCol>
                <a:gridCol w="1264115">
                  <a:extLst>
                    <a:ext uri="{9D8B030D-6E8A-4147-A177-3AD203B41FA5}">
                      <a16:colId xmlns:a16="http://schemas.microsoft.com/office/drawing/2014/main" val="20001"/>
                    </a:ext>
                  </a:extLst>
                </a:gridCol>
              </a:tblGrid>
              <a:tr h="233650">
                <a:tc>
                  <a:txBody>
                    <a:bodyPr/>
                    <a:lstStyle/>
                    <a:p>
                      <a:pPr marL="0" marR="0" lvl="0" indent="0" algn="ctr" rtl="0">
                        <a:spcBef>
                          <a:spcPts val="0"/>
                        </a:spcBef>
                        <a:spcAft>
                          <a:spcPts val="0"/>
                        </a:spcAft>
                        <a:buNone/>
                      </a:pPr>
                      <a:r>
                        <a:rPr lang="en-US" sz="1200" b="0" u="none" strike="noStrike" cap="none" dirty="0">
                          <a:solidFill>
                            <a:schemeClr val="dk1"/>
                          </a:solidFill>
                          <a:sym typeface="Gill Sans"/>
                        </a:rPr>
                        <a:t>Ticker</a:t>
                      </a:r>
                      <a:endParaRPr dirty="0"/>
                    </a:p>
                  </a:txBody>
                  <a:tcPr marL="91450" marR="91450" marT="45725" marB="45725">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u="none" strike="noStrike" cap="none" dirty="0"/>
                        <a:t>NYSE: </a:t>
                      </a:r>
                      <a:r>
                        <a:rPr lang="en-US" sz="1200" dirty="0"/>
                        <a:t>BE</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3650">
                <a:tc>
                  <a:txBody>
                    <a:bodyPr/>
                    <a:lstStyle/>
                    <a:p>
                      <a:pPr marL="0" marR="0" lvl="0" indent="0" algn="ctr" rtl="0">
                        <a:spcBef>
                          <a:spcPts val="0"/>
                        </a:spcBef>
                        <a:spcAft>
                          <a:spcPts val="0"/>
                        </a:spcAft>
                        <a:buNone/>
                      </a:pPr>
                      <a:r>
                        <a:rPr lang="en-US" sz="1200" u="none" strike="noStrike" cap="none" dirty="0"/>
                        <a:t>Market Cap</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u="none" strike="noStrike" cap="none" dirty="0"/>
                        <a:t>$</a:t>
                      </a:r>
                      <a:r>
                        <a:rPr lang="en-US" sz="1200" dirty="0"/>
                        <a:t>6.72B</a:t>
                      </a:r>
                      <a:endParaRPr sz="1200" b="0" i="0" u="none" strike="noStrike" cap="none" dirty="0">
                        <a:solidFill>
                          <a:schemeClr val="dk1"/>
                        </a:solidFill>
                        <a:latin typeface="Gill Sans"/>
                        <a:ea typeface="Gill Sans"/>
                        <a:cs typeface="Gill Sans"/>
                        <a:sym typeface="Gill Sans"/>
                      </a:endParaRPr>
                    </a:p>
                  </a:txBody>
                  <a:tcPr marL="91450" marR="91450"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3650">
                <a:tc>
                  <a:txBody>
                    <a:bodyPr/>
                    <a:lstStyle/>
                    <a:p>
                      <a:pPr marL="0" marR="0" lvl="0" indent="0" algn="ctr" rtl="0">
                        <a:spcBef>
                          <a:spcPts val="0"/>
                        </a:spcBef>
                        <a:spcAft>
                          <a:spcPts val="0"/>
                        </a:spcAft>
                        <a:buNone/>
                      </a:pPr>
                      <a:r>
                        <a:rPr lang="en-US" sz="1200" u="none" strike="noStrike" cap="none"/>
                        <a:t>P/E Ratio</a:t>
                      </a:r>
                      <a:endParaRPr sz="1200" b="0"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b="0" u="none" strike="noStrike" cap="none">
                          <a:solidFill>
                            <a:schemeClr val="dk1"/>
                          </a:solidFill>
                          <a:sym typeface="Gill Sans"/>
                        </a:rPr>
                        <a:t>N/A</a:t>
                      </a:r>
                      <a:endParaRPr/>
                    </a:p>
                  </a:txBody>
                  <a:tcPr marL="91450" marR="91450" marT="45725" marB="457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3650">
                <a:tc>
                  <a:txBody>
                    <a:bodyPr/>
                    <a:lstStyle/>
                    <a:p>
                      <a:pPr marL="0" marR="0" lvl="0" indent="0" algn="ctr" rtl="0">
                        <a:spcBef>
                          <a:spcPts val="0"/>
                        </a:spcBef>
                        <a:spcAft>
                          <a:spcPts val="0"/>
                        </a:spcAft>
                        <a:buNone/>
                      </a:pPr>
                      <a:r>
                        <a:rPr lang="en-US" sz="1200" u="none" strike="noStrike" cap="none"/>
                        <a:t>Beta</a:t>
                      </a:r>
                      <a:endParaRPr sz="1200" b="0"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dirty="0">
                          <a:sym typeface="Gill Sans"/>
                        </a:rPr>
                        <a:t>3.71</a:t>
                      </a:r>
                      <a:endParaRPr dirty="0"/>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3" name="Google Shape;113;p9"/>
          <p:cNvSpPr txBox="1">
            <a:spLocks noGrp="1"/>
          </p:cNvSpPr>
          <p:nvPr>
            <p:ph type="sldNum" idx="12"/>
          </p:nvPr>
        </p:nvSpPr>
        <p:spPr>
          <a:xfrm>
            <a:off x="8458200" y="6421120"/>
            <a:ext cx="1063752" cy="3657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9pPr>
          </a:lstStyle>
          <a:p>
            <a:pPr marL="0" marR="0" lvl="0" indent="0" algn="l" rtl="0">
              <a:lnSpc>
                <a:spcPct val="100000"/>
              </a:lnSpc>
              <a:spcBef>
                <a:spcPts val="0"/>
              </a:spcBef>
              <a:spcAft>
                <a:spcPts val="0"/>
              </a:spcAft>
              <a:buClr>
                <a:srgbClr val="464653"/>
              </a:buClr>
              <a:buSzPts val="1050"/>
              <a:buFont typeface="Gill Sans"/>
              <a:buNone/>
            </a:pPr>
            <a:r>
              <a:rPr lang="en-US" sz="1050" b="0" i="1" u="none" strike="noStrike" cap="none" dirty="0">
                <a:solidFill>
                  <a:srgbClr val="464653"/>
                </a:solidFill>
                <a:latin typeface="Gill Sans"/>
                <a:ea typeface="Gill Sans"/>
                <a:cs typeface="Gill Sans"/>
                <a:sym typeface="Gill Sans"/>
              </a:rPr>
              <a:t>8</a:t>
            </a:r>
            <a:endParaRPr sz="1050" b="0" i="1" u="none" strike="noStrike" cap="none" dirty="0">
              <a:solidFill>
                <a:srgbClr val="464653"/>
              </a:solidFill>
              <a:latin typeface="Gill Sans"/>
              <a:ea typeface="Gill Sans"/>
              <a:cs typeface="Gill Sans"/>
              <a:sym typeface="Gill Sans"/>
            </a:endParaRPr>
          </a:p>
        </p:txBody>
      </p:sp>
      <p:graphicFrame>
        <p:nvGraphicFramePr>
          <p:cNvPr id="115" name="Google Shape;115;p9"/>
          <p:cNvGraphicFramePr/>
          <p:nvPr>
            <p:extLst>
              <p:ext uri="{D42A27DB-BD31-4B8C-83A1-F6EECF244321}">
                <p14:modId xmlns:p14="http://schemas.microsoft.com/office/powerpoint/2010/main" val="2390807259"/>
              </p:ext>
            </p:extLst>
          </p:nvPr>
        </p:nvGraphicFramePr>
        <p:xfrm>
          <a:off x="6085875" y="1889543"/>
          <a:ext cx="2578525" cy="1097320"/>
        </p:xfrm>
        <a:graphic>
          <a:graphicData uri="http://schemas.openxmlformats.org/drawingml/2006/table">
            <a:tbl>
              <a:tblPr bandRow="1">
                <a:tableStyleId>{3B4B98B0-60AC-42C2-AFA5-B58CD77FA1E5}</a:tableStyleId>
              </a:tblPr>
              <a:tblGrid>
                <a:gridCol w="1314450">
                  <a:extLst>
                    <a:ext uri="{9D8B030D-6E8A-4147-A177-3AD203B41FA5}">
                      <a16:colId xmlns:a16="http://schemas.microsoft.com/office/drawing/2014/main" val="20000"/>
                    </a:ext>
                  </a:extLst>
                </a:gridCol>
                <a:gridCol w="1264075">
                  <a:extLst>
                    <a:ext uri="{9D8B030D-6E8A-4147-A177-3AD203B41FA5}">
                      <a16:colId xmlns:a16="http://schemas.microsoft.com/office/drawing/2014/main" val="20001"/>
                    </a:ext>
                  </a:extLst>
                </a:gridCol>
              </a:tblGrid>
              <a:tr h="274325">
                <a:tc>
                  <a:txBody>
                    <a:bodyPr/>
                    <a:lstStyle/>
                    <a:p>
                      <a:pPr marL="0" marR="0" lvl="0" indent="0" algn="ctr" rtl="0">
                        <a:spcBef>
                          <a:spcPts val="0"/>
                        </a:spcBef>
                        <a:spcAft>
                          <a:spcPts val="0"/>
                        </a:spcAft>
                        <a:buNone/>
                      </a:pPr>
                      <a:r>
                        <a:rPr lang="en-US" sz="1200" b="0" u="none" strike="noStrike" cap="none">
                          <a:solidFill>
                            <a:schemeClr val="dk1"/>
                          </a:solidFill>
                          <a:sym typeface="Gill Sans"/>
                        </a:rPr>
                        <a:t>Ticker</a:t>
                      </a:r>
                      <a:endParaRPr/>
                    </a:p>
                  </a:txBody>
                  <a:tcPr marL="91450" marR="91450" marT="45725" marB="45725">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a:sym typeface="Gill Sans"/>
                        </a:rPr>
                        <a:t>NASDAQ: FCEL</a:t>
                      </a:r>
                      <a:endParaRPr/>
                    </a:p>
                  </a:txBody>
                  <a:tcPr marL="91450" marR="91450" marT="45725" marB="45725">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n-US" sz="1200" u="none" strike="noStrike" cap="none" dirty="0"/>
                        <a:t>Market Cap</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a:sym typeface="Gill Sans"/>
                        </a:rPr>
                        <a:t>$7.13B</a:t>
                      </a:r>
                      <a:endParaRPr/>
                    </a:p>
                  </a:txBody>
                  <a:tcPr marL="91450" marR="91450"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5">
                <a:tc>
                  <a:txBody>
                    <a:bodyPr/>
                    <a:lstStyle/>
                    <a:p>
                      <a:pPr marL="0" marR="0" lvl="0" indent="0" algn="ctr" rtl="0">
                        <a:spcBef>
                          <a:spcPts val="0"/>
                        </a:spcBef>
                        <a:spcAft>
                          <a:spcPts val="0"/>
                        </a:spcAft>
                        <a:buNone/>
                      </a:pPr>
                      <a:r>
                        <a:rPr lang="en-US" sz="1200" u="none" strike="noStrike" cap="none" dirty="0"/>
                        <a:t>P/E Ratio</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0" u="none" strike="noStrike" cap="none">
                          <a:solidFill>
                            <a:schemeClr val="dk1"/>
                          </a:solidFill>
                          <a:sym typeface="Gill Sans"/>
                        </a:rPr>
                        <a:t>N/A</a:t>
                      </a:r>
                      <a:endParaRPr/>
                    </a:p>
                  </a:txBody>
                  <a:tcPr marL="91450" marR="91450" marT="45725" marB="457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5">
                <a:tc>
                  <a:txBody>
                    <a:bodyPr/>
                    <a:lstStyle/>
                    <a:p>
                      <a:pPr marL="0" marR="0" lvl="0" indent="0" algn="ctr" rtl="0">
                        <a:spcBef>
                          <a:spcPts val="0"/>
                        </a:spcBef>
                        <a:spcAft>
                          <a:spcPts val="0"/>
                        </a:spcAft>
                        <a:buNone/>
                      </a:pPr>
                      <a:r>
                        <a:rPr lang="en-US" sz="1200" u="none" strike="noStrike" cap="none" dirty="0"/>
                        <a:t>Beta</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dirty="0">
                          <a:sym typeface="Gill Sans"/>
                        </a:rPr>
                        <a:t>5.33</a:t>
                      </a:r>
                      <a:endParaRPr dirty="0"/>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6" name="Google Shape;116;p9"/>
          <p:cNvSpPr txBox="1">
            <a:spLocks noGrp="1"/>
          </p:cNvSpPr>
          <p:nvPr>
            <p:ph type="body" idx="1"/>
          </p:nvPr>
        </p:nvSpPr>
        <p:spPr>
          <a:xfrm>
            <a:off x="452065" y="3012695"/>
            <a:ext cx="2559600" cy="3181500"/>
          </a:xfrm>
          <a:prstGeom prst="rect">
            <a:avLst/>
          </a:prstGeom>
          <a:noFill/>
          <a:ln>
            <a:noFill/>
          </a:ln>
        </p:spPr>
        <p:txBody>
          <a:bodyPr spcFirstLastPara="1" wrap="square" lIns="91425" tIns="45700" rIns="91425" bIns="45700" anchor="t" anchorCtr="0">
            <a:normAutofit/>
          </a:bodyPr>
          <a:lstStyle/>
          <a:p>
            <a:pPr marL="314706" lvl="0" indent="-285750" algn="l" rtl="0">
              <a:spcBef>
                <a:spcPts val="0"/>
              </a:spcBef>
              <a:spcAft>
                <a:spcPts val="0"/>
              </a:spcAft>
              <a:buClrTx/>
              <a:buSzPts val="912"/>
              <a:buFont typeface="Wingdings" panose="05000000000000000000" pitchFamily="2" charset="2"/>
              <a:buChar char="Ø"/>
            </a:pPr>
            <a:r>
              <a:rPr lang="en-US" sz="1200" dirty="0"/>
              <a:t>Develops, manufactures, and markets solid oxide fuel cells for the healthcare, retail, and education sectors </a:t>
            </a:r>
          </a:p>
          <a:p>
            <a:pPr marL="314706" indent="-285750">
              <a:spcBef>
                <a:spcPts val="0"/>
              </a:spcBef>
              <a:buClrTx/>
              <a:buSzPts val="912"/>
              <a:buFont typeface="Wingdings" panose="05000000000000000000" pitchFamily="2" charset="2"/>
              <a:buChar char="Ø"/>
            </a:pPr>
            <a:r>
              <a:rPr lang="en-US" sz="1200" dirty="0"/>
              <a:t>Has never generated a profit despite at least $1.7 billion of invested capital, some of which were raised on the back of false statements while Ballard’s gross profit of 2020 saw a 13.78% increase year-over year</a:t>
            </a:r>
            <a:endParaRPr sz="1200" dirty="0"/>
          </a:p>
          <a:p>
            <a:pPr marL="314706" lvl="0" indent="-285750" algn="l" rtl="0">
              <a:spcBef>
                <a:spcPts val="0"/>
              </a:spcBef>
              <a:spcAft>
                <a:spcPts val="0"/>
              </a:spcAft>
              <a:buClrTx/>
              <a:buSzPts val="912"/>
              <a:buFont typeface="Wingdings" panose="05000000000000000000" pitchFamily="2" charset="2"/>
              <a:buChar char="Ø"/>
            </a:pPr>
            <a:r>
              <a:rPr lang="en-US" sz="1200" dirty="0"/>
              <a:t>Shares have plummeted nearly 50% since Bloom raised $282 million in its 2018 IPO</a:t>
            </a:r>
            <a:endParaRPr sz="1200" dirty="0"/>
          </a:p>
          <a:p>
            <a:pPr marL="205740" lvl="0" indent="-147828" algn="l" rtl="0">
              <a:spcBef>
                <a:spcPts val="450"/>
              </a:spcBef>
              <a:spcAft>
                <a:spcPts val="0"/>
              </a:spcAft>
              <a:buSzPts val="912"/>
              <a:buNone/>
            </a:pPr>
            <a:endParaRPr sz="1200" b="0" i="0" u="none" strike="noStrike" cap="none" dirty="0">
              <a:solidFill>
                <a:schemeClr val="dk1"/>
              </a:solidFill>
              <a:latin typeface="Gill Sans"/>
              <a:ea typeface="Gill Sans"/>
              <a:cs typeface="Gill Sans"/>
              <a:sym typeface="Gill Sans"/>
            </a:endParaRPr>
          </a:p>
        </p:txBody>
      </p:sp>
      <p:sp>
        <p:nvSpPr>
          <p:cNvPr id="117" name="Google Shape;117;p9"/>
          <p:cNvSpPr txBox="1"/>
          <p:nvPr/>
        </p:nvSpPr>
        <p:spPr>
          <a:xfrm>
            <a:off x="6139768" y="3014623"/>
            <a:ext cx="2560320" cy="3256800"/>
          </a:xfrm>
          <a:prstGeom prst="rect">
            <a:avLst/>
          </a:prstGeom>
          <a:noFill/>
          <a:ln>
            <a:noFill/>
          </a:ln>
        </p:spPr>
        <p:txBody>
          <a:bodyPr spcFirstLastPara="1" wrap="square" lIns="91425" tIns="45700" rIns="91425" bIns="45700" anchor="t" anchorCtr="0">
            <a:normAutofit/>
          </a:bodyPr>
          <a:lstStyle/>
          <a:p>
            <a:pPr marL="205740" marR="0" lvl="0" indent="-205740" algn="l" rtl="0">
              <a:lnSpc>
                <a:spcPct val="100000"/>
              </a:lnSpc>
              <a:spcBef>
                <a:spcPts val="0"/>
              </a:spcBef>
              <a:spcAft>
                <a:spcPts val="0"/>
              </a:spcAft>
              <a:buSzPts val="912"/>
              <a:buFont typeface="Wingdings" panose="05000000000000000000" pitchFamily="2" charset="2"/>
              <a:buChar char="Ø"/>
            </a:pPr>
            <a:r>
              <a:rPr lang="en-US" sz="1200" dirty="0">
                <a:ea typeface="Gill Sans"/>
                <a:cs typeface="Gill Sans"/>
                <a:sym typeface="Gill Sans"/>
              </a:rPr>
              <a:t>Designs, manufactures, operates, and services Direct Fuel Cell power plants that run on natural gas and biogas </a:t>
            </a:r>
            <a:endParaRPr dirty="0"/>
          </a:p>
          <a:p>
            <a:pPr marL="205740" marR="0" lvl="0" indent="-205740" algn="l" rtl="0">
              <a:lnSpc>
                <a:spcPct val="100000"/>
              </a:lnSpc>
              <a:spcBef>
                <a:spcPts val="450"/>
              </a:spcBef>
              <a:spcAft>
                <a:spcPts val="0"/>
              </a:spcAft>
              <a:buSzPts val="912"/>
              <a:buFont typeface="Wingdings" panose="05000000000000000000" pitchFamily="2" charset="2"/>
              <a:buChar char="Ø"/>
            </a:pPr>
            <a:r>
              <a:rPr lang="en-US" sz="1200" dirty="0">
                <a:ea typeface="Gill Sans"/>
                <a:cs typeface="Gill Sans"/>
                <a:sym typeface="Gill Sans"/>
              </a:rPr>
              <a:t>Ballard’s total assets increased at a far greater CAGR over the past three years at 47.5% vs FCEL’s 11.2%</a:t>
            </a:r>
            <a:endParaRPr dirty="0"/>
          </a:p>
          <a:p>
            <a:pPr marL="205740" marR="0" lvl="0" indent="-205740" algn="l" rtl="0">
              <a:lnSpc>
                <a:spcPct val="100000"/>
              </a:lnSpc>
              <a:spcBef>
                <a:spcPts val="450"/>
              </a:spcBef>
              <a:spcAft>
                <a:spcPts val="0"/>
              </a:spcAft>
              <a:buSzPts val="912"/>
              <a:buFont typeface="Wingdings" panose="05000000000000000000" pitchFamily="2" charset="2"/>
              <a:buChar char="Ø"/>
            </a:pPr>
            <a:r>
              <a:rPr lang="en-US" sz="1200" dirty="0">
                <a:ea typeface="Gill Sans"/>
                <a:cs typeface="Gill Sans"/>
                <a:sym typeface="Gill Sans"/>
              </a:rPr>
              <a:t>Ballard generates a stronger 12-month revenue at 1.81x what FCEL produces</a:t>
            </a:r>
            <a:endParaRPr dirty="0"/>
          </a:p>
          <a:p>
            <a:pPr marL="205740" marR="0" lvl="0" indent="-205740" algn="l" rtl="0">
              <a:lnSpc>
                <a:spcPct val="100000"/>
              </a:lnSpc>
              <a:spcBef>
                <a:spcPts val="450"/>
              </a:spcBef>
              <a:spcAft>
                <a:spcPts val="0"/>
              </a:spcAft>
              <a:buSzPts val="912"/>
              <a:buFont typeface="Wingdings" panose="05000000000000000000" pitchFamily="2" charset="2"/>
              <a:buChar char="Ø"/>
            </a:pPr>
            <a:r>
              <a:rPr lang="en-US" sz="1200" dirty="0">
                <a:ea typeface="Gill Sans"/>
                <a:cs typeface="Gill Sans"/>
                <a:sym typeface="Gill Sans"/>
              </a:rPr>
              <a:t>FCEL has a negative gross margin whereas Ballard’s gross margin at 20.5% will enable the company to have more capital on each dollar of sales</a:t>
            </a:r>
            <a:endParaRPr dirty="0"/>
          </a:p>
        </p:txBody>
      </p:sp>
      <p:sp>
        <p:nvSpPr>
          <p:cNvPr id="118" name="Google Shape;118;p9"/>
          <p:cNvSpPr txBox="1"/>
          <p:nvPr/>
        </p:nvSpPr>
        <p:spPr>
          <a:xfrm>
            <a:off x="3314183" y="2984116"/>
            <a:ext cx="2560320" cy="3317815"/>
          </a:xfrm>
          <a:prstGeom prst="rect">
            <a:avLst/>
          </a:prstGeom>
          <a:noFill/>
          <a:ln>
            <a:noFill/>
          </a:ln>
        </p:spPr>
        <p:txBody>
          <a:bodyPr spcFirstLastPara="1" wrap="square" lIns="91425" tIns="45700" rIns="91425" bIns="45700" anchor="t" anchorCtr="0">
            <a:noAutofit/>
          </a:bodyPr>
          <a:lstStyle/>
          <a:p>
            <a:pPr marL="205740" marR="0" lvl="0" indent="-205740" algn="l" rtl="0">
              <a:lnSpc>
                <a:spcPct val="100000"/>
              </a:lnSpc>
              <a:spcBef>
                <a:spcPts val="0"/>
              </a:spcBef>
              <a:spcAft>
                <a:spcPts val="0"/>
              </a:spcAft>
              <a:buSzPts val="912"/>
              <a:buFont typeface="Wingdings" panose="05000000000000000000" pitchFamily="2" charset="2"/>
              <a:buChar char="Ø"/>
            </a:pPr>
            <a:r>
              <a:rPr lang="en-US" sz="1200" dirty="0">
                <a:ea typeface="Gill Sans"/>
                <a:cs typeface="Gill Sans"/>
                <a:sym typeface="Gill Sans"/>
              </a:rPr>
              <a:t>Develops hydrogen fuel cell systems that replace conventional batteries in equipment and vehicles powered by electricity</a:t>
            </a:r>
            <a:endParaRPr dirty="0"/>
          </a:p>
          <a:p>
            <a:pPr marL="205740" marR="0" lvl="0" indent="-205740" algn="l" rtl="0">
              <a:lnSpc>
                <a:spcPct val="100000"/>
              </a:lnSpc>
              <a:spcBef>
                <a:spcPts val="450"/>
              </a:spcBef>
              <a:spcAft>
                <a:spcPts val="0"/>
              </a:spcAft>
              <a:buSzPts val="912"/>
              <a:buFont typeface="Wingdings" panose="05000000000000000000" pitchFamily="2" charset="2"/>
              <a:buChar char="Ø"/>
            </a:pPr>
            <a:r>
              <a:rPr lang="en-US" sz="1200" dirty="0">
                <a:ea typeface="Gill Sans"/>
                <a:cs typeface="Gill Sans"/>
                <a:sym typeface="Gill Sans"/>
              </a:rPr>
              <a:t>Ballard has a significantly higher gross margin at 21.8% vs PLUG’s 8.4% </a:t>
            </a:r>
            <a:endParaRPr dirty="0"/>
          </a:p>
          <a:p>
            <a:pPr marL="205740" marR="0" lvl="0" indent="-205740" algn="l" rtl="0">
              <a:lnSpc>
                <a:spcPct val="100000"/>
              </a:lnSpc>
              <a:spcBef>
                <a:spcPts val="450"/>
              </a:spcBef>
              <a:spcAft>
                <a:spcPts val="0"/>
              </a:spcAft>
              <a:buSzPts val="912"/>
              <a:buFont typeface="Wingdings" panose="05000000000000000000" pitchFamily="2" charset="2"/>
              <a:buChar char="Ø"/>
            </a:pPr>
            <a:r>
              <a:rPr lang="en-US" sz="1200" dirty="0">
                <a:ea typeface="Gill Sans"/>
                <a:cs typeface="Gill Sans"/>
                <a:sym typeface="Gill Sans"/>
              </a:rPr>
              <a:t>Ballard burns substantially less cash at the rate of $46 million per year compared to $186 million annually for Plug Power</a:t>
            </a:r>
            <a:endParaRPr dirty="0"/>
          </a:p>
          <a:p>
            <a:pPr marL="205740" marR="0" lvl="0" indent="-205740" algn="l" rtl="0">
              <a:lnSpc>
                <a:spcPct val="100000"/>
              </a:lnSpc>
              <a:spcBef>
                <a:spcPts val="450"/>
              </a:spcBef>
              <a:spcAft>
                <a:spcPts val="0"/>
              </a:spcAft>
              <a:buSzPts val="912"/>
              <a:buFont typeface="Wingdings" panose="05000000000000000000" pitchFamily="2" charset="2"/>
              <a:buChar char="Ø"/>
            </a:pPr>
            <a:r>
              <a:rPr lang="en-US" sz="1200" dirty="0">
                <a:solidFill>
                  <a:srgbClr val="1D2228"/>
                </a:solidFill>
                <a:highlight>
                  <a:srgbClr val="FFFFFF"/>
                </a:highlight>
                <a:ea typeface="Gill Sans"/>
                <a:cs typeface="Gill Sans"/>
                <a:sym typeface="Gill Sans"/>
              </a:rPr>
              <a:t>Has estimated earnings of -$0.07 per share for this upcoming quarter, a year-over-year decline of 16.67% while Ballard has no estimated decline in earnings per share </a:t>
            </a:r>
            <a:endParaRPr sz="1200" dirty="0">
              <a:ea typeface="Gill Sans"/>
              <a:cs typeface="Gill Sans"/>
              <a:sym typeface="Gill Sans"/>
            </a:endParaRPr>
          </a:p>
          <a:p>
            <a:pPr marL="205740" marR="0" lvl="0" indent="-147828" algn="l" rtl="0">
              <a:lnSpc>
                <a:spcPct val="100000"/>
              </a:lnSpc>
              <a:spcBef>
                <a:spcPts val="450"/>
              </a:spcBef>
              <a:spcAft>
                <a:spcPts val="0"/>
              </a:spcAft>
              <a:buClr>
                <a:srgbClr val="005FA4"/>
              </a:buClr>
              <a:buSzPts val="912"/>
              <a:buFont typeface="Noto Sans Symbols"/>
              <a:buNone/>
            </a:pPr>
            <a:endParaRPr sz="1200" i="0" u="none" strike="noStrike" cap="none" dirty="0">
              <a:solidFill>
                <a:srgbClr val="000000"/>
              </a:solidFill>
              <a:ea typeface="Gill Sans"/>
              <a:cs typeface="Gill Sans"/>
              <a:sym typeface="Gill Sans"/>
            </a:endParaRPr>
          </a:p>
        </p:txBody>
      </p:sp>
      <p:sp>
        <p:nvSpPr>
          <p:cNvPr id="119" name="Google Shape;119;p9"/>
          <p:cNvSpPr txBox="1">
            <a:spLocks noGrp="1"/>
          </p:cNvSpPr>
          <p:nvPr>
            <p:ph type="ftr" idx="11"/>
          </p:nvPr>
        </p:nvSpPr>
        <p:spPr>
          <a:xfrm>
            <a:off x="1519705" y="6356350"/>
            <a:ext cx="4882619" cy="3657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050" b="0" i="1" u="none" strike="noStrike" cap="none">
                <a:solidFill>
                  <a:srgbClr val="5E5E5E"/>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pPr>
              <a:buClr>
                <a:srgbClr val="5E5E5E"/>
              </a:buClr>
              <a:buSzPts val="1050"/>
            </a:pPr>
            <a:r>
              <a:rPr lang="en-US" sz="1050" b="0" i="1" u="none" strike="noStrike" cap="none" dirty="0">
                <a:solidFill>
                  <a:srgbClr val="5E5E5E"/>
                </a:solidFill>
                <a:latin typeface="+mn-lt"/>
                <a:ea typeface="Gill Sans"/>
                <a:cs typeface="Gill Sans"/>
                <a:sym typeface="Gill Sans"/>
              </a:rPr>
              <a:t>Sources: </a:t>
            </a:r>
            <a:r>
              <a:rPr lang="en-US" dirty="0" err="1">
                <a:latin typeface="+mn-lt"/>
              </a:rPr>
              <a:t>Stocknews</a:t>
            </a:r>
            <a:r>
              <a:rPr lang="en-US" dirty="0">
                <a:latin typeface="+mn-lt"/>
              </a:rPr>
              <a:t>, </a:t>
            </a:r>
            <a:r>
              <a:rPr lang="en-US" dirty="0" err="1">
                <a:latin typeface="+mn-lt"/>
              </a:rPr>
              <a:t>Investorplace</a:t>
            </a:r>
            <a:r>
              <a:rPr lang="en-US" dirty="0">
                <a:latin typeface="+mn-lt"/>
              </a:rPr>
              <a:t>, Fool, Forbes, Yahoo Finance, Macro Trends </a:t>
            </a:r>
          </a:p>
          <a:p>
            <a:pPr marL="0" marR="0" lvl="0" indent="0" algn="l" rtl="0">
              <a:lnSpc>
                <a:spcPct val="100000"/>
              </a:lnSpc>
              <a:spcBef>
                <a:spcPts val="0"/>
              </a:spcBef>
              <a:spcAft>
                <a:spcPts val="0"/>
              </a:spcAft>
              <a:buClr>
                <a:srgbClr val="5E5E5E"/>
              </a:buClr>
              <a:buSzPts val="1050"/>
              <a:buFont typeface="Gill Sans"/>
              <a:buNone/>
            </a:pPr>
            <a:endParaRPr dirty="0"/>
          </a:p>
        </p:txBody>
      </p:sp>
      <p:graphicFrame>
        <p:nvGraphicFramePr>
          <p:cNvPr id="120" name="Google Shape;120;p9"/>
          <p:cNvGraphicFramePr/>
          <p:nvPr>
            <p:extLst>
              <p:ext uri="{D42A27DB-BD31-4B8C-83A1-F6EECF244321}">
                <p14:modId xmlns:p14="http://schemas.microsoft.com/office/powerpoint/2010/main" val="308274198"/>
              </p:ext>
            </p:extLst>
          </p:nvPr>
        </p:nvGraphicFramePr>
        <p:xfrm>
          <a:off x="3272937" y="1885502"/>
          <a:ext cx="2578525" cy="1097320"/>
        </p:xfrm>
        <a:graphic>
          <a:graphicData uri="http://schemas.openxmlformats.org/drawingml/2006/table">
            <a:tbl>
              <a:tblPr bandRow="1">
                <a:tableStyleId>{3B4B98B0-60AC-42C2-AFA5-B58CD77FA1E5}</a:tableStyleId>
              </a:tblPr>
              <a:tblGrid>
                <a:gridCol w="1314450">
                  <a:extLst>
                    <a:ext uri="{9D8B030D-6E8A-4147-A177-3AD203B41FA5}">
                      <a16:colId xmlns:a16="http://schemas.microsoft.com/office/drawing/2014/main" val="20000"/>
                    </a:ext>
                  </a:extLst>
                </a:gridCol>
                <a:gridCol w="1264075">
                  <a:extLst>
                    <a:ext uri="{9D8B030D-6E8A-4147-A177-3AD203B41FA5}">
                      <a16:colId xmlns:a16="http://schemas.microsoft.com/office/drawing/2014/main" val="20001"/>
                    </a:ext>
                  </a:extLst>
                </a:gridCol>
              </a:tblGrid>
              <a:tr h="274325">
                <a:tc>
                  <a:txBody>
                    <a:bodyPr/>
                    <a:lstStyle/>
                    <a:p>
                      <a:pPr marL="0" marR="0" lvl="0" indent="0" algn="ctr" rtl="0">
                        <a:spcBef>
                          <a:spcPts val="0"/>
                        </a:spcBef>
                        <a:spcAft>
                          <a:spcPts val="0"/>
                        </a:spcAft>
                        <a:buNone/>
                      </a:pPr>
                      <a:r>
                        <a:rPr lang="en-US" sz="1200" b="0" u="none" strike="noStrike" cap="none" dirty="0">
                          <a:solidFill>
                            <a:schemeClr val="dk1"/>
                          </a:solidFill>
                          <a:sym typeface="Gill Sans"/>
                        </a:rPr>
                        <a:t>Ticker</a:t>
                      </a:r>
                      <a:endParaRPr dirty="0"/>
                    </a:p>
                  </a:txBody>
                  <a:tcPr marL="91450" marR="91450" marT="45725" marB="45725">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b="0" u="none" strike="noStrike" cap="none">
                          <a:solidFill>
                            <a:schemeClr val="dk1"/>
                          </a:solidFill>
                          <a:sym typeface="Gill Sans"/>
                        </a:rPr>
                        <a:t>N</a:t>
                      </a:r>
                      <a:r>
                        <a:rPr lang="en-US" sz="1200">
                          <a:sym typeface="Gill Sans"/>
                        </a:rPr>
                        <a:t>ASDAQ</a:t>
                      </a:r>
                      <a:r>
                        <a:rPr lang="en-US" sz="1200" b="0" u="none" strike="noStrike" cap="none">
                          <a:solidFill>
                            <a:schemeClr val="dk1"/>
                          </a:solidFill>
                          <a:sym typeface="Gill Sans"/>
                        </a:rPr>
                        <a:t>: </a:t>
                      </a:r>
                      <a:r>
                        <a:rPr lang="en-US" sz="1200">
                          <a:sym typeface="Gill Sans"/>
                        </a:rPr>
                        <a:t>PLUG</a:t>
                      </a:r>
                      <a:endParaRPr/>
                    </a:p>
                  </a:txBody>
                  <a:tcPr marL="91450" marR="91450" marT="45725" marB="45725">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n-US" sz="1200" u="none" strike="noStrike" cap="none" dirty="0"/>
                        <a:t>Market Cap</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0" u="none" strike="noStrike" cap="none" dirty="0">
                          <a:solidFill>
                            <a:schemeClr val="dk1"/>
                          </a:solidFill>
                          <a:sym typeface="Gill Sans"/>
                        </a:rPr>
                        <a:t>$</a:t>
                      </a:r>
                      <a:r>
                        <a:rPr lang="en-US" sz="1200" dirty="0">
                          <a:sym typeface="Gill Sans"/>
                        </a:rPr>
                        <a:t>28</a:t>
                      </a:r>
                      <a:r>
                        <a:rPr lang="en-US" sz="1200" b="0" u="none" strike="noStrike" cap="none" dirty="0">
                          <a:solidFill>
                            <a:schemeClr val="dk1"/>
                          </a:solidFill>
                          <a:sym typeface="Gill Sans"/>
                        </a:rPr>
                        <a:t>.</a:t>
                      </a:r>
                      <a:r>
                        <a:rPr lang="en-US" sz="1200" dirty="0">
                          <a:sym typeface="Gill Sans"/>
                        </a:rPr>
                        <a:t>26</a:t>
                      </a:r>
                      <a:r>
                        <a:rPr lang="en-US" sz="1200" b="0" u="none" strike="noStrike" cap="none" dirty="0">
                          <a:solidFill>
                            <a:schemeClr val="dk1"/>
                          </a:solidFill>
                          <a:sym typeface="Gill Sans"/>
                        </a:rPr>
                        <a:t>B</a:t>
                      </a:r>
                      <a:endParaRPr dirty="0"/>
                    </a:p>
                  </a:txBody>
                  <a:tcPr marL="91450" marR="91450"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5">
                <a:tc>
                  <a:txBody>
                    <a:bodyPr/>
                    <a:lstStyle/>
                    <a:p>
                      <a:pPr marL="0" marR="0" lvl="0" indent="0" algn="ctr" rtl="0">
                        <a:spcBef>
                          <a:spcPts val="0"/>
                        </a:spcBef>
                        <a:spcAft>
                          <a:spcPts val="0"/>
                        </a:spcAft>
                        <a:buNone/>
                      </a:pPr>
                      <a:r>
                        <a:rPr lang="en-US" sz="1200" u="none" strike="noStrike" cap="none" dirty="0"/>
                        <a:t>P/E Ratio</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dirty="0">
                          <a:sym typeface="Gill Sans"/>
                        </a:rPr>
                        <a:t>N/A</a:t>
                      </a:r>
                      <a:endParaRPr dirty="0"/>
                    </a:p>
                  </a:txBody>
                  <a:tcPr marL="91450" marR="91450" marT="45725" marB="457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5">
                <a:tc>
                  <a:txBody>
                    <a:bodyPr/>
                    <a:lstStyle/>
                    <a:p>
                      <a:pPr marL="0" marR="0" lvl="0" indent="0" algn="ctr" rtl="0">
                        <a:spcBef>
                          <a:spcPts val="0"/>
                        </a:spcBef>
                        <a:spcAft>
                          <a:spcPts val="0"/>
                        </a:spcAft>
                        <a:buNone/>
                      </a:pPr>
                      <a:r>
                        <a:rPr lang="en-US" sz="1200" u="none" strike="noStrike" cap="none" dirty="0"/>
                        <a:t>Beta</a:t>
                      </a:r>
                      <a:endParaRPr sz="1200" b="0" u="none" strike="noStrike" cap="none" dirty="0">
                        <a:solidFill>
                          <a:schemeClr val="dk1"/>
                        </a:solidFill>
                        <a:latin typeface="Gill Sans"/>
                        <a:ea typeface="Gill Sans"/>
                        <a:cs typeface="Gill Sans"/>
                        <a:sym typeface="Gill Sans"/>
                      </a:endParaRPr>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dirty="0">
                          <a:sym typeface="Gill Sans"/>
                        </a:rPr>
                        <a:t>1.61</a:t>
                      </a:r>
                      <a:endParaRPr dirty="0"/>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1" name="Google Shape;121;p9"/>
          <p:cNvSpPr txBox="1"/>
          <p:nvPr/>
        </p:nvSpPr>
        <p:spPr>
          <a:xfrm>
            <a:off x="7216600" y="94700"/>
            <a:ext cx="1447800" cy="4002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22" name="Google Shape;122;p9"/>
          <p:cNvSpPr txBox="1"/>
          <p:nvPr/>
        </p:nvSpPr>
        <p:spPr>
          <a:xfrm>
            <a:off x="7126950" y="254000"/>
            <a:ext cx="1560000" cy="940500"/>
          </a:xfrm>
          <a:prstGeom prst="rect">
            <a:avLst/>
          </a:prstGeom>
          <a:solidFill>
            <a:srgbClr val="FFFFFF"/>
          </a:solid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24" name="Google Shape;124;p9"/>
          <p:cNvSpPr txBox="1"/>
          <p:nvPr/>
        </p:nvSpPr>
        <p:spPr>
          <a:xfrm>
            <a:off x="942846" y="1389782"/>
            <a:ext cx="1560000" cy="52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125" name="Google Shape;125;p9"/>
          <p:cNvPicPr preferRelativeResize="0"/>
          <p:nvPr/>
        </p:nvPicPr>
        <p:blipFill rotWithShape="1">
          <a:blip r:embed="rId4">
            <a:alphaModFix/>
          </a:blip>
          <a:srcRect/>
          <a:stretch/>
        </p:blipFill>
        <p:spPr>
          <a:xfrm>
            <a:off x="732808" y="1490760"/>
            <a:ext cx="1742265" cy="280007"/>
          </a:xfrm>
          <a:prstGeom prst="rect">
            <a:avLst/>
          </a:prstGeom>
          <a:noFill/>
          <a:ln>
            <a:noFill/>
          </a:ln>
        </p:spPr>
      </p:pic>
      <p:sp>
        <p:nvSpPr>
          <p:cNvPr id="126" name="Google Shape;126;p9"/>
          <p:cNvSpPr txBox="1"/>
          <p:nvPr/>
        </p:nvSpPr>
        <p:spPr>
          <a:xfrm>
            <a:off x="3585875" y="1494125"/>
            <a:ext cx="1560000" cy="27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127" name="Google Shape;127;p9"/>
          <p:cNvPicPr preferRelativeResize="0"/>
          <p:nvPr/>
        </p:nvPicPr>
        <p:blipFill rotWithShape="1">
          <a:blip r:embed="rId5">
            <a:alphaModFix/>
          </a:blip>
          <a:srcRect b="11881"/>
          <a:stretch/>
        </p:blipFill>
        <p:spPr>
          <a:xfrm>
            <a:off x="3899600" y="1221609"/>
            <a:ext cx="1211529" cy="549158"/>
          </a:xfrm>
          <a:prstGeom prst="rect">
            <a:avLst/>
          </a:prstGeom>
          <a:noFill/>
          <a:ln>
            <a:noFill/>
          </a:ln>
        </p:spPr>
      </p:pic>
      <p:sp>
        <p:nvSpPr>
          <p:cNvPr id="130" name="Google Shape;130;p9"/>
          <p:cNvSpPr txBox="1"/>
          <p:nvPr/>
        </p:nvSpPr>
        <p:spPr>
          <a:xfrm>
            <a:off x="442561" y="632401"/>
            <a:ext cx="357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ea typeface="Gill Sans"/>
                <a:cs typeface="Gill Sans"/>
                <a:sym typeface="Gill Sans"/>
              </a:rPr>
              <a:t>Competitive Landscape</a:t>
            </a:r>
            <a:endParaRPr sz="2400" dirty="0">
              <a:ea typeface="Gill Sans"/>
              <a:cs typeface="Gill Sans"/>
              <a:sym typeface="Gill Sans"/>
            </a:endParaRPr>
          </a:p>
        </p:txBody>
      </p:sp>
      <p:pic>
        <p:nvPicPr>
          <p:cNvPr id="23" name="Picture 22">
            <a:extLst>
              <a:ext uri="{FF2B5EF4-FFF2-40B4-BE49-F238E27FC236}">
                <a16:creationId xmlns:a16="http://schemas.microsoft.com/office/drawing/2014/main" id="{DE94D365-0042-40FE-AD7D-9FE93F777E8D}"/>
              </a:ext>
            </a:extLst>
          </p:cNvPr>
          <p:cNvPicPr>
            <a:picLocks noChangeAspect="1"/>
          </p:cNvPicPr>
          <p:nvPr/>
        </p:nvPicPr>
        <p:blipFill>
          <a:blip r:embed="rId6"/>
          <a:stretch>
            <a:fillRect/>
          </a:stretch>
        </p:blipFill>
        <p:spPr>
          <a:xfrm>
            <a:off x="6372991" y="286619"/>
            <a:ext cx="2313809" cy="609600"/>
          </a:xfrm>
          <a:prstGeom prst="rect">
            <a:avLst/>
          </a:prstGeom>
        </p:spPr>
      </p:pic>
      <p:cxnSp>
        <p:nvCxnSpPr>
          <p:cNvPr id="3" name="Straight Connector 2">
            <a:extLst>
              <a:ext uri="{FF2B5EF4-FFF2-40B4-BE49-F238E27FC236}">
                <a16:creationId xmlns:a16="http://schemas.microsoft.com/office/drawing/2014/main" id="{9C10F2DA-41D4-4496-B7E5-6134C2EA41E1}"/>
              </a:ext>
            </a:extLst>
          </p:cNvPr>
          <p:cNvCxnSpPr/>
          <p:nvPr/>
        </p:nvCxnSpPr>
        <p:spPr>
          <a:xfrm>
            <a:off x="457200" y="1146706"/>
            <a:ext cx="6400800" cy="0"/>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B9DE4F15-B975-4905-AC24-CBA6EA584DB7}"/>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p:nvPr/>
        </p:nvSpPr>
        <p:spPr>
          <a:xfrm>
            <a:off x="104600" y="164350"/>
            <a:ext cx="8964600" cy="657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37" name="Google Shape;137;p15"/>
          <p:cNvSpPr txBox="1"/>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2400" dirty="0">
                <a:solidFill>
                  <a:srgbClr val="000000"/>
                </a:solidFill>
                <a:ea typeface="Gill Sans"/>
                <a:cs typeface="Gill Sans"/>
                <a:sym typeface="Gill Sans"/>
              </a:rPr>
              <a:t>Risk Factors</a:t>
            </a:r>
            <a:endParaRPr sz="2400" dirty="0">
              <a:solidFill>
                <a:srgbClr val="000000"/>
              </a:solidFill>
              <a:ea typeface="Gill Sans"/>
              <a:cs typeface="Gill Sans"/>
              <a:sym typeface="Gill Sans"/>
            </a:endParaRPr>
          </a:p>
        </p:txBody>
      </p:sp>
      <p:sp>
        <p:nvSpPr>
          <p:cNvPr id="138" name="Google Shape;138;p15"/>
          <p:cNvSpPr txBox="1"/>
          <p:nvPr/>
        </p:nvSpPr>
        <p:spPr>
          <a:xfrm>
            <a:off x="427400" y="1232650"/>
            <a:ext cx="8612000" cy="5137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US" sz="1600" b="1" dirty="0">
                <a:solidFill>
                  <a:schemeClr val="dk1"/>
                </a:solidFill>
                <a:ea typeface="Gill Sans"/>
                <a:cs typeface="Gill Sans"/>
                <a:sym typeface="Gill Sans"/>
              </a:rPr>
              <a:t>Ballard Has Not Been Generating Profits or Positive Cash Flow </a:t>
            </a:r>
            <a:endParaRPr sz="1600" dirty="0">
              <a:solidFill>
                <a:schemeClr val="dk1"/>
              </a:solidFill>
            </a:endParaRPr>
          </a:p>
          <a:p>
            <a:pPr marL="283718" lvl="0" indent="-285750" algn="l" rtl="0">
              <a:spcBef>
                <a:spcPts val="0"/>
              </a:spcBef>
              <a:spcAft>
                <a:spcPts val="0"/>
              </a:spcAft>
              <a:buClr>
                <a:schemeClr val="dk1"/>
              </a:buClr>
              <a:buSzPts val="1400"/>
              <a:buFont typeface="Wingdings" panose="05000000000000000000" pitchFamily="2" charset="2"/>
              <a:buChar char="Ø"/>
            </a:pPr>
            <a:r>
              <a:rPr lang="en-US" sz="1600" dirty="0">
                <a:solidFill>
                  <a:schemeClr val="dk1"/>
                </a:solidFill>
                <a:ea typeface="Gill Sans"/>
                <a:cs typeface="Gill Sans"/>
                <a:sym typeface="Gill Sans"/>
              </a:rPr>
              <a:t>Ballard has only generated a net profit once in 2015 in the past 10 years meanwhile its revenue has climbed 92.7% during that time period </a:t>
            </a:r>
          </a:p>
          <a:p>
            <a:pPr marL="411480" lvl="1" indent="-224028">
              <a:spcBef>
                <a:spcPts val="375"/>
              </a:spcBef>
              <a:spcAft>
                <a:spcPts val="0"/>
              </a:spcAft>
              <a:buClr>
                <a:srgbClr val="7F7F7F"/>
              </a:buClr>
              <a:buSzPts val="1200"/>
              <a:buFont typeface="Wingdings" panose="05000000000000000000" pitchFamily="2" charset="2"/>
              <a:buChar char="Ø"/>
            </a:pPr>
            <a:r>
              <a:rPr lang="en-US" sz="1300" dirty="0">
                <a:solidFill>
                  <a:srgbClr val="7F7F7F"/>
                </a:solidFill>
                <a:sym typeface="Gill Sans"/>
              </a:rPr>
              <a:t>Mitigant: Analysts expect the company to incur a final loss in 2021, before generating profits of US $4.3 million in 2022</a:t>
            </a:r>
          </a:p>
          <a:p>
            <a:pPr marL="411480" lvl="1" indent="-224028">
              <a:spcBef>
                <a:spcPts val="375"/>
              </a:spcBef>
              <a:buClr>
                <a:srgbClr val="7F7F7F"/>
              </a:buClr>
              <a:buSzPts val="1200"/>
              <a:buFont typeface="Wingdings" panose="05000000000000000000" pitchFamily="2" charset="2"/>
              <a:buChar char="Ø"/>
            </a:pPr>
            <a:r>
              <a:rPr lang="en-US" sz="1300" dirty="0">
                <a:solidFill>
                  <a:srgbClr val="7F7F7F"/>
                </a:solidFill>
                <a:sym typeface="Gill Sans"/>
              </a:rPr>
              <a:t>Mitigant: Ballard’s participation in the European Union’s Green Hydrogen Plan will promote the company is the primary source for clean energy and will encourage future business contracts in the EU</a:t>
            </a:r>
          </a:p>
          <a:p>
            <a:pPr marL="411480" lvl="1" indent="-224028">
              <a:spcBef>
                <a:spcPts val="375"/>
              </a:spcBef>
              <a:spcAft>
                <a:spcPts val="0"/>
              </a:spcAft>
              <a:buClr>
                <a:srgbClr val="7F7F7F"/>
              </a:buClr>
              <a:buSzPts val="1200"/>
              <a:buFont typeface="Wingdings" panose="05000000000000000000" pitchFamily="2" charset="2"/>
              <a:buChar char="Ø"/>
            </a:pPr>
            <a:r>
              <a:rPr lang="en-US" sz="1300" dirty="0">
                <a:solidFill>
                  <a:srgbClr val="7F7F7F"/>
                </a:solidFill>
                <a:sym typeface="Gill Sans"/>
              </a:rPr>
              <a:t>Mitigant: Ballard along with the other companies in the union will be able to meet 24% of world energy by 2050, a positive contribution to the world for a greener economy</a:t>
            </a:r>
            <a:endParaRPr sz="1300" dirty="0">
              <a:solidFill>
                <a:srgbClr val="7F7F7F"/>
              </a:solidFill>
              <a:sym typeface="Gill Sans"/>
            </a:endParaRPr>
          </a:p>
          <a:p>
            <a:pPr marL="0" lvl="0" indent="0" algn="l" rtl="0">
              <a:spcBef>
                <a:spcPts val="0"/>
              </a:spcBef>
              <a:spcAft>
                <a:spcPts val="0"/>
              </a:spcAft>
              <a:buNone/>
            </a:pPr>
            <a:endParaRPr sz="1200" dirty="0">
              <a:solidFill>
                <a:srgbClr val="BABABA"/>
              </a:solidFill>
              <a:ea typeface="Gill Sans"/>
              <a:cs typeface="Gill Sans"/>
              <a:sym typeface="Gill Sans"/>
            </a:endParaRPr>
          </a:p>
          <a:p>
            <a:pPr marL="0" lvl="0" indent="0" algn="l" rtl="0">
              <a:spcBef>
                <a:spcPts val="0"/>
              </a:spcBef>
              <a:spcAft>
                <a:spcPts val="0"/>
              </a:spcAft>
              <a:buNone/>
            </a:pPr>
            <a:r>
              <a:rPr lang="en-US" sz="1600" b="1" dirty="0">
                <a:solidFill>
                  <a:schemeClr val="dk1"/>
                </a:solidFill>
                <a:ea typeface="Gill Sans"/>
                <a:cs typeface="Gill Sans"/>
                <a:sym typeface="Gill Sans"/>
              </a:rPr>
              <a:t>Trouble Seeding to Technology in Markets Such as Buses, Trains, and Tracks</a:t>
            </a:r>
            <a:endParaRPr sz="1600" dirty="0">
              <a:solidFill>
                <a:schemeClr val="dk1"/>
              </a:solidFill>
            </a:endParaRPr>
          </a:p>
          <a:p>
            <a:pPr marL="285750" lvl="0" indent="-285750" algn="l" rtl="0">
              <a:spcBef>
                <a:spcPts val="0"/>
              </a:spcBef>
              <a:spcAft>
                <a:spcPts val="0"/>
              </a:spcAft>
              <a:buSzPts val="1064"/>
              <a:buFont typeface="Wingdings" panose="05000000000000000000" pitchFamily="2" charset="2"/>
              <a:buChar char="Ø"/>
            </a:pPr>
            <a:r>
              <a:rPr lang="en-US" sz="1600" dirty="0">
                <a:solidFill>
                  <a:schemeClr val="dk1"/>
                </a:solidFill>
                <a:ea typeface="Gill Sans"/>
                <a:cs typeface="Gill Sans"/>
                <a:sym typeface="Gill Sans"/>
              </a:rPr>
              <a:t>Ballard order backlog for its heavy-duty motives, a main market of the company, was significantly down compared to previous quarters and was a 10% year-over-year drop at the end of Q1 2019 </a:t>
            </a:r>
            <a:endParaRPr lang="en-US" sz="1600" dirty="0">
              <a:solidFill>
                <a:srgbClr val="7F7F7F"/>
              </a:solidFill>
              <a:ea typeface="Gill Sans"/>
              <a:cs typeface="Gill Sans"/>
              <a:sym typeface="Gill Sans"/>
            </a:endParaRPr>
          </a:p>
          <a:p>
            <a:pPr marL="411480" lvl="1" indent="-224028" algn="l" rtl="0">
              <a:spcBef>
                <a:spcPts val="375"/>
              </a:spcBef>
              <a:spcAft>
                <a:spcPts val="0"/>
              </a:spcAft>
              <a:buClr>
                <a:srgbClr val="7F7F7F"/>
              </a:buClr>
              <a:buSzPts val="1200"/>
              <a:buFont typeface="Wingdings" panose="05000000000000000000" pitchFamily="2" charset="2"/>
              <a:buChar char="Ø"/>
            </a:pPr>
            <a:r>
              <a:rPr lang="en-US" sz="1300" dirty="0">
                <a:solidFill>
                  <a:srgbClr val="7F7F7F"/>
                </a:solidFill>
                <a:ea typeface="Gill Sans"/>
                <a:cs typeface="Gill Sans"/>
                <a:sym typeface="Gill Sans"/>
              </a:rPr>
              <a:t>Mitigant: Ballard has a joint-venture with </a:t>
            </a:r>
            <a:r>
              <a:rPr lang="en-US" sz="1300" dirty="0" err="1">
                <a:solidFill>
                  <a:srgbClr val="7F7F7F"/>
                </a:solidFill>
                <a:ea typeface="Gill Sans"/>
                <a:cs typeface="Gill Sans"/>
                <a:sym typeface="Gill Sans"/>
              </a:rPr>
              <a:t>Weichai</a:t>
            </a:r>
            <a:r>
              <a:rPr lang="en-US" sz="1300" dirty="0">
                <a:solidFill>
                  <a:srgbClr val="7F7F7F"/>
                </a:solidFill>
                <a:ea typeface="Gill Sans"/>
                <a:cs typeface="Gill Sans"/>
                <a:sym typeface="Gill Sans"/>
              </a:rPr>
              <a:t> Power of China, where the government is targeting 20% of vehicles to be powered with alternative energy by 2025</a:t>
            </a:r>
          </a:p>
          <a:p>
            <a:pPr marL="411480" lvl="1" indent="-224028">
              <a:spcBef>
                <a:spcPts val="375"/>
              </a:spcBef>
              <a:buClr>
                <a:srgbClr val="7F7F7F"/>
              </a:buClr>
              <a:buSzPts val="1200"/>
              <a:buFont typeface="Wingdings" panose="05000000000000000000" pitchFamily="2" charset="2"/>
              <a:buChar char="Ø"/>
            </a:pPr>
            <a:r>
              <a:rPr lang="en-US" sz="1300" dirty="0">
                <a:solidFill>
                  <a:srgbClr val="7F7F7F"/>
                </a:solidFill>
                <a:ea typeface="Gill Sans"/>
                <a:cs typeface="Gill Sans"/>
                <a:sym typeface="Gill Sans"/>
              </a:rPr>
              <a:t>Mitigant: Ballard has a purchase order from Scotland’s Arcola Energy for its fuel cell modules to power a passenger train</a:t>
            </a:r>
            <a:endParaRPr sz="1300" dirty="0">
              <a:solidFill>
                <a:srgbClr val="7F7F7F"/>
              </a:solidFill>
              <a:ea typeface="Gill Sans"/>
              <a:cs typeface="Gill Sans"/>
              <a:sym typeface="Gill Sans"/>
            </a:endParaRPr>
          </a:p>
          <a:p>
            <a:pPr marL="411480" lvl="1" indent="-224028" algn="l" rtl="0">
              <a:spcBef>
                <a:spcPts val="375"/>
              </a:spcBef>
              <a:spcAft>
                <a:spcPts val="0"/>
              </a:spcAft>
              <a:buClr>
                <a:srgbClr val="7F7F7F"/>
              </a:buClr>
              <a:buSzPts val="1200"/>
              <a:buFont typeface="Wingdings" panose="05000000000000000000" pitchFamily="2" charset="2"/>
              <a:buChar char="Ø"/>
            </a:pPr>
            <a:r>
              <a:rPr lang="en-US" sz="1300" dirty="0">
                <a:solidFill>
                  <a:srgbClr val="7F7F7F"/>
                </a:solidFill>
                <a:ea typeface="Gill Sans"/>
                <a:cs typeface="Gill Sans"/>
                <a:sym typeface="Gill Sans"/>
              </a:rPr>
              <a:t>Mitigant: Ballard has received orders for 45 motive modules to power buses in Germany and The Netherlands </a:t>
            </a:r>
            <a:endParaRPr sz="1300" dirty="0">
              <a:solidFill>
                <a:srgbClr val="7F7F7F"/>
              </a:solidFill>
              <a:ea typeface="Gill Sans"/>
              <a:cs typeface="Gill Sans"/>
              <a:sym typeface="Gill Sans"/>
            </a:endParaRPr>
          </a:p>
          <a:p>
            <a:pPr marL="411480" lvl="1" indent="-224028" algn="l" rtl="0">
              <a:spcBef>
                <a:spcPts val="375"/>
              </a:spcBef>
              <a:spcAft>
                <a:spcPts val="0"/>
              </a:spcAft>
              <a:buClr>
                <a:srgbClr val="7F7F7F"/>
              </a:buClr>
              <a:buSzPts val="1200"/>
              <a:buFont typeface="Wingdings" panose="05000000000000000000" pitchFamily="2" charset="2"/>
              <a:buChar char="Ø"/>
            </a:pPr>
            <a:r>
              <a:rPr lang="en-US" sz="1300" dirty="0">
                <a:solidFill>
                  <a:srgbClr val="7F7F7F"/>
                </a:solidFill>
                <a:ea typeface="Gill Sans"/>
                <a:cs typeface="Gill Sans"/>
                <a:sym typeface="Gill Sans"/>
              </a:rPr>
              <a:t>Mitigant: California Air Resources is requiring public transit agencies over the next 20 years to transition to 100% zero emission bus fleets, enabling Ballard to offer their services at its fullest capacity </a:t>
            </a:r>
            <a:endParaRPr sz="1300" dirty="0">
              <a:solidFill>
                <a:srgbClr val="7F7F7F"/>
              </a:solidFill>
              <a:ea typeface="Gill Sans"/>
              <a:cs typeface="Gill Sans"/>
              <a:sym typeface="Gill Sans"/>
            </a:endParaRPr>
          </a:p>
          <a:p>
            <a:pPr marL="0" lvl="0" indent="0" algn="l" rtl="0">
              <a:spcBef>
                <a:spcPts val="375"/>
              </a:spcBef>
              <a:spcAft>
                <a:spcPts val="0"/>
              </a:spcAft>
              <a:buNone/>
            </a:pPr>
            <a:endParaRPr sz="1200" dirty="0">
              <a:solidFill>
                <a:srgbClr val="7F7F7F"/>
              </a:solidFill>
              <a:ea typeface="Gill Sans"/>
              <a:cs typeface="Gill Sans"/>
              <a:sym typeface="Gill Sans"/>
            </a:endParaRPr>
          </a:p>
          <a:p>
            <a:pPr marL="0" lvl="0" indent="0" algn="l" rtl="0">
              <a:spcBef>
                <a:spcPts val="0"/>
              </a:spcBef>
              <a:spcAft>
                <a:spcPts val="0"/>
              </a:spcAft>
              <a:buNone/>
            </a:pPr>
            <a:r>
              <a:rPr lang="en-US" sz="1600" b="1" dirty="0">
                <a:solidFill>
                  <a:schemeClr val="dk1"/>
                </a:solidFill>
                <a:ea typeface="Gill Sans"/>
                <a:cs typeface="Gill Sans"/>
                <a:sym typeface="Gill Sans"/>
              </a:rPr>
              <a:t>Burning Cash Reserves Causing Investors To Worry </a:t>
            </a:r>
            <a:endParaRPr sz="1600" b="1" dirty="0">
              <a:solidFill>
                <a:schemeClr val="dk1"/>
              </a:solidFill>
              <a:ea typeface="Gill Sans"/>
              <a:cs typeface="Gill Sans"/>
              <a:sym typeface="Gill Sans"/>
            </a:endParaRPr>
          </a:p>
          <a:p>
            <a:pPr marL="285750" lvl="0" indent="-285750" algn="l" rtl="0">
              <a:spcBef>
                <a:spcPts val="0"/>
              </a:spcBef>
              <a:spcAft>
                <a:spcPts val="0"/>
              </a:spcAft>
              <a:buSzPts val="1064"/>
              <a:buFont typeface="Wingdings" panose="05000000000000000000" pitchFamily="2" charset="2"/>
              <a:buChar char="Ø"/>
            </a:pPr>
            <a:r>
              <a:rPr lang="en-US" sz="1600" dirty="0">
                <a:solidFill>
                  <a:schemeClr val="dk1"/>
                </a:solidFill>
                <a:ea typeface="Gill Sans"/>
                <a:cs typeface="Gill Sans"/>
                <a:sym typeface="Gill Sans"/>
              </a:rPr>
              <a:t>Ballard has been depleting its cash reserves at a faster rate compared to last year’s causing investors to worry about the company’s financial health</a:t>
            </a:r>
            <a:endParaRPr sz="1600" dirty="0">
              <a:solidFill>
                <a:schemeClr val="dk1"/>
              </a:solidFill>
              <a:ea typeface="Gill Sans"/>
              <a:cs typeface="Gill Sans"/>
              <a:sym typeface="Gill Sans"/>
            </a:endParaRPr>
          </a:p>
          <a:p>
            <a:pPr marL="411480" lvl="1" indent="-224028" algn="l" rtl="0">
              <a:spcBef>
                <a:spcPts val="375"/>
              </a:spcBef>
              <a:spcAft>
                <a:spcPts val="0"/>
              </a:spcAft>
              <a:buClr>
                <a:srgbClr val="7F7F7F"/>
              </a:buClr>
              <a:buSzPts val="1200"/>
              <a:buFont typeface="Wingdings" panose="05000000000000000000" pitchFamily="2" charset="2"/>
              <a:buChar char="Ø"/>
            </a:pPr>
            <a:r>
              <a:rPr lang="en-US" sz="1300" dirty="0">
                <a:solidFill>
                  <a:srgbClr val="7F7F7F"/>
                </a:solidFill>
                <a:ea typeface="Gill Sans"/>
                <a:cs typeface="Gill Sans"/>
                <a:sym typeface="Gill Sans"/>
              </a:rPr>
              <a:t>Mitigant: Company’s price shares has soared by 239% within a year’s time frame </a:t>
            </a:r>
          </a:p>
          <a:p>
            <a:pPr marL="411480" lvl="1" indent="-224028" algn="l" rtl="0">
              <a:spcBef>
                <a:spcPts val="375"/>
              </a:spcBef>
              <a:spcAft>
                <a:spcPts val="0"/>
              </a:spcAft>
              <a:buClr>
                <a:srgbClr val="7F7F7F"/>
              </a:buClr>
              <a:buSzPts val="1200"/>
              <a:buFont typeface="Wingdings" panose="05000000000000000000" pitchFamily="2" charset="2"/>
              <a:buChar char="Ø"/>
            </a:pPr>
            <a:r>
              <a:rPr lang="en-US" sz="1300" dirty="0">
                <a:solidFill>
                  <a:srgbClr val="7F7F7F"/>
                </a:solidFill>
                <a:ea typeface="Gill Sans"/>
                <a:cs typeface="Gill Sans"/>
                <a:sym typeface="Gill Sans"/>
              </a:rPr>
              <a:t>Mitigant: The company’s cash burn is only about 0.5% of its $10B market capitalization</a:t>
            </a:r>
            <a:endParaRPr sz="1300" b="1" dirty="0">
              <a:solidFill>
                <a:srgbClr val="BABABA"/>
              </a:solidFill>
              <a:ea typeface="Gill Sans"/>
              <a:cs typeface="Gill Sans"/>
              <a:sym typeface="Gill Sans"/>
            </a:endParaRPr>
          </a:p>
        </p:txBody>
      </p:sp>
      <p:sp>
        <p:nvSpPr>
          <p:cNvPr id="139" name="Google Shape;139;p15"/>
          <p:cNvSpPr txBox="1"/>
          <p:nvPr/>
        </p:nvSpPr>
        <p:spPr>
          <a:xfrm>
            <a:off x="8382000" y="6428825"/>
            <a:ext cx="1063800" cy="36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dirty="0">
                <a:solidFill>
                  <a:srgbClr val="464653"/>
                </a:solidFill>
                <a:latin typeface="Gill Sans"/>
                <a:ea typeface="Gill Sans"/>
                <a:cs typeface="Gill Sans"/>
                <a:sym typeface="Gill Sans"/>
              </a:rPr>
              <a:t>9</a:t>
            </a:r>
            <a:endParaRPr sz="1050" dirty="0">
              <a:solidFill>
                <a:srgbClr val="464653"/>
              </a:solidFill>
              <a:latin typeface="Gill Sans"/>
              <a:ea typeface="Gill Sans"/>
              <a:cs typeface="Gill Sans"/>
              <a:sym typeface="Gill Sans"/>
            </a:endParaRPr>
          </a:p>
        </p:txBody>
      </p:sp>
      <p:sp>
        <p:nvSpPr>
          <p:cNvPr id="140" name="Google Shape;140;p15"/>
          <p:cNvSpPr txBox="1"/>
          <p:nvPr/>
        </p:nvSpPr>
        <p:spPr>
          <a:xfrm>
            <a:off x="1219200" y="6356350"/>
            <a:ext cx="4882500" cy="36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i="1" dirty="0">
                <a:solidFill>
                  <a:srgbClr val="5E5E5E"/>
                </a:solidFill>
                <a:ea typeface="Gill Sans"/>
                <a:cs typeface="Gill Sans"/>
                <a:sym typeface="Gill Sans"/>
              </a:rPr>
              <a:t>Sources: Fool, Bloomberg, Reuters, Stock News, NASDAQ, The Street </a:t>
            </a:r>
            <a:endParaRPr sz="1000" i="1" dirty="0">
              <a:solidFill>
                <a:srgbClr val="5E5E5E"/>
              </a:solidFill>
              <a:ea typeface="Gill Sans"/>
              <a:cs typeface="Gill Sans"/>
              <a:sym typeface="Gill Sans"/>
            </a:endParaRPr>
          </a:p>
          <a:p>
            <a:pPr marL="0" lvl="0" indent="0" algn="l" rtl="0">
              <a:spcBef>
                <a:spcPts val="0"/>
              </a:spcBef>
              <a:spcAft>
                <a:spcPts val="0"/>
              </a:spcAft>
              <a:buNone/>
            </a:pPr>
            <a:endParaRPr sz="1050" i="1" dirty="0">
              <a:solidFill>
                <a:srgbClr val="5E5E5E"/>
              </a:solidFill>
              <a:latin typeface="Gill Sans"/>
              <a:ea typeface="Gill Sans"/>
              <a:cs typeface="Gill Sans"/>
              <a:sym typeface="Gill Sans"/>
            </a:endParaRPr>
          </a:p>
        </p:txBody>
      </p:sp>
      <p:sp>
        <p:nvSpPr>
          <p:cNvPr id="141" name="Google Shape;141;p15"/>
          <p:cNvSpPr txBox="1"/>
          <p:nvPr/>
        </p:nvSpPr>
        <p:spPr>
          <a:xfrm>
            <a:off x="6992475" y="254000"/>
            <a:ext cx="1694400" cy="866700"/>
          </a:xfrm>
          <a:prstGeom prst="rect">
            <a:avLst/>
          </a:prstGeom>
          <a:solidFill>
            <a:schemeClr val="lt1"/>
          </a:solid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43" name="Google Shape;143;p15"/>
          <p:cNvSpPr txBox="1"/>
          <p:nvPr/>
        </p:nvSpPr>
        <p:spPr>
          <a:xfrm>
            <a:off x="7276350" y="189875"/>
            <a:ext cx="15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10" name="Picture 9">
            <a:extLst>
              <a:ext uri="{FF2B5EF4-FFF2-40B4-BE49-F238E27FC236}">
                <a16:creationId xmlns:a16="http://schemas.microsoft.com/office/drawing/2014/main" id="{B852FEC2-AAFB-4153-AF0A-194BF19AE33E}"/>
              </a:ext>
            </a:extLst>
          </p:cNvPr>
          <p:cNvPicPr>
            <a:picLocks noChangeAspect="1"/>
          </p:cNvPicPr>
          <p:nvPr/>
        </p:nvPicPr>
        <p:blipFill>
          <a:blip r:embed="rId3"/>
          <a:stretch>
            <a:fillRect/>
          </a:stretch>
        </p:blipFill>
        <p:spPr>
          <a:xfrm>
            <a:off x="6372991" y="286619"/>
            <a:ext cx="2313809" cy="60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dirty="0"/>
              <a:t>Comparable Companies Analysis</a:t>
            </a:r>
            <a:endParaRPr lang="en-US" dirty="0"/>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10</a:t>
            </a: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4"/>
          <a:stretch>
            <a:fillRect/>
          </a:stretch>
        </p:blipFill>
        <p:spPr>
          <a:xfrm>
            <a:off x="6372993" y="286619"/>
            <a:ext cx="2313809" cy="609600"/>
          </a:xfrm>
          <a:prstGeom prst="rect">
            <a:avLst/>
          </a:prstGeom>
        </p:spPr>
      </p:pic>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490374" y="6388501"/>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a:t>
            </a:r>
            <a:r>
              <a:rPr kumimoji="0" lang="en-US" sz="1050" b="0" i="1" u="none" strike="noStrike" kern="1200" cap="none" spc="0" normalizeH="0" baseline="0" noProof="0" dirty="0" err="1">
                <a:ln>
                  <a:noFill/>
                </a:ln>
                <a:solidFill>
                  <a:srgbClr val="5E5E5E"/>
                </a:solidFill>
                <a:effectLst/>
                <a:uLnTx/>
                <a:uFillTx/>
                <a:latin typeface="Gill Sans MT"/>
                <a:ea typeface="+mn-ea"/>
                <a:cs typeface="+mn-cs"/>
              </a:rPr>
              <a:t>CapIQ</a:t>
            </a:r>
            <a:endParaRPr kumimoji="0" lang="en-US" sz="1050" b="0" i="1" u="none" strike="noStrike" kern="1200" cap="none" spc="0" normalizeH="0" baseline="0" noProof="0" dirty="0">
              <a:ln>
                <a:noFill/>
              </a:ln>
              <a:solidFill>
                <a:srgbClr val="5E5E5E"/>
              </a:solidFill>
              <a:effectLst/>
              <a:uLnTx/>
              <a:uFillTx/>
              <a:latin typeface="Gill Sans MT"/>
              <a:ea typeface="+mn-ea"/>
              <a:cs typeface="+mn-cs"/>
            </a:endParaRP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graphicFrame>
        <p:nvGraphicFramePr>
          <p:cNvPr id="8" name="Object 7">
            <a:extLst>
              <a:ext uri="{FF2B5EF4-FFF2-40B4-BE49-F238E27FC236}">
                <a16:creationId xmlns:a16="http://schemas.microsoft.com/office/drawing/2014/main" id="{D3681CEF-54C5-2D45-8B0B-F9A0DFDE3D18}"/>
              </a:ext>
            </a:extLst>
          </p:cNvPr>
          <p:cNvGraphicFramePr>
            <a:graphicFrameLocks noChangeAspect="1"/>
          </p:cNvGraphicFramePr>
          <p:nvPr>
            <p:extLst>
              <p:ext uri="{D42A27DB-BD31-4B8C-83A1-F6EECF244321}">
                <p14:modId xmlns:p14="http://schemas.microsoft.com/office/powerpoint/2010/main" val="1361976418"/>
              </p:ext>
            </p:extLst>
          </p:nvPr>
        </p:nvGraphicFramePr>
        <p:xfrm>
          <a:off x="691122" y="2647960"/>
          <a:ext cx="7761756" cy="2203429"/>
        </p:xfrm>
        <a:graphic>
          <a:graphicData uri="http://schemas.openxmlformats.org/presentationml/2006/ole">
            <mc:AlternateContent xmlns:mc="http://schemas.openxmlformats.org/markup-compatibility/2006">
              <mc:Choice xmlns:v="urn:schemas-microsoft-com:vml" Requires="v">
                <p:oleObj spid="_x0000_s1026" name="Worksheet" r:id="rId5" imgW="6934200" imgH="1968500" progId="Excel.Sheet.8">
                  <p:embed/>
                </p:oleObj>
              </mc:Choice>
              <mc:Fallback>
                <p:oleObj name="Worksheet" r:id="rId5" imgW="6934200" imgH="1968500" progId="Excel.Sheet.8">
                  <p:embed/>
                  <p:pic>
                    <p:nvPicPr>
                      <p:cNvPr id="8" name="Object 7">
                        <a:extLst>
                          <a:ext uri="{FF2B5EF4-FFF2-40B4-BE49-F238E27FC236}">
                            <a16:creationId xmlns:a16="http://schemas.microsoft.com/office/drawing/2014/main" id="{D3681CEF-54C5-2D45-8B0B-F9A0DFDE3D18}"/>
                          </a:ext>
                        </a:extLst>
                      </p:cNvPr>
                      <p:cNvPicPr/>
                      <p:nvPr/>
                    </p:nvPicPr>
                    <p:blipFill>
                      <a:blip r:embed="rId6"/>
                      <a:stretch>
                        <a:fillRect/>
                      </a:stretch>
                    </p:blipFill>
                    <p:spPr>
                      <a:xfrm>
                        <a:off x="691122" y="2647960"/>
                        <a:ext cx="7761756" cy="2203429"/>
                      </a:xfrm>
                      <a:prstGeom prst="rect">
                        <a:avLst/>
                      </a:prstGeom>
                    </p:spPr>
                  </p:pic>
                </p:oleObj>
              </mc:Fallback>
            </mc:AlternateContent>
          </a:graphicData>
        </a:graphic>
      </p:graphicFrame>
    </p:spTree>
    <p:extLst>
      <p:ext uri="{BB962C8B-B14F-4D97-AF65-F5344CB8AC3E}">
        <p14:creationId xmlns:p14="http://schemas.microsoft.com/office/powerpoint/2010/main" val="389626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dirty="0"/>
              <a:t>Discounted Cash Flow</a:t>
            </a:r>
            <a:endParaRPr lang="en-US" dirty="0"/>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464653"/>
                </a:solidFill>
              </a:rPr>
              <a:t>11</a:t>
            </a: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4"/>
          <a:stretch>
            <a:fillRect/>
          </a:stretch>
        </p:blipFill>
        <p:spPr>
          <a:xfrm>
            <a:off x="6372993" y="286619"/>
            <a:ext cx="2313809" cy="609600"/>
          </a:xfrm>
          <a:prstGeom prst="rect">
            <a:avLst/>
          </a:prstGeom>
        </p:spPr>
      </p:pic>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a:t>
            </a:r>
            <a:r>
              <a:rPr kumimoji="0" lang="en-US" sz="1050" b="0" i="1" u="none" strike="noStrike" kern="1200" cap="none" spc="0" normalizeH="0" baseline="0" noProof="0" dirty="0" err="1">
                <a:ln>
                  <a:noFill/>
                </a:ln>
                <a:solidFill>
                  <a:srgbClr val="5E5E5E"/>
                </a:solidFill>
                <a:effectLst/>
                <a:uLnTx/>
                <a:uFillTx/>
                <a:latin typeface="Gill Sans MT"/>
                <a:ea typeface="+mn-ea"/>
                <a:cs typeface="+mn-cs"/>
              </a:rPr>
              <a:t>CapIQ</a:t>
            </a:r>
            <a:endParaRPr kumimoji="0" lang="en-US" sz="1050" b="0" i="1" u="none" strike="noStrike" kern="1200" cap="none" spc="0" normalizeH="0" baseline="0" noProof="0" dirty="0">
              <a:ln>
                <a:noFill/>
              </a:ln>
              <a:solidFill>
                <a:srgbClr val="5E5E5E"/>
              </a:solidFill>
              <a:effectLst/>
              <a:uLnTx/>
              <a:uFillTx/>
              <a:latin typeface="Gill Sans MT"/>
              <a:ea typeface="+mn-ea"/>
              <a:cs typeface="+mn-cs"/>
            </a:endParaRP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graphicFrame>
        <p:nvGraphicFramePr>
          <p:cNvPr id="2" name="Object 1">
            <a:extLst>
              <a:ext uri="{FF2B5EF4-FFF2-40B4-BE49-F238E27FC236}">
                <a16:creationId xmlns:a16="http://schemas.microsoft.com/office/drawing/2014/main" id="{CB4CB393-5B2D-2740-99A3-530FF7BC39CB}"/>
              </a:ext>
            </a:extLst>
          </p:cNvPr>
          <p:cNvGraphicFramePr>
            <a:graphicFrameLocks noChangeAspect="1"/>
          </p:cNvGraphicFramePr>
          <p:nvPr>
            <p:extLst>
              <p:ext uri="{D42A27DB-BD31-4B8C-83A1-F6EECF244321}">
                <p14:modId xmlns:p14="http://schemas.microsoft.com/office/powerpoint/2010/main" val="894775111"/>
              </p:ext>
            </p:extLst>
          </p:nvPr>
        </p:nvGraphicFramePr>
        <p:xfrm>
          <a:off x="381000" y="1143000"/>
          <a:ext cx="8915402" cy="5079130"/>
        </p:xfrm>
        <a:graphic>
          <a:graphicData uri="http://schemas.openxmlformats.org/presentationml/2006/ole">
            <mc:AlternateContent xmlns:mc="http://schemas.openxmlformats.org/markup-compatibility/2006">
              <mc:Choice xmlns:v="urn:schemas-microsoft-com:vml" Requires="v">
                <p:oleObj spid="_x0000_s2050" name="Worksheet" r:id="rId5" imgW="8321040" imgH="5158637" progId="Excel.Sheet.12">
                  <p:embed/>
                </p:oleObj>
              </mc:Choice>
              <mc:Fallback>
                <p:oleObj name="Worksheet" r:id="rId5" imgW="8321040" imgH="5158637" progId="Excel.Sheet.12">
                  <p:embed/>
                  <p:pic>
                    <p:nvPicPr>
                      <p:cNvPr id="2" name="Object 1">
                        <a:extLst>
                          <a:ext uri="{FF2B5EF4-FFF2-40B4-BE49-F238E27FC236}">
                            <a16:creationId xmlns:a16="http://schemas.microsoft.com/office/drawing/2014/main" id="{CB4CB393-5B2D-2740-99A3-530FF7BC39CB}"/>
                          </a:ext>
                        </a:extLst>
                      </p:cNvPr>
                      <p:cNvPicPr/>
                      <p:nvPr/>
                    </p:nvPicPr>
                    <p:blipFill>
                      <a:blip r:embed="rId6"/>
                      <a:stretch>
                        <a:fillRect/>
                      </a:stretch>
                    </p:blipFill>
                    <p:spPr>
                      <a:xfrm>
                        <a:off x="381000" y="1143000"/>
                        <a:ext cx="8915402" cy="5079130"/>
                      </a:xfrm>
                      <a:prstGeom prst="rect">
                        <a:avLst/>
                      </a:prstGeom>
                    </p:spPr>
                  </p:pic>
                </p:oleObj>
              </mc:Fallback>
            </mc:AlternateContent>
          </a:graphicData>
        </a:graphic>
      </p:graphicFrame>
    </p:spTree>
    <p:extLst>
      <p:ext uri="{BB962C8B-B14F-4D97-AF65-F5344CB8AC3E}">
        <p14:creationId xmlns:p14="http://schemas.microsoft.com/office/powerpoint/2010/main" val="45467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dirty="0"/>
              <a:t>DCF Output</a:t>
            </a:r>
            <a:endParaRPr lang="en-US" dirty="0"/>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12</a:t>
            </a:r>
            <a:endParaRPr lang="en-US" dirty="0">
              <a:solidFill>
                <a:srgbClr val="464653"/>
              </a:solidFill>
            </a:endParaRP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3"/>
          <a:stretch>
            <a:fillRect/>
          </a:stretch>
        </p:blipFill>
        <p:spPr>
          <a:xfrm>
            <a:off x="6372993" y="286619"/>
            <a:ext cx="2313809" cy="609600"/>
          </a:xfrm>
          <a:prstGeom prst="rect">
            <a:avLst/>
          </a:prstGeom>
        </p:spPr>
      </p:pic>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a:t>
            </a:r>
            <a:r>
              <a:rPr kumimoji="0" lang="en-US" sz="1050" b="0" i="1" u="none" strike="noStrike" kern="1200" cap="none" spc="0" normalizeH="0" baseline="0" noProof="0" dirty="0" err="1">
                <a:ln>
                  <a:noFill/>
                </a:ln>
                <a:solidFill>
                  <a:srgbClr val="5E5E5E"/>
                </a:solidFill>
                <a:effectLst/>
                <a:uLnTx/>
                <a:uFillTx/>
                <a:latin typeface="Gill Sans MT"/>
                <a:ea typeface="+mn-ea"/>
                <a:cs typeface="+mn-cs"/>
              </a:rPr>
              <a:t>CapIQ</a:t>
            </a:r>
            <a:endParaRPr kumimoji="0" lang="en-US" sz="1050" b="0" i="1" u="none" strike="noStrike" kern="1200" cap="none" spc="0" normalizeH="0" baseline="0" noProof="0" dirty="0">
              <a:ln>
                <a:noFill/>
              </a:ln>
              <a:solidFill>
                <a:srgbClr val="5E5E5E"/>
              </a:solidFill>
              <a:effectLst/>
              <a:uLnTx/>
              <a:uFillTx/>
              <a:latin typeface="Gill Sans MT"/>
              <a:ea typeface="+mn-ea"/>
              <a:cs typeface="+mn-cs"/>
            </a:endParaRP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4" name="Picture 3">
            <a:extLst>
              <a:ext uri="{FF2B5EF4-FFF2-40B4-BE49-F238E27FC236}">
                <a16:creationId xmlns:a16="http://schemas.microsoft.com/office/drawing/2014/main" id="{14271D45-FFA8-D34F-BB5E-F56719700F77}"/>
              </a:ext>
            </a:extLst>
          </p:cNvPr>
          <p:cNvPicPr>
            <a:picLocks noChangeAspect="1"/>
          </p:cNvPicPr>
          <p:nvPr/>
        </p:nvPicPr>
        <p:blipFill>
          <a:blip r:embed="rId4"/>
          <a:stretch>
            <a:fillRect/>
          </a:stretch>
        </p:blipFill>
        <p:spPr>
          <a:xfrm>
            <a:off x="1239707" y="4351033"/>
            <a:ext cx="6134100" cy="1422400"/>
          </a:xfrm>
          <a:prstGeom prst="rect">
            <a:avLst/>
          </a:prstGeom>
        </p:spPr>
      </p:pic>
      <p:pic>
        <p:nvPicPr>
          <p:cNvPr id="7" name="Picture 6">
            <a:extLst>
              <a:ext uri="{FF2B5EF4-FFF2-40B4-BE49-F238E27FC236}">
                <a16:creationId xmlns:a16="http://schemas.microsoft.com/office/drawing/2014/main" id="{FA9E4C86-E6F8-2442-8766-68CBD6F5B878}"/>
              </a:ext>
            </a:extLst>
          </p:cNvPr>
          <p:cNvPicPr>
            <a:picLocks noChangeAspect="1"/>
          </p:cNvPicPr>
          <p:nvPr/>
        </p:nvPicPr>
        <p:blipFill>
          <a:blip r:embed="rId5"/>
          <a:stretch>
            <a:fillRect/>
          </a:stretch>
        </p:blipFill>
        <p:spPr>
          <a:xfrm>
            <a:off x="4865370" y="1389781"/>
            <a:ext cx="3276600" cy="2501900"/>
          </a:xfrm>
          <a:prstGeom prst="rect">
            <a:avLst/>
          </a:prstGeom>
        </p:spPr>
      </p:pic>
      <p:pic>
        <p:nvPicPr>
          <p:cNvPr id="9" name="Picture 8">
            <a:extLst>
              <a:ext uri="{FF2B5EF4-FFF2-40B4-BE49-F238E27FC236}">
                <a16:creationId xmlns:a16="http://schemas.microsoft.com/office/drawing/2014/main" id="{CA00CF6F-1C80-4C45-B5B5-3DB071B9631C}"/>
              </a:ext>
            </a:extLst>
          </p:cNvPr>
          <p:cNvPicPr>
            <a:picLocks noChangeAspect="1"/>
          </p:cNvPicPr>
          <p:nvPr/>
        </p:nvPicPr>
        <p:blipFill>
          <a:blip r:embed="rId6"/>
          <a:stretch>
            <a:fillRect/>
          </a:stretch>
        </p:blipFill>
        <p:spPr>
          <a:xfrm>
            <a:off x="992505" y="1389781"/>
            <a:ext cx="3276600" cy="2501900"/>
          </a:xfrm>
          <a:prstGeom prst="rect">
            <a:avLst/>
          </a:prstGeom>
        </p:spPr>
      </p:pic>
    </p:spTree>
    <p:extLst>
      <p:ext uri="{BB962C8B-B14F-4D97-AF65-F5344CB8AC3E}">
        <p14:creationId xmlns:p14="http://schemas.microsoft.com/office/powerpoint/2010/main" val="1663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152900" y="3378199"/>
            <a:ext cx="838200" cy="434975"/>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dirty="0"/>
              <a:t>Q&amp;A</a:t>
            </a:r>
            <a:endParaRPr lang="en-US" dirty="0"/>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464653"/>
                </a:solidFill>
              </a:rPr>
              <a:t>13</a:t>
            </a: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3"/>
          <a:stretch>
            <a:fillRect/>
          </a:stretch>
        </p:blipFill>
        <p:spPr>
          <a:xfrm>
            <a:off x="6372993" y="286619"/>
            <a:ext cx="2313809" cy="609600"/>
          </a:xfrm>
          <a:prstGeom prst="rect">
            <a:avLst/>
          </a:prstGeom>
        </p:spPr>
      </p:pic>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249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378C1-D7B0-4F53-9C85-BB0480BEE209}"/>
              </a:ext>
            </a:extLst>
          </p:cNvPr>
          <p:cNvSpPr/>
          <p:nvPr/>
        </p:nvSpPr>
        <p:spPr>
          <a:xfrm>
            <a:off x="6019800" y="228600"/>
            <a:ext cx="2743200" cy="8618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AEE6B42-8D93-4889-A498-3AF710D75BD6}"/>
              </a:ext>
            </a:extLst>
          </p:cNvPr>
          <p:cNvSpPr>
            <a:spLocks noGrp="1"/>
          </p:cNvSpPr>
          <p:nvPr>
            <p:ph type="title"/>
          </p:nvPr>
        </p:nvSpPr>
        <p:spPr>
          <a:xfrm>
            <a:off x="457200" y="152400"/>
            <a:ext cx="8229600" cy="990600"/>
          </a:xfrm>
        </p:spPr>
        <p:txBody>
          <a:bodyPr/>
          <a:lstStyle/>
          <a:p>
            <a:r>
              <a:rPr lang="en-US" altLang="zh-CN" dirty="0"/>
              <a:t>Company Overview</a:t>
            </a:r>
            <a:endParaRPr lang="en-US" dirty="0"/>
          </a:p>
        </p:txBody>
      </p:sp>
      <p:sp>
        <p:nvSpPr>
          <p:cNvPr id="3" name="Content Placeholder 2">
            <a:extLst>
              <a:ext uri="{FF2B5EF4-FFF2-40B4-BE49-F238E27FC236}">
                <a16:creationId xmlns:a16="http://schemas.microsoft.com/office/drawing/2014/main" id="{ECE9F5B9-3D32-4D34-BFDD-388D2510B6CA}"/>
              </a:ext>
            </a:extLst>
          </p:cNvPr>
          <p:cNvSpPr>
            <a:spLocks noGrp="1"/>
          </p:cNvSpPr>
          <p:nvPr>
            <p:ph sz="quarter" idx="1"/>
          </p:nvPr>
        </p:nvSpPr>
        <p:spPr>
          <a:xfrm>
            <a:off x="457200" y="1567543"/>
            <a:ext cx="8229600" cy="2008637"/>
          </a:xfrm>
        </p:spPr>
        <p:txBody>
          <a:bodyPr>
            <a:noAutofit/>
          </a:bodyPr>
          <a:lstStyle/>
          <a:p>
            <a:r>
              <a:rPr lang="en-US" sz="1300" dirty="0"/>
              <a:t>Ballard Power Systems Inc. is a Canadian-based developer and manufacturer of hydrogen fuel cell products, providing innovative clean energy solutions across the globe</a:t>
            </a:r>
          </a:p>
          <a:p>
            <a:pPr algn="l"/>
            <a:r>
              <a:rPr lang="en-US" sz="1300" b="0" i="0" dirty="0">
                <a:effectLst/>
              </a:rPr>
              <a:t>Hydrogen fuel cells are power generators that combine hydrogen and oxygen to produce electricity, with water and heat as by-products</a:t>
            </a:r>
          </a:p>
          <a:p>
            <a:pPr lvl="1"/>
            <a:r>
              <a:rPr lang="en-US" sz="1300" dirty="0"/>
              <a:t>C</a:t>
            </a:r>
            <a:r>
              <a:rPr lang="en-US" sz="1300" b="0" i="0" dirty="0">
                <a:effectLst/>
              </a:rPr>
              <a:t>lean and reliable alternative energy sources in electric vehicles, including forklifts, delivery vans, drones, and cars</a:t>
            </a:r>
          </a:p>
          <a:p>
            <a:pPr lvl="1"/>
            <a:r>
              <a:rPr lang="en-US" sz="1300" b="0" i="0" dirty="0">
                <a:effectLst/>
              </a:rPr>
              <a:t>Provide primary and backup power for commercial, industrial, and residential buildings</a:t>
            </a:r>
            <a:endParaRPr lang="en-US" sz="1300" dirty="0"/>
          </a:p>
          <a:p>
            <a:r>
              <a:rPr lang="en-US" sz="1300" dirty="0"/>
              <a:t>The company has recently collaborated with several European countries and China to provide them with fuel cell modules to power zero-emission electric fuel cell vehicles</a:t>
            </a:r>
          </a:p>
        </p:txBody>
      </p:sp>
      <p:sp>
        <p:nvSpPr>
          <p:cNvPr id="5" name="Slide Number Placeholder 4">
            <a:extLst>
              <a:ext uri="{FF2B5EF4-FFF2-40B4-BE49-F238E27FC236}">
                <a16:creationId xmlns:a16="http://schemas.microsoft.com/office/drawing/2014/main" id="{DDC7CF7D-EB0E-4D4F-9278-CF018FCF7CF5}"/>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42FDE4-A7DD-41A7-A0A6-9B649FB43336}" type="slidenum">
              <a:rPr kumimoji="0" lang="en-US" sz="105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7" name="Footer Placeholder 3">
            <a:extLst>
              <a:ext uri="{FF2B5EF4-FFF2-40B4-BE49-F238E27FC236}">
                <a16:creationId xmlns:a16="http://schemas.microsoft.com/office/drawing/2014/main" id="{AEA097DA-8795-470D-91B2-BD7180B7B897}"/>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Company fillings, Capital IQ, Yahoo Finance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srgbClr val="5E5E5E"/>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3F645BFC-125E-4D1A-A2B0-0AFD5C9E3F10}"/>
              </a:ext>
            </a:extLst>
          </p:cNvPr>
          <p:cNvSpPr txBox="1"/>
          <p:nvPr/>
        </p:nvSpPr>
        <p:spPr>
          <a:xfrm>
            <a:off x="457201" y="1226850"/>
            <a:ext cx="8229599"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Gill Sans MT"/>
                <a:ea typeface="+mn-ea"/>
                <a:cs typeface="+mn-cs"/>
              </a:rPr>
              <a:t>Business Description </a:t>
            </a:r>
          </a:p>
        </p:txBody>
      </p:sp>
      <p:sp>
        <p:nvSpPr>
          <p:cNvPr id="14" name="TextBox 13">
            <a:extLst>
              <a:ext uri="{FF2B5EF4-FFF2-40B4-BE49-F238E27FC236}">
                <a16:creationId xmlns:a16="http://schemas.microsoft.com/office/drawing/2014/main" id="{E5D460F3-B725-4487-8E33-9EA3BD098224}"/>
              </a:ext>
            </a:extLst>
          </p:cNvPr>
          <p:cNvSpPr txBox="1"/>
          <p:nvPr/>
        </p:nvSpPr>
        <p:spPr>
          <a:xfrm>
            <a:off x="4648201" y="3576180"/>
            <a:ext cx="4038600" cy="310020"/>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Net Revenue by Geography</a:t>
            </a:r>
          </a:p>
        </p:txBody>
      </p:sp>
      <p:pic>
        <p:nvPicPr>
          <p:cNvPr id="12" name="Picture 11">
            <a:extLst>
              <a:ext uri="{FF2B5EF4-FFF2-40B4-BE49-F238E27FC236}">
                <a16:creationId xmlns:a16="http://schemas.microsoft.com/office/drawing/2014/main" id="{8E9331CA-A3A0-40B8-B025-533F0C4D395B}"/>
              </a:ext>
            </a:extLst>
          </p:cNvPr>
          <p:cNvPicPr>
            <a:picLocks noChangeAspect="1"/>
          </p:cNvPicPr>
          <p:nvPr/>
        </p:nvPicPr>
        <p:blipFill>
          <a:blip r:embed="rId3"/>
          <a:stretch>
            <a:fillRect/>
          </a:stretch>
        </p:blipFill>
        <p:spPr>
          <a:xfrm>
            <a:off x="6449191" y="342900"/>
            <a:ext cx="2313809" cy="609600"/>
          </a:xfrm>
          <a:prstGeom prst="rect">
            <a:avLst/>
          </a:prstGeom>
        </p:spPr>
      </p:pic>
      <p:sp>
        <p:nvSpPr>
          <p:cNvPr id="13" name="TextBox 12">
            <a:extLst>
              <a:ext uri="{FF2B5EF4-FFF2-40B4-BE49-F238E27FC236}">
                <a16:creationId xmlns:a16="http://schemas.microsoft.com/office/drawing/2014/main" id="{8E2D09A1-093C-4898-A21B-22C045701D59}"/>
              </a:ext>
            </a:extLst>
          </p:cNvPr>
          <p:cNvSpPr txBox="1"/>
          <p:nvPr/>
        </p:nvSpPr>
        <p:spPr>
          <a:xfrm>
            <a:off x="457199" y="3581006"/>
            <a:ext cx="4038603"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Net Revenue by Business Segment</a:t>
            </a:r>
          </a:p>
        </p:txBody>
      </p:sp>
      <p:graphicFrame>
        <p:nvGraphicFramePr>
          <p:cNvPr id="16" name="Chart 15">
            <a:extLst>
              <a:ext uri="{FF2B5EF4-FFF2-40B4-BE49-F238E27FC236}">
                <a16:creationId xmlns:a16="http://schemas.microsoft.com/office/drawing/2014/main" id="{81575D77-255D-4B59-BE7A-43D464CD8A75}"/>
              </a:ext>
            </a:extLst>
          </p:cNvPr>
          <p:cNvGraphicFramePr/>
          <p:nvPr/>
        </p:nvGraphicFramePr>
        <p:xfrm>
          <a:off x="457200" y="4072119"/>
          <a:ext cx="4038602" cy="2431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0FCC1DE3-C940-49A6-9CE2-35210CA4D740}"/>
              </a:ext>
            </a:extLst>
          </p:cNvPr>
          <p:cNvGraphicFramePr/>
          <p:nvPr/>
        </p:nvGraphicFramePr>
        <p:xfrm>
          <a:off x="4659088" y="3879144"/>
          <a:ext cx="4027712" cy="2438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978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B42-8D93-4889-A498-3AF710D75BD6}"/>
              </a:ext>
            </a:extLst>
          </p:cNvPr>
          <p:cNvSpPr>
            <a:spLocks noGrp="1"/>
          </p:cNvSpPr>
          <p:nvPr>
            <p:ph type="title"/>
          </p:nvPr>
        </p:nvSpPr>
        <p:spPr/>
        <p:txBody>
          <a:bodyPr/>
          <a:lstStyle/>
          <a:p>
            <a:r>
              <a:rPr lang="en-US" altLang="zh-CN" dirty="0"/>
              <a:t>Financial Overview</a:t>
            </a:r>
            <a:endParaRPr lang="en-US" dirty="0"/>
          </a:p>
        </p:txBody>
      </p:sp>
      <p:sp>
        <p:nvSpPr>
          <p:cNvPr id="5" name="Slide Number Placeholder 4">
            <a:extLst>
              <a:ext uri="{FF2B5EF4-FFF2-40B4-BE49-F238E27FC236}">
                <a16:creationId xmlns:a16="http://schemas.microsoft.com/office/drawing/2014/main" id="{DDC7CF7D-EB0E-4D4F-9278-CF018FCF7CF5}"/>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42FDE4-A7DD-41A7-A0A6-9B649FB43336}" type="slidenum">
              <a:rPr kumimoji="0" lang="en-US" sz="105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7" name="Footer Placeholder 3">
            <a:extLst>
              <a:ext uri="{FF2B5EF4-FFF2-40B4-BE49-F238E27FC236}">
                <a16:creationId xmlns:a16="http://schemas.microsoft.com/office/drawing/2014/main" id="{AEA097DA-8795-470D-91B2-BD7180B7B897}"/>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Company fillings, Capital IQ, Yahoo Finance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srgbClr val="5E5E5E"/>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3F645BFC-125E-4D1A-A2B0-0AFD5C9E3F10}"/>
              </a:ext>
            </a:extLst>
          </p:cNvPr>
          <p:cNvSpPr txBox="1"/>
          <p:nvPr/>
        </p:nvSpPr>
        <p:spPr>
          <a:xfrm>
            <a:off x="457200" y="1219200"/>
            <a:ext cx="4041274"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52-Week Price Chart</a:t>
            </a:r>
          </a:p>
        </p:txBody>
      </p:sp>
      <p:sp>
        <p:nvSpPr>
          <p:cNvPr id="8" name="TextBox 7">
            <a:extLst>
              <a:ext uri="{FF2B5EF4-FFF2-40B4-BE49-F238E27FC236}">
                <a16:creationId xmlns:a16="http://schemas.microsoft.com/office/drawing/2014/main" id="{A39D7469-5CAC-4B67-9747-CCAD80C59F8D}"/>
              </a:ext>
            </a:extLst>
          </p:cNvPr>
          <p:cNvSpPr txBox="1"/>
          <p:nvPr/>
        </p:nvSpPr>
        <p:spPr>
          <a:xfrm>
            <a:off x="457200" y="3581400"/>
            <a:ext cx="4045926"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Enterprise Value Walkthrough</a:t>
            </a:r>
          </a:p>
        </p:txBody>
      </p:sp>
      <p:sp>
        <p:nvSpPr>
          <p:cNvPr id="14" name="TextBox 13">
            <a:extLst>
              <a:ext uri="{FF2B5EF4-FFF2-40B4-BE49-F238E27FC236}">
                <a16:creationId xmlns:a16="http://schemas.microsoft.com/office/drawing/2014/main" id="{E5D460F3-B725-4487-8E33-9EA3BD098224}"/>
              </a:ext>
            </a:extLst>
          </p:cNvPr>
          <p:cNvSpPr txBox="1"/>
          <p:nvPr/>
        </p:nvSpPr>
        <p:spPr>
          <a:xfrm>
            <a:off x="4662210" y="3581400"/>
            <a:ext cx="4024590"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Key Financials</a:t>
            </a:r>
          </a:p>
        </p:txBody>
      </p:sp>
      <p:sp>
        <p:nvSpPr>
          <p:cNvPr id="16" name="TextBox 15">
            <a:extLst>
              <a:ext uri="{FF2B5EF4-FFF2-40B4-BE49-F238E27FC236}">
                <a16:creationId xmlns:a16="http://schemas.microsoft.com/office/drawing/2014/main" id="{874F6048-207A-4B8F-A29D-3696AFA97085}"/>
              </a:ext>
            </a:extLst>
          </p:cNvPr>
          <p:cNvSpPr txBox="1"/>
          <p:nvPr/>
        </p:nvSpPr>
        <p:spPr>
          <a:xfrm>
            <a:off x="4665306" y="1217893"/>
            <a:ext cx="4031916"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Revenue Growth (In $Mn)</a:t>
            </a:r>
          </a:p>
        </p:txBody>
      </p:sp>
      <p:graphicFrame>
        <p:nvGraphicFramePr>
          <p:cNvPr id="10" name="Table 10">
            <a:extLst>
              <a:ext uri="{FF2B5EF4-FFF2-40B4-BE49-F238E27FC236}">
                <a16:creationId xmlns:a16="http://schemas.microsoft.com/office/drawing/2014/main" id="{6D20020A-010F-4FE6-A9AF-B0ED31E2E178}"/>
              </a:ext>
            </a:extLst>
          </p:cNvPr>
          <p:cNvGraphicFramePr>
            <a:graphicFrameLocks noGrp="1"/>
          </p:cNvGraphicFramePr>
          <p:nvPr/>
        </p:nvGraphicFramePr>
        <p:xfrm>
          <a:off x="4662210" y="3886594"/>
          <a:ext cx="4024590" cy="2209404"/>
        </p:xfrm>
        <a:graphic>
          <a:graphicData uri="http://schemas.openxmlformats.org/drawingml/2006/table">
            <a:tbl>
              <a:tblPr firstRow="1" bandRow="1">
                <a:tableStyleId>{2D5ABB26-0587-4C30-8999-92F81FD0307C}</a:tableStyleId>
              </a:tblPr>
              <a:tblGrid>
                <a:gridCol w="2012295">
                  <a:extLst>
                    <a:ext uri="{9D8B030D-6E8A-4147-A177-3AD203B41FA5}">
                      <a16:colId xmlns:a16="http://schemas.microsoft.com/office/drawing/2014/main" val="708462091"/>
                    </a:ext>
                  </a:extLst>
                </a:gridCol>
                <a:gridCol w="2012295">
                  <a:extLst>
                    <a:ext uri="{9D8B030D-6E8A-4147-A177-3AD203B41FA5}">
                      <a16:colId xmlns:a16="http://schemas.microsoft.com/office/drawing/2014/main" val="3544395149"/>
                    </a:ext>
                  </a:extLst>
                </a:gridCol>
              </a:tblGrid>
              <a:tr h="3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Market Cap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$7.831</a:t>
                      </a:r>
                      <a:r>
                        <a:rPr lang="en-US" sz="1400" b="0" dirty="0"/>
                        <a:t>B</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006366"/>
                  </a:ext>
                </a:extLst>
              </a:tr>
              <a:tr h="3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dirty="0"/>
                        <a:t>1.82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015422967"/>
                  </a:ext>
                </a:extLst>
              </a:tr>
              <a:tr h="368234">
                <a:tc>
                  <a:txBody>
                    <a:bodyPr/>
                    <a:lstStyle/>
                    <a:p>
                      <a:r>
                        <a:rPr lang="en-US" sz="1400" dirty="0"/>
                        <a:t>Forward 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563542"/>
                  </a:ext>
                </a:extLst>
              </a:tr>
              <a:tr h="3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EBITDA (FY20)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dirty="0"/>
                        <a:t>-$35.0M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431607719"/>
                  </a:ext>
                </a:extLst>
              </a:tr>
              <a:tr h="368234">
                <a:tc>
                  <a:txBody>
                    <a:bodyPr/>
                    <a:lstStyle/>
                    <a:p>
                      <a:r>
                        <a:rPr lang="en-US" sz="1400" dirty="0"/>
                        <a:t>EPS (FY20)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895220"/>
                  </a:ext>
                </a:extLst>
              </a:tr>
              <a:tr h="368234">
                <a:tc>
                  <a:txBody>
                    <a:bodyPr/>
                    <a:lstStyle/>
                    <a:p>
                      <a:r>
                        <a:rPr lang="en-US" sz="1400" dirty="0"/>
                        <a:t>Gross Margin (FY20)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dirty="0"/>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2434525093"/>
                  </a:ext>
                </a:extLst>
              </a:tr>
            </a:tbl>
          </a:graphicData>
        </a:graphic>
      </p:graphicFrame>
      <p:pic>
        <p:nvPicPr>
          <p:cNvPr id="1025" name="Picture 1">
            <a:extLst>
              <a:ext uri="{FF2B5EF4-FFF2-40B4-BE49-F238E27FC236}">
                <a16:creationId xmlns:a16="http://schemas.microsoft.com/office/drawing/2014/main" id="{93E1E4D7-4351-4ECD-8B3C-F309DDD58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AAA8015-4E1E-409E-A07D-FAB7903C8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3DB1353-C499-4E5D-A2E6-CFC1C686B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A5B4D5-1855-4E35-8CBB-DAE903B9F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BCCA71D-FA46-49A7-BBE9-AC6518FEA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6E75284-B00E-4173-A786-37230A568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CA9A9184-8715-4318-8513-278CB1DF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97FFC0A-C195-426E-934C-5E808D3AE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9">
            <a:extLst>
              <a:ext uri="{FF2B5EF4-FFF2-40B4-BE49-F238E27FC236}">
                <a16:creationId xmlns:a16="http://schemas.microsoft.com/office/drawing/2014/main" id="{C2E54A71-49DB-41DF-A110-14AEF0EF058E}"/>
              </a:ext>
            </a:extLst>
          </p:cNvPr>
          <p:cNvGraphicFramePr>
            <a:graphicFrameLocks noGrp="1"/>
          </p:cNvGraphicFramePr>
          <p:nvPr/>
        </p:nvGraphicFramePr>
        <p:xfrm>
          <a:off x="473884" y="3886594"/>
          <a:ext cx="4024590" cy="2209403"/>
        </p:xfrm>
        <a:graphic>
          <a:graphicData uri="http://schemas.openxmlformats.org/drawingml/2006/table">
            <a:tbl>
              <a:tblPr firstRow="1" bandRow="1">
                <a:tableStyleId>{2D5ABB26-0587-4C30-8999-92F81FD0307C}</a:tableStyleId>
              </a:tblPr>
              <a:tblGrid>
                <a:gridCol w="2955116">
                  <a:extLst>
                    <a:ext uri="{9D8B030D-6E8A-4147-A177-3AD203B41FA5}">
                      <a16:colId xmlns:a16="http://schemas.microsoft.com/office/drawing/2014/main" val="3280605721"/>
                    </a:ext>
                  </a:extLst>
                </a:gridCol>
                <a:gridCol w="1069474">
                  <a:extLst>
                    <a:ext uri="{9D8B030D-6E8A-4147-A177-3AD203B41FA5}">
                      <a16:colId xmlns:a16="http://schemas.microsoft.com/office/drawing/2014/main" val="1530811232"/>
                    </a:ext>
                  </a:extLst>
                </a:gridCol>
              </a:tblGrid>
              <a:tr h="315629">
                <a:tc>
                  <a:txBody>
                    <a:bodyPr/>
                    <a:lstStyle/>
                    <a:p>
                      <a:r>
                        <a:rPr lang="en-US" sz="1400" i="1" dirty="0"/>
                        <a:t>$ in USD, Millions (aside from share 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63636"/>
                  </a:ext>
                </a:extLst>
              </a:tr>
              <a:tr h="315629">
                <a:tc>
                  <a:txBody>
                    <a:bodyPr/>
                    <a:lstStyle/>
                    <a:p>
                      <a:r>
                        <a:rPr lang="en-US" sz="1400" dirty="0"/>
                        <a:t>Share Price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dirty="0"/>
                        <a:t>26.36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188196019"/>
                  </a:ext>
                </a:extLst>
              </a:tr>
              <a:tr h="315629">
                <a:tc>
                  <a:txBody>
                    <a:bodyPr/>
                    <a:lstStyle/>
                    <a:p>
                      <a:r>
                        <a:rPr lang="en-US" sz="1400" dirty="0"/>
                        <a:t>Shares Outstanding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297.1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2545121"/>
                  </a:ext>
                </a:extLst>
              </a:tr>
              <a:tr h="315629">
                <a:tc>
                  <a:txBody>
                    <a:bodyPr/>
                    <a:lstStyle/>
                    <a:p>
                      <a:r>
                        <a:rPr lang="en-US" sz="1400" dirty="0"/>
                        <a:t>Equity Value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dirty="0"/>
                        <a:t>$7,831.56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098485577"/>
                  </a:ext>
                </a:extLst>
              </a:tr>
              <a:tr h="315629">
                <a:tc>
                  <a:txBody>
                    <a:bodyPr/>
                    <a:lstStyle/>
                    <a:p>
                      <a:r>
                        <a:rPr lang="en-US" sz="1400" dirty="0"/>
                        <a:t>Cash &amp; Short-Term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$765.4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627827"/>
                  </a:ext>
                </a:extLst>
              </a:tr>
              <a:tr h="315629">
                <a:tc>
                  <a:txBody>
                    <a:bodyPr/>
                    <a:lstStyle/>
                    <a:p>
                      <a:r>
                        <a:rPr lang="en-US" sz="1400" dirty="0"/>
                        <a:t>Total Debt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dirty="0"/>
                        <a:t>$17.9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3742688083"/>
                  </a:ext>
                </a:extLst>
              </a:tr>
              <a:tr h="315629">
                <a:tc>
                  <a:txBody>
                    <a:bodyPr/>
                    <a:lstStyle/>
                    <a:p>
                      <a:r>
                        <a:rPr lang="en-US" sz="1400" dirty="0"/>
                        <a:t>Enterprise Value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$7084.06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575517"/>
                  </a:ext>
                </a:extLst>
              </a:tr>
            </a:tbl>
          </a:graphicData>
        </a:graphic>
      </p:graphicFrame>
      <p:sp>
        <p:nvSpPr>
          <p:cNvPr id="21" name="Rectangle 20">
            <a:extLst>
              <a:ext uri="{FF2B5EF4-FFF2-40B4-BE49-F238E27FC236}">
                <a16:creationId xmlns:a16="http://schemas.microsoft.com/office/drawing/2014/main" id="{35001C3C-1772-4AB6-BAAB-53F98146A09D}"/>
              </a:ext>
            </a:extLst>
          </p:cNvPr>
          <p:cNvSpPr/>
          <p:nvPr/>
        </p:nvSpPr>
        <p:spPr>
          <a:xfrm>
            <a:off x="6019800" y="198119"/>
            <a:ext cx="2743200" cy="9240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a:extLst>
              <a:ext uri="{FF2B5EF4-FFF2-40B4-BE49-F238E27FC236}">
                <a16:creationId xmlns:a16="http://schemas.microsoft.com/office/drawing/2014/main" id="{998FB91E-7847-4832-A519-AA053C9612FE}"/>
              </a:ext>
            </a:extLst>
          </p:cNvPr>
          <p:cNvPicPr>
            <a:picLocks noChangeAspect="1"/>
          </p:cNvPicPr>
          <p:nvPr/>
        </p:nvPicPr>
        <p:blipFill>
          <a:blip r:embed="rId4"/>
          <a:stretch>
            <a:fillRect/>
          </a:stretch>
        </p:blipFill>
        <p:spPr>
          <a:xfrm>
            <a:off x="6449191" y="342900"/>
            <a:ext cx="2313809" cy="609600"/>
          </a:xfrm>
          <a:prstGeom prst="rect">
            <a:avLst/>
          </a:prstGeom>
        </p:spPr>
      </p:pic>
      <p:graphicFrame>
        <p:nvGraphicFramePr>
          <p:cNvPr id="23" name="Chart 22">
            <a:extLst>
              <a:ext uri="{FF2B5EF4-FFF2-40B4-BE49-F238E27FC236}">
                <a16:creationId xmlns:a16="http://schemas.microsoft.com/office/drawing/2014/main" id="{34FC91E5-5F13-48E6-AC0D-0A3852106A2C}"/>
              </a:ext>
            </a:extLst>
          </p:cNvPr>
          <p:cNvGraphicFramePr/>
          <p:nvPr/>
        </p:nvGraphicFramePr>
        <p:xfrm>
          <a:off x="4662210" y="1523086"/>
          <a:ext cx="4007906" cy="2058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1D1F7E5C-E8D7-4B9E-B76B-B5DF1ED920B4}"/>
              </a:ext>
            </a:extLst>
          </p:cNvPr>
          <p:cNvGraphicFramePr/>
          <p:nvPr/>
        </p:nvGraphicFramePr>
        <p:xfrm>
          <a:off x="473884" y="1523086"/>
          <a:ext cx="4007907" cy="2058313"/>
        </p:xfrm>
        <a:graphic>
          <a:graphicData uri="http://schemas.openxmlformats.org/drawingml/2006/chart">
            <c:chart xmlns:c="http://schemas.openxmlformats.org/drawingml/2006/chart" xmlns:r="http://schemas.openxmlformats.org/officeDocument/2006/relationships" r:id="rId6"/>
          </a:graphicData>
        </a:graphic>
      </p:graphicFrame>
      <p:sp>
        <p:nvSpPr>
          <p:cNvPr id="11" name="Arrow: Pentagon 10">
            <a:extLst>
              <a:ext uri="{FF2B5EF4-FFF2-40B4-BE49-F238E27FC236}">
                <a16:creationId xmlns:a16="http://schemas.microsoft.com/office/drawing/2014/main" id="{CE2F1108-76FC-4526-A53F-F344E7125074}"/>
              </a:ext>
            </a:extLst>
          </p:cNvPr>
          <p:cNvSpPr/>
          <p:nvPr/>
        </p:nvSpPr>
        <p:spPr>
          <a:xfrm flipH="1">
            <a:off x="4189490" y="2133600"/>
            <a:ext cx="308984" cy="200871"/>
          </a:xfrm>
          <a:prstGeom prst="homePlate">
            <a:avLst/>
          </a:prstGeom>
          <a:solidFill>
            <a:srgbClr val="2F7E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CE8FA7-1AE9-4F51-A84D-70A7FAC68903}"/>
              </a:ext>
            </a:extLst>
          </p:cNvPr>
          <p:cNvSpPr txBox="1"/>
          <p:nvPr/>
        </p:nvSpPr>
        <p:spPr>
          <a:xfrm>
            <a:off x="4174994" y="2133600"/>
            <a:ext cx="473206" cy="215444"/>
          </a:xfrm>
          <a:prstGeom prst="rect">
            <a:avLst/>
          </a:prstGeom>
          <a:noFill/>
        </p:spPr>
        <p:txBody>
          <a:bodyPr wrap="square" rtlCol="0">
            <a:spAutoFit/>
          </a:bodyPr>
          <a:lstStyle/>
          <a:p>
            <a:r>
              <a:rPr lang="en-US" sz="800" dirty="0">
                <a:solidFill>
                  <a:schemeClr val="bg1"/>
                </a:solidFill>
              </a:rPr>
              <a:t>26.36</a:t>
            </a:r>
          </a:p>
        </p:txBody>
      </p:sp>
      <p:cxnSp>
        <p:nvCxnSpPr>
          <p:cNvPr id="15" name="Straight Arrow Connector 14">
            <a:extLst>
              <a:ext uri="{FF2B5EF4-FFF2-40B4-BE49-F238E27FC236}">
                <a16:creationId xmlns:a16="http://schemas.microsoft.com/office/drawing/2014/main" id="{98DDCDF6-AE69-4180-9B2F-3A9109F78905}"/>
              </a:ext>
            </a:extLst>
          </p:cNvPr>
          <p:cNvCxnSpPr>
            <a:cxnSpLocks/>
          </p:cNvCxnSpPr>
          <p:nvPr/>
        </p:nvCxnSpPr>
        <p:spPr>
          <a:xfrm flipV="1">
            <a:off x="3657600" y="2070557"/>
            <a:ext cx="0" cy="263914"/>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0422D84-C6B5-4434-A3B1-8C06ABDC32C9}"/>
              </a:ext>
            </a:extLst>
          </p:cNvPr>
          <p:cNvCxnSpPr>
            <a:cxnSpLocks/>
          </p:cNvCxnSpPr>
          <p:nvPr/>
        </p:nvCxnSpPr>
        <p:spPr>
          <a:xfrm>
            <a:off x="4227287" y="1884557"/>
            <a:ext cx="0" cy="24904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78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dirty="0"/>
              <a:t>Industry Overview</a:t>
            </a:r>
            <a:endParaRPr lang="en-US" dirty="0"/>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a:t>
            </a:r>
          </a:p>
        </p:txBody>
      </p:sp>
      <p:sp>
        <p:nvSpPr>
          <p:cNvPr id="9" name="Rectangle 8">
            <a:extLst>
              <a:ext uri="{FF2B5EF4-FFF2-40B4-BE49-F238E27FC236}">
                <a16:creationId xmlns:a16="http://schemas.microsoft.com/office/drawing/2014/main" id="{8B72FA09-5D17-B94F-B7EC-A576043A2C79}"/>
              </a:ext>
            </a:extLst>
          </p:cNvPr>
          <p:cNvSpPr/>
          <p:nvPr/>
        </p:nvSpPr>
        <p:spPr>
          <a:xfrm>
            <a:off x="4717825" y="1221454"/>
            <a:ext cx="3946471" cy="343642"/>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0" algn="ctr">
              <a:defRPr/>
            </a:pPr>
            <a:r>
              <a:rPr lang="en-US" sz="1400" dirty="0"/>
              <a:t>Operating principle of the fuel stack</a:t>
            </a:r>
            <a:endParaRPr lang="en-US" sz="1400" dirty="0">
              <a:solidFill>
                <a:prstClr val="white"/>
              </a:solidFill>
              <a:latin typeface="Gill Sans MT"/>
            </a:endParaRPr>
          </a:p>
        </p:txBody>
      </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79704" y="1229250"/>
            <a:ext cx="4371625" cy="4853261"/>
          </a:xfrm>
          <a:prstGeom prst="rect">
            <a:avLst/>
          </a:prstGeom>
        </p:spPr>
        <p:txBody>
          <a:bodyPr>
            <a:normAutofit fontScale="85000" lnSpcReduction="2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a:buClr>
                <a:srgbClr val="307FA0"/>
              </a:buClr>
            </a:pPr>
            <a:r>
              <a:rPr lang="en-US" sz="1300" dirty="0">
                <a:latin typeface="Gill Sans MT" panose="020B0502020104020203" pitchFamily="34" charset="77"/>
              </a:rPr>
              <a:t>A fuel cell is an electrochemical reactor that converts the chemical energy of hydrogen and oxygen directly to electricity with its only byproduct being water</a:t>
            </a:r>
          </a:p>
          <a:p>
            <a:pPr lvl="1">
              <a:buClr>
                <a:srgbClr val="307FA0"/>
              </a:buClr>
            </a:pPr>
            <a:r>
              <a:rPr lang="en-US" sz="1300" dirty="0">
                <a:latin typeface="Gill Sans MT" panose="020B0502020104020203" pitchFamily="34" charset="77"/>
              </a:rPr>
              <a:t>Energy efficiency from tank to wheels is 36-45% compared to 65-82% for BEV’s and 17-21% for ICEV’s</a:t>
            </a:r>
          </a:p>
          <a:p>
            <a:pPr lvl="1">
              <a:buClr>
                <a:srgbClr val="307FA0"/>
              </a:buClr>
            </a:pPr>
            <a:r>
              <a:rPr lang="en-US" sz="1300" dirty="0">
                <a:latin typeface="Gill Sans MT" panose="020B0502020104020203" pitchFamily="34" charset="77"/>
              </a:rPr>
              <a:t>Refilling hydrogen is significantly faster than recharging batteries and fuel cells are a lot lighter than lithium-ion batteries typically used in Electric Vehicles (energy to weight ratio ten times greater)</a:t>
            </a:r>
          </a:p>
          <a:p>
            <a:pPr lvl="1">
              <a:buClr>
                <a:srgbClr val="307FA0"/>
              </a:buClr>
            </a:pPr>
            <a:r>
              <a:rPr lang="en-US" sz="1300" dirty="0">
                <a:latin typeface="Gill Sans MT" panose="020B0502020104020203" pitchFamily="34" charset="77"/>
              </a:rPr>
              <a:t>Applications include transportation (EVs, trucks, forklifts, buses) and stationary power (“CHP”, “UPS”) </a:t>
            </a:r>
          </a:p>
          <a:p>
            <a:pPr>
              <a:buClr>
                <a:srgbClr val="307FA0"/>
              </a:buClr>
            </a:pPr>
            <a:r>
              <a:rPr lang="en-US" sz="1300" dirty="0">
                <a:latin typeface="Gill Sans MT" panose="020B0502020104020203" pitchFamily="34" charset="77"/>
              </a:rPr>
              <a:t>The average cost for FCEV’s is projected decrease below the prices of BEV’s and ICEV’s</a:t>
            </a:r>
          </a:p>
          <a:p>
            <a:pPr lvl="1">
              <a:buClr>
                <a:srgbClr val="307FA0"/>
              </a:buClr>
            </a:pPr>
            <a:r>
              <a:rPr lang="en-US" sz="1300" dirty="0">
                <a:latin typeface="Gill Sans MT" panose="020B0502020104020203" pitchFamily="34" charset="77"/>
              </a:rPr>
              <a:t>Scale-up of production and distribution of FCEV’s will reduce the cost significantly</a:t>
            </a:r>
          </a:p>
          <a:p>
            <a:pPr lvl="1">
              <a:buClr>
                <a:srgbClr val="307FA0"/>
              </a:buClr>
            </a:pPr>
            <a:r>
              <a:rPr lang="en-US" sz="1300" dirty="0">
                <a:latin typeface="Gill Sans MT" panose="020B0502020104020203" pitchFamily="34" charset="77"/>
              </a:rPr>
              <a:t>If 0.6 million FCEV’s are produced per year, the TCO will fall by 45 percent versus today</a:t>
            </a:r>
          </a:p>
          <a:p>
            <a:pPr lvl="1">
              <a:buClr>
                <a:srgbClr val="307FA0"/>
              </a:buClr>
            </a:pPr>
            <a:r>
              <a:rPr lang="en-US" sz="1300" dirty="0">
                <a:latin typeface="Gill Sans MT" panose="020B0502020104020203" pitchFamily="34" charset="77"/>
              </a:rPr>
              <a:t>Cost of production of low carbon and renewable hydrogen will fall up to 60 percent between 2020 and 2030 (hydrogen will comprise of 90 percent of total decrease of FCEV’s cost)</a:t>
            </a:r>
          </a:p>
          <a:p>
            <a:pPr>
              <a:buClr>
                <a:srgbClr val="307FA0"/>
              </a:buClr>
            </a:pPr>
            <a:r>
              <a:rPr lang="en-US" sz="1300" dirty="0">
                <a:latin typeface="Gill Sans MT" panose="020B0502020104020203" pitchFamily="34" charset="77"/>
              </a:rPr>
              <a:t>Hydrogen to play key role against global warming</a:t>
            </a:r>
          </a:p>
          <a:p>
            <a:pPr lvl="1">
              <a:buClr>
                <a:srgbClr val="307FA0"/>
              </a:buClr>
            </a:pPr>
            <a:r>
              <a:rPr lang="en-US" sz="1300" dirty="0">
                <a:latin typeface="Gill Sans MT" panose="020B0502020104020203" pitchFamily="34" charset="77"/>
              </a:rPr>
              <a:t>From 2020 to 2025, could be competitive in transportation, particularly large vehicles</a:t>
            </a:r>
          </a:p>
          <a:p>
            <a:pPr lvl="1">
              <a:buClr>
                <a:srgbClr val="307FA0"/>
              </a:buClr>
            </a:pPr>
            <a:r>
              <a:rPr lang="en-US" sz="1300" dirty="0">
                <a:latin typeface="Gill Sans MT" panose="020B0502020104020203" pitchFamily="34" charset="77"/>
              </a:rPr>
              <a:t>By 2030, even more applications will become cost competitive against low carbon alternatives</a:t>
            </a:r>
          </a:p>
          <a:p>
            <a:pPr lvl="1">
              <a:buClr>
                <a:srgbClr val="307FA0"/>
              </a:buClr>
            </a:pPr>
            <a:r>
              <a:rPr lang="en-US" sz="1300" dirty="0">
                <a:latin typeface="Gill Sans MT" panose="020B0502020104020203" pitchFamily="34" charset="77"/>
              </a:rPr>
              <a:t>By 2050, CO2 emissions will have to be 90 percent lower than they are today</a:t>
            </a:r>
          </a:p>
          <a:p>
            <a:pPr lvl="1">
              <a:buClr>
                <a:srgbClr val="307FA0"/>
              </a:buClr>
            </a:pPr>
            <a:r>
              <a:rPr lang="en-US" sz="1300" dirty="0">
                <a:latin typeface="Gill Sans MT" panose="020B0502020104020203" pitchFamily="34" charset="77"/>
              </a:rPr>
              <a:t>Energy Ministerial Council target to have 10,000,000 FCEV’s and 10,000 hydrogen stations across the globe by 2030</a:t>
            </a:r>
          </a:p>
          <a:p>
            <a:pPr marL="205740" lvl="1" indent="0">
              <a:buClr>
                <a:srgbClr val="307FA0"/>
              </a:buClr>
              <a:buNone/>
            </a:pPr>
            <a:endParaRPr lang="en-US" sz="1000" dirty="0">
              <a:latin typeface="Gill Sans MT" panose="020B0502020104020203" pitchFamily="34" charset="77"/>
            </a:endParaRP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3"/>
          <a:stretch>
            <a:fillRect/>
          </a:stretch>
        </p:blipFill>
        <p:spPr>
          <a:xfrm>
            <a:off x="6372993" y="286619"/>
            <a:ext cx="2313809" cy="609600"/>
          </a:xfrm>
          <a:prstGeom prst="rect">
            <a:avLst/>
          </a:prstGeom>
        </p:spPr>
      </p:pic>
      <p:pic>
        <p:nvPicPr>
          <p:cNvPr id="18" name="Content Placeholder 10" descr="Graphical user interface, text, application&#10;&#10;Description automatically generated">
            <a:extLst>
              <a:ext uri="{FF2B5EF4-FFF2-40B4-BE49-F238E27FC236}">
                <a16:creationId xmlns:a16="http://schemas.microsoft.com/office/drawing/2014/main" id="{A2096ECC-4FEA-D941-BD1D-06BC352A0140}"/>
              </a:ext>
            </a:extLst>
          </p:cNvPr>
          <p:cNvPicPr>
            <a:picLocks noChangeAspect="1"/>
          </p:cNvPicPr>
          <p:nvPr/>
        </p:nvPicPr>
        <p:blipFill>
          <a:blip r:embed="rId4"/>
          <a:stretch>
            <a:fillRect/>
          </a:stretch>
        </p:blipFill>
        <p:spPr>
          <a:xfrm>
            <a:off x="4747167" y="1651345"/>
            <a:ext cx="3939633" cy="1638723"/>
          </a:xfrm>
          <a:prstGeom prst="rect">
            <a:avLst/>
          </a:prstGeom>
        </p:spPr>
      </p:pic>
      <p:sp>
        <p:nvSpPr>
          <p:cNvPr id="19" name="Rectangle 18">
            <a:extLst>
              <a:ext uri="{FF2B5EF4-FFF2-40B4-BE49-F238E27FC236}">
                <a16:creationId xmlns:a16="http://schemas.microsoft.com/office/drawing/2014/main" id="{7E7DA10C-4510-3243-AD94-D93C7470AD4E}"/>
              </a:ext>
            </a:extLst>
          </p:cNvPr>
          <p:cNvSpPr/>
          <p:nvPr/>
        </p:nvSpPr>
        <p:spPr>
          <a:xfrm>
            <a:off x="4717824" y="3423907"/>
            <a:ext cx="3946471" cy="343642"/>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0" algn="ctr">
              <a:defRPr/>
            </a:pPr>
            <a:r>
              <a:rPr lang="en-US" sz="1400" dirty="0"/>
              <a:t>Operating principle of the fuel stack</a:t>
            </a:r>
            <a:endParaRPr lang="en-US" sz="1400" dirty="0">
              <a:solidFill>
                <a:prstClr val="white"/>
              </a:solidFill>
              <a:latin typeface="Gill Sans MT"/>
            </a:endParaRPr>
          </a:p>
        </p:txBody>
      </p:sp>
      <p:pic>
        <p:nvPicPr>
          <p:cNvPr id="21" name="Content Placeholder 15" descr="Chart, line chart&#10;&#10;Description automatically generated">
            <a:extLst>
              <a:ext uri="{FF2B5EF4-FFF2-40B4-BE49-F238E27FC236}">
                <a16:creationId xmlns:a16="http://schemas.microsoft.com/office/drawing/2014/main" id="{E223E62B-05B9-C54A-AFB6-4C1CA6DB866E}"/>
              </a:ext>
            </a:extLst>
          </p:cNvPr>
          <p:cNvPicPr>
            <a:picLocks noChangeAspect="1"/>
          </p:cNvPicPr>
          <p:nvPr/>
        </p:nvPicPr>
        <p:blipFill>
          <a:blip r:embed="rId5"/>
          <a:stretch>
            <a:fillRect/>
          </a:stretch>
        </p:blipFill>
        <p:spPr>
          <a:xfrm>
            <a:off x="4724662" y="3853798"/>
            <a:ext cx="3939633" cy="2070511"/>
          </a:xfrm>
          <a:prstGeom prst="rect">
            <a:avLst/>
          </a:prstGeom>
        </p:spPr>
      </p:pic>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Deloitte, Hydrogen Council</a:t>
            </a: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548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464653"/>
                </a:solidFill>
              </a:rPr>
              <a:t>4</a:t>
            </a:r>
          </a:p>
        </p:txBody>
      </p:sp>
      <p:sp>
        <p:nvSpPr>
          <p:cNvPr id="9" name="Rectangle 8">
            <a:extLst>
              <a:ext uri="{FF2B5EF4-FFF2-40B4-BE49-F238E27FC236}">
                <a16:creationId xmlns:a16="http://schemas.microsoft.com/office/drawing/2014/main" id="{8B72FA09-5D17-B94F-B7EC-A576043A2C79}"/>
              </a:ext>
            </a:extLst>
          </p:cNvPr>
          <p:cNvSpPr/>
          <p:nvPr/>
        </p:nvSpPr>
        <p:spPr>
          <a:xfrm>
            <a:off x="4740332" y="1238195"/>
            <a:ext cx="3946471" cy="343642"/>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0" algn="ctr">
              <a:defRPr/>
            </a:pPr>
            <a:r>
              <a:rPr lang="en-US" sz="1400" dirty="0"/>
              <a:t>Projected Global Electrolysis Capacity (in MW) </a:t>
            </a:r>
            <a:endParaRPr lang="en-US" sz="1400" dirty="0">
              <a:solidFill>
                <a:prstClr val="white"/>
              </a:solidFill>
              <a:latin typeface="Gill Sans MT"/>
            </a:endParaRPr>
          </a:p>
        </p:txBody>
      </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79704" y="1242739"/>
            <a:ext cx="4260628" cy="4853261"/>
          </a:xfrm>
          <a:prstGeom prst="rect">
            <a:avLst/>
          </a:prstGeom>
        </p:spPr>
        <p:txBody>
          <a:bodyPr>
            <a:normAutofit fontScale="25000" lnSpcReduction="2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a:buClr>
                <a:srgbClr val="307FA0"/>
              </a:buClr>
            </a:pPr>
            <a:r>
              <a:rPr lang="en-US" sz="4400" dirty="0">
                <a:latin typeface="Gill Sans MT" panose="020B0502020104020203" pitchFamily="34" charset="77"/>
              </a:rPr>
              <a:t>Largest low-carbon hydrogen production policies are on supply and production side</a:t>
            </a:r>
          </a:p>
          <a:p>
            <a:pPr lvl="1">
              <a:buClr>
                <a:srgbClr val="307FA0"/>
              </a:buClr>
            </a:pPr>
            <a:r>
              <a:rPr lang="en-US" sz="4400" dirty="0">
                <a:latin typeface="Gill Sans MT" panose="020B0502020104020203" pitchFamily="34" charset="77"/>
              </a:rPr>
              <a:t>European commission's 40 GW target by 2030, France 6.5 GW by 2030, Germany 5 GW by 2030, UK 5 GW by 2030</a:t>
            </a:r>
          </a:p>
          <a:p>
            <a:pPr lvl="1">
              <a:buClr>
                <a:srgbClr val="307FA0"/>
              </a:buClr>
            </a:pPr>
            <a:r>
              <a:rPr lang="en-US" sz="4400" dirty="0">
                <a:latin typeface="Gill Sans MT" panose="020B0502020104020203" pitchFamily="34" charset="77"/>
              </a:rPr>
              <a:t>Low carbon hydrogen can constitute 7% of final energy demand by 2050</a:t>
            </a:r>
          </a:p>
          <a:p>
            <a:pPr lvl="1">
              <a:buClr>
                <a:srgbClr val="307FA0"/>
              </a:buClr>
            </a:pPr>
            <a:r>
              <a:rPr lang="en-US" sz="4400" dirty="0">
                <a:latin typeface="Gill Sans MT" panose="020B0502020104020203" pitchFamily="34" charset="77"/>
              </a:rPr>
              <a:t>US and China to be largest markets for low carbon hydrogen by 2030</a:t>
            </a:r>
          </a:p>
          <a:p>
            <a:pPr lvl="1">
              <a:buClr>
                <a:srgbClr val="307FA0"/>
              </a:buClr>
            </a:pPr>
            <a:r>
              <a:rPr lang="en-US" sz="4400" dirty="0">
                <a:latin typeface="Gill Sans MT" panose="020B0502020104020203" pitchFamily="34" charset="77"/>
              </a:rPr>
              <a:t>California Fuel Cell Partnership aiming for 1,000 hydrogen stations and 1,000,000 FCEV’s by 2030</a:t>
            </a:r>
          </a:p>
          <a:p>
            <a:pPr defTabSz="914400">
              <a:buClr>
                <a:srgbClr val="307FA0"/>
              </a:buClr>
            </a:pPr>
            <a:r>
              <a:rPr lang="en-US" sz="4400" dirty="0">
                <a:latin typeface="Gill Sans MT" panose="020B0502020104020203" pitchFamily="34" charset="77"/>
              </a:rPr>
              <a:t>European Commission’s “Green Deal” includes climate neutral goal by 2050; European Industry Strategy includes sustainable mobility; Clean Hydrogen Alliance; €750b “Green Recovery” plan announced</a:t>
            </a:r>
          </a:p>
          <a:p>
            <a:pPr lvl="1" defTabSz="914400">
              <a:buClr>
                <a:srgbClr val="307FA0"/>
              </a:buClr>
            </a:pPr>
            <a:r>
              <a:rPr lang="en-US" sz="4400" dirty="0">
                <a:latin typeface="Gill Sans MT" panose="020B0502020104020203" pitchFamily="34" charset="77"/>
              </a:rPr>
              <a:t>EU requirement for 30% emission reduction for Class 8 trucks by 2030; extended to buses in 2022</a:t>
            </a:r>
          </a:p>
          <a:p>
            <a:pPr defTabSz="914400">
              <a:buClr>
                <a:srgbClr val="307FA0"/>
              </a:buClr>
            </a:pPr>
            <a:r>
              <a:rPr lang="en-US" sz="4400" dirty="0">
                <a:latin typeface="Gill Sans MT" panose="020B0502020104020203" pitchFamily="34" charset="77"/>
              </a:rPr>
              <a:t>In March of 2020 Ballard noted in their annual report that the company would continue to execute a strategy targeting three core geographic markets: Europe, China, and California (with expectation to grow and opportunities in other markets as they become attractive) </a:t>
            </a:r>
          </a:p>
          <a:p>
            <a:pPr lvl="1" defTabSz="914400">
              <a:buClr>
                <a:srgbClr val="307FA0"/>
              </a:buClr>
            </a:pPr>
            <a:r>
              <a:rPr lang="en-US" sz="4400" dirty="0">
                <a:latin typeface="Gill Sans MT" panose="020B0502020104020203" pitchFamily="34" charset="77"/>
              </a:rPr>
              <a:t>California appears to be a particularly promising geographic target as governor Gavin Newsom announced in late 2020 that the state will aim to phase out gas powered vehicles </a:t>
            </a:r>
          </a:p>
          <a:p>
            <a:pPr lvl="1" defTabSz="914400">
              <a:buClr>
                <a:srgbClr val="307FA0"/>
              </a:buClr>
            </a:pPr>
            <a:r>
              <a:rPr lang="en-US" sz="4400" dirty="0">
                <a:latin typeface="Gill Sans MT" panose="020B0502020104020203" pitchFamily="34" charset="77"/>
              </a:rPr>
              <a:t>The California Energy Commission has authorization to allocate up to $20 million per year through 2023 and is investing in an initial 100 public stations to support and encourage these zero-emission vehicles</a:t>
            </a:r>
          </a:p>
          <a:p>
            <a:pPr lvl="1" defTabSz="914400">
              <a:buClr>
                <a:srgbClr val="307FA0"/>
              </a:buClr>
            </a:pPr>
            <a:r>
              <a:rPr lang="en-US" sz="4400" dirty="0">
                <a:latin typeface="Gill Sans MT" panose="020B0502020104020203" pitchFamily="34" charset="77"/>
              </a:rPr>
              <a:t>Following the governor's order, the California Air Resources Board said that it will develop regulations to mandate that 100% of in-state sales of new passenger cars and trucks are zero-emission by 2035</a:t>
            </a:r>
          </a:p>
          <a:p>
            <a:pPr marL="205740" lvl="1" indent="0">
              <a:buClr>
                <a:srgbClr val="307FA0"/>
              </a:buClr>
              <a:buNone/>
            </a:pPr>
            <a:endParaRPr lang="en-US" sz="1100" dirty="0">
              <a:latin typeface="Gill Sans MT" panose="020B0502020104020203" pitchFamily="34" charset="77"/>
            </a:endParaRP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3"/>
          <a:stretch>
            <a:fillRect/>
          </a:stretch>
        </p:blipFill>
        <p:spPr>
          <a:xfrm>
            <a:off x="6372993" y="286619"/>
            <a:ext cx="2313809" cy="609600"/>
          </a:xfrm>
          <a:prstGeom prst="rect">
            <a:avLst/>
          </a:prstGeom>
        </p:spPr>
      </p:pic>
      <p:sp>
        <p:nvSpPr>
          <p:cNvPr id="19" name="Rectangle 18">
            <a:extLst>
              <a:ext uri="{FF2B5EF4-FFF2-40B4-BE49-F238E27FC236}">
                <a16:creationId xmlns:a16="http://schemas.microsoft.com/office/drawing/2014/main" id="{7E7DA10C-4510-3243-AD94-D93C7470AD4E}"/>
              </a:ext>
            </a:extLst>
          </p:cNvPr>
          <p:cNvSpPr/>
          <p:nvPr/>
        </p:nvSpPr>
        <p:spPr>
          <a:xfrm>
            <a:off x="4740332" y="3582840"/>
            <a:ext cx="3946471" cy="343642"/>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1400" dirty="0">
                <a:solidFill>
                  <a:schemeClr val="bg1"/>
                </a:solidFill>
              </a:rPr>
              <a:t>Cumulative total FCEV sales in the US so far</a:t>
            </a:r>
          </a:p>
        </p:txBody>
      </p:sp>
      <p:graphicFrame>
        <p:nvGraphicFramePr>
          <p:cNvPr id="11" name="Content Placeholder 16">
            <a:extLst>
              <a:ext uri="{FF2B5EF4-FFF2-40B4-BE49-F238E27FC236}">
                <a16:creationId xmlns:a16="http://schemas.microsoft.com/office/drawing/2014/main" id="{5807B893-E459-6443-9D91-9FBB95C50790}"/>
              </a:ext>
            </a:extLst>
          </p:cNvPr>
          <p:cNvGraphicFramePr>
            <a:graphicFrameLocks/>
          </p:cNvGraphicFramePr>
          <p:nvPr>
            <p:extLst>
              <p:ext uri="{D42A27DB-BD31-4B8C-83A1-F6EECF244321}">
                <p14:modId xmlns:p14="http://schemas.microsoft.com/office/powerpoint/2010/main" val="3447188302"/>
              </p:ext>
            </p:extLst>
          </p:nvPr>
        </p:nvGraphicFramePr>
        <p:xfrm>
          <a:off x="4706993" y="1671125"/>
          <a:ext cx="3979809" cy="1890231"/>
        </p:xfrm>
        <a:graphic>
          <a:graphicData uri="http://schemas.openxmlformats.org/drawingml/2006/chart">
            <c:chart xmlns:c="http://schemas.openxmlformats.org/drawingml/2006/chart" xmlns:r="http://schemas.openxmlformats.org/officeDocument/2006/relationships" r:id="rId4"/>
          </a:graphicData>
        </a:graphic>
      </p:graphicFrame>
      <p:sp>
        <p:nvSpPr>
          <p:cNvPr id="14" name="Footer Placeholder 3">
            <a:extLst>
              <a:ext uri="{FF2B5EF4-FFF2-40B4-BE49-F238E27FC236}">
                <a16:creationId xmlns:a16="http://schemas.microsoft.com/office/drawing/2014/main" id="{38846EE7-9B4D-4DFA-860C-A4AB994C0C38}"/>
              </a:ext>
            </a:extLst>
          </p:cNvPr>
          <p:cNvSpPr>
            <a:spLocks noGrp="1"/>
          </p:cNvSpPr>
          <p:nvPr>
            <p:ph type="ftr" sz="quarter" idx="3"/>
          </p:nvPr>
        </p:nvSpPr>
        <p:spPr>
          <a:xfrm>
            <a:off x="1519705" y="6356350"/>
            <a:ext cx="6024095" cy="343642"/>
          </a:xfrm>
        </p:spPr>
        <p:txBody>
          <a:bodyPr/>
          <a:lstStyle/>
          <a:p>
            <a:r>
              <a:rPr lang="en-US" dirty="0"/>
              <a:t>Sources: Wood Mackenzie, Electric Power Research Institute, Baum &amp; Associates, California Fuel Cell Partnership</a:t>
            </a:r>
          </a:p>
        </p:txBody>
      </p:sp>
      <p:cxnSp>
        <p:nvCxnSpPr>
          <p:cNvPr id="15" name="Straight Connector 14">
            <a:extLst>
              <a:ext uri="{FF2B5EF4-FFF2-40B4-BE49-F238E27FC236}">
                <a16:creationId xmlns:a16="http://schemas.microsoft.com/office/drawing/2014/main" id="{629DE54D-C8DD-4731-ACAE-E6E627A636DB}"/>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18" name="Title 1">
            <a:extLst>
              <a:ext uri="{FF2B5EF4-FFF2-40B4-BE49-F238E27FC236}">
                <a16:creationId xmlns:a16="http://schemas.microsoft.com/office/drawing/2014/main" id="{43512B90-DB83-4EED-A0C7-0DCA0C4971FA}"/>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dirty="0"/>
              <a:t>Industry Overview</a:t>
            </a:r>
            <a:endParaRPr lang="en-US" dirty="0"/>
          </a:p>
        </p:txBody>
      </p:sp>
      <p:graphicFrame>
        <p:nvGraphicFramePr>
          <p:cNvPr id="13" name="Content Placeholder 10">
            <a:extLst>
              <a:ext uri="{FF2B5EF4-FFF2-40B4-BE49-F238E27FC236}">
                <a16:creationId xmlns:a16="http://schemas.microsoft.com/office/drawing/2014/main" id="{41D051B5-8AD5-4206-A573-4D4C7C359A7D}"/>
              </a:ext>
            </a:extLst>
          </p:cNvPr>
          <p:cNvGraphicFramePr>
            <a:graphicFrameLocks/>
          </p:cNvGraphicFramePr>
          <p:nvPr>
            <p:extLst>
              <p:ext uri="{D42A27DB-BD31-4B8C-83A1-F6EECF244321}">
                <p14:modId xmlns:p14="http://schemas.microsoft.com/office/powerpoint/2010/main" val="2691695190"/>
              </p:ext>
            </p:extLst>
          </p:nvPr>
        </p:nvGraphicFramePr>
        <p:xfrm>
          <a:off x="4740332" y="4011706"/>
          <a:ext cx="3946470" cy="2187020"/>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Arrow Connector 2">
            <a:extLst>
              <a:ext uri="{FF2B5EF4-FFF2-40B4-BE49-F238E27FC236}">
                <a16:creationId xmlns:a16="http://schemas.microsoft.com/office/drawing/2014/main" id="{0F018A10-676F-4E71-9E2B-91BE3DA57B74}"/>
              </a:ext>
            </a:extLst>
          </p:cNvPr>
          <p:cNvCxnSpPr/>
          <p:nvPr/>
        </p:nvCxnSpPr>
        <p:spPr>
          <a:xfrm flipV="1">
            <a:off x="5486400" y="4039657"/>
            <a:ext cx="2819400" cy="144674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030DAEA-922B-4235-95EB-45EE8F93FDFC}"/>
              </a:ext>
            </a:extLst>
          </p:cNvPr>
          <p:cNvSpPr txBox="1"/>
          <p:nvPr/>
        </p:nvSpPr>
        <p:spPr>
          <a:xfrm rot="20260745">
            <a:off x="5992467" y="1858287"/>
            <a:ext cx="2133600" cy="276999"/>
          </a:xfrm>
          <a:prstGeom prst="rect">
            <a:avLst/>
          </a:prstGeom>
          <a:noFill/>
        </p:spPr>
        <p:txBody>
          <a:bodyPr wrap="square" rtlCol="0">
            <a:spAutoFit/>
          </a:bodyPr>
          <a:lstStyle/>
          <a:p>
            <a:r>
              <a:rPr lang="en-US" sz="1200" dirty="0"/>
              <a:t>CAGR 111.54%</a:t>
            </a:r>
          </a:p>
        </p:txBody>
      </p:sp>
      <p:sp>
        <p:nvSpPr>
          <p:cNvPr id="20" name="TextBox 19">
            <a:extLst>
              <a:ext uri="{FF2B5EF4-FFF2-40B4-BE49-F238E27FC236}">
                <a16:creationId xmlns:a16="http://schemas.microsoft.com/office/drawing/2014/main" id="{F622B90E-B087-4E4C-A4C4-549AA5415E7C}"/>
              </a:ext>
            </a:extLst>
          </p:cNvPr>
          <p:cNvSpPr txBox="1"/>
          <p:nvPr/>
        </p:nvSpPr>
        <p:spPr>
          <a:xfrm rot="19969869">
            <a:off x="5992468" y="4342754"/>
            <a:ext cx="2133600" cy="276999"/>
          </a:xfrm>
          <a:prstGeom prst="rect">
            <a:avLst/>
          </a:prstGeom>
          <a:noFill/>
        </p:spPr>
        <p:txBody>
          <a:bodyPr wrap="square" rtlCol="0">
            <a:spAutoFit/>
          </a:bodyPr>
          <a:lstStyle/>
          <a:p>
            <a:r>
              <a:rPr lang="en-US" sz="1200" dirty="0"/>
              <a:t>CAGR 90.37%</a:t>
            </a:r>
          </a:p>
        </p:txBody>
      </p:sp>
    </p:spTree>
    <p:extLst>
      <p:ext uri="{BB962C8B-B14F-4D97-AF65-F5344CB8AC3E}">
        <p14:creationId xmlns:p14="http://schemas.microsoft.com/office/powerpoint/2010/main" val="391180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endParaRPr lang="en-US" dirty="0"/>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8458200" y="64083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700D12-751C-6442-8153-5D1D81A44433}" type="slidenum">
              <a:rPr lang="en-US" smtClean="0"/>
              <a:pPr algn="l"/>
              <a:t>6</a:t>
            </a:fld>
            <a:endParaRPr lang="en-US" dirty="0">
              <a:solidFill>
                <a:srgbClr val="464653"/>
              </a:solidFill>
            </a:endParaRPr>
          </a:p>
        </p:txBody>
      </p:sp>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3"/>
          <a:stretch>
            <a:fillRect/>
          </a:stretch>
        </p:blipFill>
        <p:spPr>
          <a:xfrm>
            <a:off x="6372993" y="286619"/>
            <a:ext cx="2313809" cy="609600"/>
          </a:xfrm>
          <a:prstGeom prst="rect">
            <a:avLst/>
          </a:prstGeom>
        </p:spPr>
      </p:pic>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E5E5E"/>
                </a:solidFill>
                <a:effectLst/>
                <a:uLnTx/>
                <a:uFillTx/>
                <a:latin typeface="Gill Sans MT"/>
                <a:ea typeface="+mn-ea"/>
                <a:cs typeface="+mn-cs"/>
              </a:rPr>
              <a:t>Sources: Ballard Power Systems 2019 </a:t>
            </a:r>
            <a:r>
              <a:rPr lang="en-US" dirty="0">
                <a:latin typeface="Gill Sans MT"/>
              </a:rPr>
              <a:t>ESG</a:t>
            </a:r>
            <a:r>
              <a:rPr kumimoji="0" lang="en-US" sz="1050" b="0" i="1" u="none" strike="noStrike" kern="1200" cap="none" spc="0" normalizeH="0" baseline="0" noProof="0" dirty="0">
                <a:ln>
                  <a:noFill/>
                </a:ln>
                <a:solidFill>
                  <a:srgbClr val="5E5E5E"/>
                </a:solidFill>
                <a:effectLst/>
                <a:uLnTx/>
                <a:uFillTx/>
                <a:latin typeface="Gill Sans MT"/>
                <a:ea typeface="+mn-ea"/>
                <a:cs typeface="+mn-cs"/>
              </a:rPr>
              <a:t> Report, Ballard Power Systems website</a:t>
            </a: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13" name="Google Shape;130;p9">
            <a:extLst>
              <a:ext uri="{FF2B5EF4-FFF2-40B4-BE49-F238E27FC236}">
                <a16:creationId xmlns:a16="http://schemas.microsoft.com/office/drawing/2014/main" id="{02035F44-1FD6-1047-A375-1F0E68B8C3D2}"/>
              </a:ext>
            </a:extLst>
          </p:cNvPr>
          <p:cNvSpPr txBox="1"/>
          <p:nvPr/>
        </p:nvSpPr>
        <p:spPr>
          <a:xfrm>
            <a:off x="390114" y="667627"/>
            <a:ext cx="357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ea typeface="Gill Sans"/>
                <a:cs typeface="Gill Sans"/>
                <a:sym typeface="Gill Sans"/>
              </a:rPr>
              <a:t>ESG Analysis</a:t>
            </a:r>
            <a:endParaRPr sz="2400" dirty="0">
              <a:ea typeface="Gill Sans"/>
              <a:cs typeface="Gill Sans"/>
              <a:sym typeface="Gill Sans"/>
            </a:endParaRPr>
          </a:p>
        </p:txBody>
      </p:sp>
      <p:cxnSp>
        <p:nvCxnSpPr>
          <p:cNvPr id="15" name="Google Shape;110;p9">
            <a:extLst>
              <a:ext uri="{FF2B5EF4-FFF2-40B4-BE49-F238E27FC236}">
                <a16:creationId xmlns:a16="http://schemas.microsoft.com/office/drawing/2014/main" id="{638E115F-7601-6840-9C9A-D6361A20CF5D}"/>
              </a:ext>
            </a:extLst>
          </p:cNvPr>
          <p:cNvCxnSpPr/>
          <p:nvPr/>
        </p:nvCxnSpPr>
        <p:spPr>
          <a:xfrm>
            <a:off x="3169260" y="1231593"/>
            <a:ext cx="11400" cy="4995600"/>
          </a:xfrm>
          <a:prstGeom prst="straightConnector1">
            <a:avLst/>
          </a:prstGeom>
          <a:noFill/>
          <a:ln w="12700" cap="flat" cmpd="sng">
            <a:solidFill>
              <a:srgbClr val="0F3F77"/>
            </a:solidFill>
            <a:prstDash val="dash"/>
            <a:round/>
            <a:headEnd type="none" w="sm" len="sm"/>
            <a:tailEnd type="none" w="sm" len="sm"/>
          </a:ln>
        </p:spPr>
      </p:cxnSp>
      <p:cxnSp>
        <p:nvCxnSpPr>
          <p:cNvPr id="16" name="Google Shape;111;p9">
            <a:extLst>
              <a:ext uri="{FF2B5EF4-FFF2-40B4-BE49-F238E27FC236}">
                <a16:creationId xmlns:a16="http://schemas.microsoft.com/office/drawing/2014/main" id="{62EB3719-EA6C-AE43-A950-B1065D91A308}"/>
              </a:ext>
            </a:extLst>
          </p:cNvPr>
          <p:cNvCxnSpPr/>
          <p:nvPr/>
        </p:nvCxnSpPr>
        <p:spPr>
          <a:xfrm>
            <a:off x="5974169" y="1251913"/>
            <a:ext cx="11400" cy="4995600"/>
          </a:xfrm>
          <a:prstGeom prst="straightConnector1">
            <a:avLst/>
          </a:prstGeom>
          <a:noFill/>
          <a:ln w="12700" cap="flat" cmpd="sng">
            <a:solidFill>
              <a:srgbClr val="0F3F77"/>
            </a:solidFill>
            <a:prstDash val="dash"/>
            <a:round/>
            <a:headEnd type="none" w="sm" len="sm"/>
            <a:tailEnd type="none" w="sm" len="sm"/>
          </a:ln>
        </p:spPr>
      </p:cxnSp>
      <p:sp>
        <p:nvSpPr>
          <p:cNvPr id="21" name="文本框 20">
            <a:extLst>
              <a:ext uri="{FF2B5EF4-FFF2-40B4-BE49-F238E27FC236}">
                <a16:creationId xmlns:a16="http://schemas.microsoft.com/office/drawing/2014/main" id="{2C98C157-EA2E-E34A-8B4B-70257A4DCC94}"/>
              </a:ext>
            </a:extLst>
          </p:cNvPr>
          <p:cNvSpPr txBox="1"/>
          <p:nvPr/>
        </p:nvSpPr>
        <p:spPr>
          <a:xfrm>
            <a:off x="931626" y="1310320"/>
            <a:ext cx="2545496" cy="369332"/>
          </a:xfrm>
          <a:prstGeom prst="rect">
            <a:avLst/>
          </a:prstGeom>
          <a:noFill/>
        </p:spPr>
        <p:txBody>
          <a:bodyPr wrap="square" rtlCol="0">
            <a:spAutoFit/>
          </a:bodyPr>
          <a:lstStyle/>
          <a:p>
            <a:r>
              <a:rPr kumimoji="1" lang="en-US" altLang="zh-CN" dirty="0"/>
              <a:t>Environmental</a:t>
            </a:r>
          </a:p>
        </p:txBody>
      </p:sp>
      <p:sp>
        <p:nvSpPr>
          <p:cNvPr id="23" name="文本框 22">
            <a:extLst>
              <a:ext uri="{FF2B5EF4-FFF2-40B4-BE49-F238E27FC236}">
                <a16:creationId xmlns:a16="http://schemas.microsoft.com/office/drawing/2014/main" id="{45420B65-8C10-EC4A-B800-E6DE073B28F1}"/>
              </a:ext>
            </a:extLst>
          </p:cNvPr>
          <p:cNvSpPr txBox="1"/>
          <p:nvPr/>
        </p:nvSpPr>
        <p:spPr>
          <a:xfrm>
            <a:off x="219279" y="1740116"/>
            <a:ext cx="2862597" cy="4360168"/>
          </a:xfrm>
          <a:prstGeom prst="rect">
            <a:avLst/>
          </a:prstGeom>
          <a:noFill/>
        </p:spPr>
        <p:txBody>
          <a:bodyPr wrap="square" rtlCol="0">
            <a:spAutoFit/>
          </a:bodyPr>
          <a:lstStyle/>
          <a:p>
            <a:pPr marL="365760" indent="-205740">
              <a:lnSpc>
                <a:spcPct val="80000"/>
              </a:lnSpc>
              <a:spcBef>
                <a:spcPts val="375"/>
              </a:spcBef>
              <a:buClr>
                <a:srgbClr val="307FA0"/>
              </a:buClr>
              <a:buSzPct val="76000"/>
              <a:buFont typeface="Wingdings 3"/>
              <a:buChar char=""/>
            </a:pPr>
            <a:r>
              <a:rPr lang="en-US" altLang="zh-CN" sz="1400" dirty="0">
                <a:solidFill>
                  <a:srgbClr val="2F7E9F"/>
                </a:solidFill>
                <a:latin typeface="Gill Sans MT" panose="020B0502020104020203" pitchFamily="34" charset="77"/>
              </a:rPr>
              <a:t>Goal of carbon neutrality by 2030 through the “Mission Carbon Zero” initiative</a:t>
            </a:r>
            <a:endParaRPr kumimoji="1" lang="en-US" altLang="zh-CN" sz="1400" dirty="0">
              <a:solidFill>
                <a:srgbClr val="2F7E9F"/>
              </a:solidFill>
            </a:endParaRPr>
          </a:p>
          <a:p>
            <a:pPr marL="365760" indent="-205740">
              <a:lnSpc>
                <a:spcPct val="80000"/>
              </a:lnSpc>
              <a:spcBef>
                <a:spcPts val="375"/>
              </a:spcBef>
              <a:buClr>
                <a:srgbClr val="307FA0"/>
              </a:buClr>
              <a:buSzPct val="76000"/>
              <a:buFont typeface="Wingdings 3"/>
              <a:buChar char=""/>
            </a:pPr>
            <a:r>
              <a:rPr lang="en-US" altLang="zh-CN" sz="1400" dirty="0">
                <a:latin typeface="Gill Sans MT" panose="020B0502020104020203" pitchFamily="34" charset="77"/>
              </a:rPr>
              <a:t>Greenhouse Gas Emissions</a:t>
            </a:r>
          </a:p>
          <a:p>
            <a:pPr lvl="1" indent="-205740">
              <a:lnSpc>
                <a:spcPct val="80000"/>
              </a:lnSpc>
              <a:spcBef>
                <a:spcPts val="375"/>
              </a:spcBef>
              <a:buClr>
                <a:srgbClr val="307FA0"/>
              </a:buClr>
              <a:buSzPct val="76000"/>
              <a:buFont typeface="Wingdings 3"/>
              <a:buChar char=""/>
            </a:pPr>
            <a:r>
              <a:rPr lang="en-US" altLang="zh-CN" sz="1200" dirty="0">
                <a:solidFill>
                  <a:srgbClr val="9A9B9F"/>
                </a:solidFill>
                <a:latin typeface="Gill Sans MT" panose="020B0502020104020203" pitchFamily="34" charset="77"/>
              </a:rPr>
              <a:t>Corporate GHG Inventory is tracked by a third party that measures Ballard’s Scope 1, II, and III emissions</a:t>
            </a:r>
          </a:p>
          <a:p>
            <a:pPr lvl="1" indent="-205740">
              <a:lnSpc>
                <a:spcPct val="80000"/>
              </a:lnSpc>
              <a:spcBef>
                <a:spcPts val="375"/>
              </a:spcBef>
              <a:buClr>
                <a:srgbClr val="307FA0"/>
              </a:buClr>
              <a:buSzPct val="76000"/>
              <a:buFont typeface="Wingdings 3"/>
              <a:buChar char=""/>
            </a:pPr>
            <a:r>
              <a:rPr lang="en-US" altLang="zh-CN" sz="1200" dirty="0">
                <a:solidFill>
                  <a:srgbClr val="9A9B9F"/>
                </a:solidFill>
                <a:latin typeface="Gill Sans MT" panose="020B0502020104020203" pitchFamily="34" charset="77"/>
              </a:rPr>
              <a:t>Uses life cycle assessments to quantify GHG emissions throughout a fuel cell’s entire supply chain</a:t>
            </a:r>
          </a:p>
          <a:p>
            <a:pPr marL="365760" indent="-205740">
              <a:lnSpc>
                <a:spcPct val="80000"/>
              </a:lnSpc>
              <a:spcBef>
                <a:spcPts val="375"/>
              </a:spcBef>
              <a:buClr>
                <a:srgbClr val="307FA0"/>
              </a:buClr>
              <a:buSzPct val="76000"/>
              <a:buFont typeface="Wingdings 3"/>
              <a:buChar char=""/>
            </a:pPr>
            <a:r>
              <a:rPr lang="en-US" altLang="zh-CN" sz="1400" dirty="0">
                <a:latin typeface="Gill Sans MT" panose="020B0502020104020203" pitchFamily="34" charset="77"/>
              </a:rPr>
              <a:t>Reducing Energy Consumption</a:t>
            </a:r>
          </a:p>
          <a:p>
            <a:pPr lvl="1" indent="-205740">
              <a:lnSpc>
                <a:spcPct val="80000"/>
              </a:lnSpc>
              <a:spcBef>
                <a:spcPts val="375"/>
              </a:spcBef>
              <a:buClr>
                <a:srgbClr val="307FA0"/>
              </a:buClr>
              <a:buSzPct val="76000"/>
              <a:buFont typeface="Wingdings 3"/>
              <a:buChar char=""/>
            </a:pPr>
            <a:r>
              <a:rPr lang="en-US" altLang="zh-CN" sz="1200" dirty="0">
                <a:solidFill>
                  <a:srgbClr val="9A9B9F"/>
                </a:solidFill>
                <a:latin typeface="Gill Sans MT" panose="020B0502020104020203" pitchFamily="34" charset="77"/>
              </a:rPr>
              <a:t>42 corporate initiatives for reducing energy use</a:t>
            </a:r>
          </a:p>
          <a:p>
            <a:pPr lvl="1" indent="-205740">
              <a:lnSpc>
                <a:spcPct val="80000"/>
              </a:lnSpc>
              <a:spcBef>
                <a:spcPts val="375"/>
              </a:spcBef>
              <a:buClr>
                <a:srgbClr val="307FA0"/>
              </a:buClr>
              <a:buSzPct val="76000"/>
              <a:buFont typeface="Wingdings 3"/>
              <a:buChar char=""/>
            </a:pPr>
            <a:r>
              <a:rPr lang="en-US" altLang="zh-CN" sz="1200" dirty="0">
                <a:solidFill>
                  <a:srgbClr val="9A9B9F"/>
                </a:solidFill>
                <a:latin typeface="Gill Sans MT" panose="020B0502020104020203" pitchFamily="34" charset="77"/>
              </a:rPr>
              <a:t>19% decrease in per-employee electrical consumption in 2019</a:t>
            </a:r>
          </a:p>
          <a:p>
            <a:pPr marL="365760" indent="-205740">
              <a:lnSpc>
                <a:spcPct val="80000"/>
              </a:lnSpc>
              <a:spcBef>
                <a:spcPts val="375"/>
              </a:spcBef>
              <a:buClr>
                <a:srgbClr val="307FA0"/>
              </a:buClr>
              <a:buSzPct val="76000"/>
              <a:buFont typeface="Wingdings 3"/>
              <a:buChar char=""/>
            </a:pPr>
            <a:r>
              <a:rPr lang="en-US" altLang="zh-CN" sz="1400" dirty="0">
                <a:latin typeface="Gill Sans MT" panose="020B0502020104020203" pitchFamily="34" charset="77"/>
              </a:rPr>
              <a:t>Recycling and Waste Management</a:t>
            </a:r>
          </a:p>
          <a:p>
            <a:pPr lvl="1" indent="-205740">
              <a:lnSpc>
                <a:spcPct val="80000"/>
              </a:lnSpc>
              <a:spcBef>
                <a:spcPts val="375"/>
              </a:spcBef>
              <a:buClr>
                <a:srgbClr val="307FA0"/>
              </a:buClr>
              <a:buSzPct val="76000"/>
              <a:buFont typeface="Wingdings 3"/>
              <a:buChar char=""/>
            </a:pPr>
            <a:r>
              <a:rPr lang="en-US" altLang="zh-CN" sz="1200" dirty="0">
                <a:solidFill>
                  <a:srgbClr val="9A9B9F"/>
                </a:solidFill>
                <a:latin typeface="Gill Sans MT" panose="020B0502020104020203" pitchFamily="34" charset="77"/>
              </a:rPr>
              <a:t>Recycles thousands of fuel cell stacks each year</a:t>
            </a:r>
          </a:p>
          <a:p>
            <a:pPr lvl="1" indent="-205740">
              <a:lnSpc>
                <a:spcPct val="80000"/>
              </a:lnSpc>
              <a:spcBef>
                <a:spcPts val="375"/>
              </a:spcBef>
              <a:buClr>
                <a:srgbClr val="307FA0"/>
              </a:buClr>
              <a:buSzPct val="76000"/>
              <a:buFont typeface="Wingdings 3"/>
              <a:buChar char=""/>
            </a:pPr>
            <a:r>
              <a:rPr lang="en-US" altLang="zh-CN" sz="1200" dirty="0">
                <a:solidFill>
                  <a:srgbClr val="9A9B9F"/>
                </a:solidFill>
                <a:latin typeface="Gill Sans MT" panose="020B0502020104020203" pitchFamily="34" charset="77"/>
              </a:rPr>
              <a:t>Non-recycled waste per person dropped by 20% in 2019</a:t>
            </a:r>
          </a:p>
          <a:p>
            <a:pPr marL="742950" lvl="1" indent="-285750">
              <a:spcBef>
                <a:spcPts val="375"/>
              </a:spcBef>
              <a:buFont typeface="Wingdings" pitchFamily="2" charset="2"/>
              <a:buChar char="Ø"/>
            </a:pPr>
            <a:endParaRPr kumimoji="1" lang="en-US" altLang="zh-CN" sz="1200" dirty="0"/>
          </a:p>
        </p:txBody>
      </p:sp>
      <p:sp>
        <p:nvSpPr>
          <p:cNvPr id="24" name="文本框 23">
            <a:extLst>
              <a:ext uri="{FF2B5EF4-FFF2-40B4-BE49-F238E27FC236}">
                <a16:creationId xmlns:a16="http://schemas.microsoft.com/office/drawing/2014/main" id="{B49ED804-1893-2C48-94C2-921D37FA02E5}"/>
              </a:ext>
            </a:extLst>
          </p:cNvPr>
          <p:cNvSpPr txBox="1"/>
          <p:nvPr/>
        </p:nvSpPr>
        <p:spPr>
          <a:xfrm>
            <a:off x="4224020" y="1301663"/>
            <a:ext cx="718466" cy="369332"/>
          </a:xfrm>
          <a:prstGeom prst="rect">
            <a:avLst/>
          </a:prstGeom>
          <a:noFill/>
        </p:spPr>
        <p:txBody>
          <a:bodyPr wrap="none" rtlCol="0">
            <a:spAutoFit/>
          </a:bodyPr>
          <a:lstStyle/>
          <a:p>
            <a:r>
              <a:rPr kumimoji="1" lang="en-US" altLang="zh-CN" dirty="0"/>
              <a:t>Social</a:t>
            </a:r>
            <a:endParaRPr kumimoji="1" lang="zh-CN" altLang="en-US" dirty="0"/>
          </a:p>
        </p:txBody>
      </p:sp>
      <p:sp>
        <p:nvSpPr>
          <p:cNvPr id="27" name="矩形 26">
            <a:extLst>
              <a:ext uri="{FF2B5EF4-FFF2-40B4-BE49-F238E27FC236}">
                <a16:creationId xmlns:a16="http://schemas.microsoft.com/office/drawing/2014/main" id="{6944BAD3-7D72-D24A-B3A7-E65C37AD44BF}"/>
              </a:ext>
            </a:extLst>
          </p:cNvPr>
          <p:cNvSpPr/>
          <p:nvPr/>
        </p:nvSpPr>
        <p:spPr>
          <a:xfrm>
            <a:off x="6870325" y="1310320"/>
            <a:ext cx="1319144" cy="369332"/>
          </a:xfrm>
          <a:prstGeom prst="rect">
            <a:avLst/>
          </a:prstGeom>
        </p:spPr>
        <p:txBody>
          <a:bodyPr wrap="none">
            <a:spAutoFit/>
          </a:bodyPr>
          <a:lstStyle/>
          <a:p>
            <a:r>
              <a:rPr kumimoji="1" lang="en-US" altLang="zh-CN" dirty="0"/>
              <a:t>Governance</a:t>
            </a:r>
            <a:endParaRPr lang="zh-CN" altLang="en-US" dirty="0"/>
          </a:p>
        </p:txBody>
      </p:sp>
      <p:sp>
        <p:nvSpPr>
          <p:cNvPr id="28" name="文本框 27">
            <a:extLst>
              <a:ext uri="{FF2B5EF4-FFF2-40B4-BE49-F238E27FC236}">
                <a16:creationId xmlns:a16="http://schemas.microsoft.com/office/drawing/2014/main" id="{EEA876AC-7EBB-1549-9938-13C54D4EAB9D}"/>
              </a:ext>
            </a:extLst>
          </p:cNvPr>
          <p:cNvSpPr txBox="1"/>
          <p:nvPr/>
        </p:nvSpPr>
        <p:spPr>
          <a:xfrm>
            <a:off x="5912220" y="1784242"/>
            <a:ext cx="2808031" cy="4070858"/>
          </a:xfrm>
          <a:prstGeom prst="rect">
            <a:avLst/>
          </a:prstGeom>
          <a:noFill/>
        </p:spPr>
        <p:txBody>
          <a:bodyPr wrap="square" rtlCol="0">
            <a:spAutoFit/>
          </a:bodyPr>
          <a:lstStyle/>
          <a:p>
            <a:pPr marL="365760" lvl="0" indent="-205740">
              <a:lnSpc>
                <a:spcPct val="80000"/>
              </a:lnSpc>
              <a:spcBef>
                <a:spcPts val="375"/>
              </a:spcBef>
              <a:buClr>
                <a:srgbClr val="307FA0"/>
              </a:buClr>
              <a:buSzPct val="76000"/>
              <a:buFont typeface="Wingdings 3"/>
              <a:buChar char=""/>
            </a:pPr>
            <a:r>
              <a:rPr lang="en-US" altLang="zh-CN" sz="1500" dirty="0">
                <a:solidFill>
                  <a:prstClr val="black"/>
                </a:solidFill>
                <a:latin typeface="Gill Sans MT" panose="020B0502020104020203" pitchFamily="34" charset="77"/>
              </a:rPr>
              <a:t>Supply Chain Ethics</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Conflict Minerals policy verifies that all smelters and refiners in the supply chain do not utilize raw materials that finance armed conflict </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Requires suppliers to comply with a code of conduct that covers labor conditions, freedom of association, anti-corruption, and other potential issues</a:t>
            </a:r>
          </a:p>
          <a:p>
            <a:pPr marL="365760" lvl="0" indent="-205740">
              <a:lnSpc>
                <a:spcPct val="80000"/>
              </a:lnSpc>
              <a:spcBef>
                <a:spcPts val="375"/>
              </a:spcBef>
              <a:buClr>
                <a:srgbClr val="307FA0"/>
              </a:buClr>
              <a:buSzPct val="76000"/>
              <a:buFont typeface="Wingdings 3"/>
              <a:buChar char=""/>
            </a:pPr>
            <a:r>
              <a:rPr lang="en-US" altLang="zh-CN" sz="1500" dirty="0">
                <a:solidFill>
                  <a:prstClr val="black"/>
                </a:solidFill>
                <a:latin typeface="Gill Sans MT" panose="020B0502020104020203" pitchFamily="34" charset="77"/>
              </a:rPr>
              <a:t>Whistleblower Policy</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Employees can anonymously report unethical or illegal conduct through a third-party online platform</a:t>
            </a:r>
          </a:p>
          <a:p>
            <a:pPr marL="365760" lvl="0" indent="-205740">
              <a:lnSpc>
                <a:spcPct val="80000"/>
              </a:lnSpc>
              <a:spcBef>
                <a:spcPts val="375"/>
              </a:spcBef>
              <a:buClr>
                <a:srgbClr val="307FA0"/>
              </a:buClr>
              <a:buSzPct val="76000"/>
              <a:buFont typeface="Wingdings 3"/>
              <a:buChar char=""/>
            </a:pPr>
            <a:r>
              <a:rPr lang="en-US" altLang="zh-CN" sz="1500" dirty="0">
                <a:solidFill>
                  <a:prstClr val="black"/>
                </a:solidFill>
                <a:latin typeface="Gill Sans MT" panose="020B0502020104020203" pitchFamily="34" charset="77"/>
              </a:rPr>
              <a:t>Political Contributions</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Does not make financial contributions to political causes</a:t>
            </a:r>
          </a:p>
          <a:p>
            <a:pPr marL="822960" lvl="1" indent="-205740">
              <a:lnSpc>
                <a:spcPct val="80000"/>
              </a:lnSpc>
              <a:spcBef>
                <a:spcPts val="375"/>
              </a:spcBef>
              <a:buClr>
                <a:srgbClr val="307FA0"/>
              </a:buClr>
              <a:buSzPct val="76000"/>
              <a:buFont typeface="Wingdings 3"/>
              <a:buChar char=""/>
            </a:pPr>
            <a:endParaRPr lang="en-US" altLang="zh-CN" sz="1300" dirty="0">
              <a:solidFill>
                <a:prstClr val="black"/>
              </a:solidFill>
              <a:latin typeface="Gill Sans MT" panose="020B0502020104020203" pitchFamily="34" charset="77"/>
            </a:endParaRPr>
          </a:p>
          <a:p>
            <a:pPr lvl="1"/>
            <a:endParaRPr kumimoji="1" lang="en-US" altLang="zh-CN" sz="1200" dirty="0"/>
          </a:p>
        </p:txBody>
      </p:sp>
      <p:sp>
        <p:nvSpPr>
          <p:cNvPr id="29" name="文本框 28">
            <a:extLst>
              <a:ext uri="{FF2B5EF4-FFF2-40B4-BE49-F238E27FC236}">
                <a16:creationId xmlns:a16="http://schemas.microsoft.com/office/drawing/2014/main" id="{0EC5EA6F-E86E-FA44-982A-D74D66016B18}"/>
              </a:ext>
            </a:extLst>
          </p:cNvPr>
          <p:cNvSpPr txBox="1"/>
          <p:nvPr/>
        </p:nvSpPr>
        <p:spPr>
          <a:xfrm>
            <a:off x="3049623" y="1736954"/>
            <a:ext cx="2862597" cy="4793107"/>
          </a:xfrm>
          <a:prstGeom prst="rect">
            <a:avLst/>
          </a:prstGeom>
          <a:noFill/>
        </p:spPr>
        <p:txBody>
          <a:bodyPr wrap="square" rtlCol="0">
            <a:spAutoFit/>
          </a:bodyPr>
          <a:lstStyle/>
          <a:p>
            <a:pPr marL="365760" lvl="0" indent="-205740">
              <a:lnSpc>
                <a:spcPct val="80000"/>
              </a:lnSpc>
              <a:spcBef>
                <a:spcPts val="375"/>
              </a:spcBef>
              <a:buClr>
                <a:srgbClr val="307FA0"/>
              </a:buClr>
              <a:buSzPct val="76000"/>
              <a:buFont typeface="Wingdings 3"/>
              <a:buChar char=""/>
            </a:pPr>
            <a:r>
              <a:rPr lang="en-US" altLang="zh-CN" sz="1500" dirty="0">
                <a:solidFill>
                  <a:prstClr val="black"/>
                </a:solidFill>
                <a:latin typeface="Gill Sans MT" panose="020B0502020104020203" pitchFamily="34" charset="77"/>
              </a:rPr>
              <a:t>Philanthropy</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Holds annual fundraisers for the Vancouver chapter of charitable organization United Way</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Raised over $99,000 for United Way in 2018, and won the United Way Teamwork Spirit Award for recruiting the most diverse campaign team</a:t>
            </a:r>
          </a:p>
          <a:p>
            <a:pPr marL="617220" lvl="1">
              <a:lnSpc>
                <a:spcPct val="80000"/>
              </a:lnSpc>
              <a:spcBef>
                <a:spcPts val="375"/>
              </a:spcBef>
              <a:buClr>
                <a:srgbClr val="307FA0"/>
              </a:buClr>
              <a:buSzPct val="76000"/>
            </a:pPr>
            <a:endParaRPr kumimoji="1" lang="en-US" altLang="zh-CN" sz="1100" dirty="0">
              <a:solidFill>
                <a:srgbClr val="9A9B9F"/>
              </a:solidFill>
            </a:endParaRPr>
          </a:p>
          <a:p>
            <a:pPr marL="365760" indent="-205740">
              <a:lnSpc>
                <a:spcPct val="80000"/>
              </a:lnSpc>
              <a:spcBef>
                <a:spcPts val="375"/>
              </a:spcBef>
              <a:buClr>
                <a:srgbClr val="307FA0"/>
              </a:buClr>
              <a:buSzPct val="76000"/>
              <a:buFont typeface="Wingdings 3"/>
              <a:buChar char=""/>
            </a:pPr>
            <a:r>
              <a:rPr kumimoji="1" lang="en-US" altLang="zh-CN" sz="1500" dirty="0"/>
              <a:t>Gender Equality</a:t>
            </a:r>
          </a:p>
          <a:p>
            <a:pPr lvl="1" indent="-205740">
              <a:lnSpc>
                <a:spcPct val="80000"/>
              </a:lnSpc>
              <a:spcBef>
                <a:spcPts val="375"/>
              </a:spcBef>
              <a:buClr>
                <a:srgbClr val="307FA0"/>
              </a:buClr>
              <a:buSzPct val="76000"/>
              <a:buFont typeface="Wingdings 3"/>
              <a:buChar char=""/>
            </a:pPr>
            <a:r>
              <a:rPr kumimoji="1" lang="en-US" altLang="zh-CN" sz="1300" dirty="0">
                <a:solidFill>
                  <a:srgbClr val="9A9B9F"/>
                </a:solidFill>
              </a:rPr>
              <a:t>Named in the 2020 Globe &amp; Mail “Women Lead Here” list, which identifies 73 Canadian companies where women are strongly represented in leadership positions</a:t>
            </a:r>
          </a:p>
          <a:p>
            <a:pPr marL="365760" indent="-205740">
              <a:lnSpc>
                <a:spcPct val="80000"/>
              </a:lnSpc>
              <a:spcBef>
                <a:spcPts val="375"/>
              </a:spcBef>
              <a:buClr>
                <a:srgbClr val="307FA0"/>
              </a:buClr>
              <a:buSzPct val="76000"/>
              <a:buFont typeface="Wingdings 3"/>
              <a:buChar char=""/>
            </a:pPr>
            <a:endParaRPr lang="en-US" altLang="zh-CN" sz="1300" dirty="0">
              <a:solidFill>
                <a:prstClr val="black"/>
              </a:solidFill>
              <a:latin typeface="Gill Sans MT" panose="020B0502020104020203" pitchFamily="34" charset="77"/>
            </a:endParaRPr>
          </a:p>
          <a:p>
            <a:pPr marL="617220" lvl="1">
              <a:lnSpc>
                <a:spcPct val="80000"/>
              </a:lnSpc>
              <a:spcBef>
                <a:spcPts val="375"/>
              </a:spcBef>
              <a:buClr>
                <a:srgbClr val="307FA0"/>
              </a:buClr>
              <a:buSzPct val="76000"/>
            </a:pPr>
            <a:endParaRPr kumimoji="1" lang="en-US" altLang="zh-CN" sz="1100" dirty="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dirty="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dirty="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dirty="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dirty="0">
              <a:solidFill>
                <a:srgbClr val="9A9B9F"/>
              </a:solidFill>
            </a:endParaRPr>
          </a:p>
          <a:p>
            <a:pPr lvl="1"/>
            <a:br>
              <a:rPr lang="en-US" altLang="zh-CN" sz="1200" dirty="0"/>
            </a:br>
            <a:endParaRPr kumimoji="1" lang="en-US" altLang="zh-CN" sz="1200" dirty="0"/>
          </a:p>
          <a:p>
            <a:pPr marL="742950" lvl="1" indent="-285750">
              <a:buFont typeface="Wingdings" pitchFamily="2" charset="2"/>
              <a:buChar char="Ø"/>
            </a:pPr>
            <a:endParaRPr kumimoji="1" lang="en-US" altLang="zh-CN" sz="1200" dirty="0"/>
          </a:p>
        </p:txBody>
      </p:sp>
    </p:spTree>
    <p:extLst>
      <p:ext uri="{BB962C8B-B14F-4D97-AF65-F5344CB8AC3E}">
        <p14:creationId xmlns:p14="http://schemas.microsoft.com/office/powerpoint/2010/main" val="351491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73053C-6E35-0C46-B275-FABF1BDC5BCC}"/>
              </a:ext>
            </a:extLst>
          </p:cNvPr>
          <p:cNvSpPr>
            <a:spLocks noGrp="1"/>
          </p:cNvSpPr>
          <p:nvPr>
            <p:ph type="ftr" sz="quarter" idx="3"/>
          </p:nvPr>
        </p:nvSpPr>
        <p:spPr/>
        <p:txBody>
          <a:bodyPr/>
          <a:lstStyle/>
          <a:p>
            <a:r>
              <a:rPr lang="en-US" dirty="0"/>
              <a:t>Sources: Company Filings, Seeking Alpha, Investor Day Presentations</a:t>
            </a:r>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4"/>
          </p:nvPr>
        </p:nvSpPr>
        <p:spPr>
          <a:xfrm>
            <a:off x="8458200" y="6494393"/>
            <a:ext cx="1063752" cy="365760"/>
          </a:xfrm>
        </p:spPr>
        <p:txBody>
          <a:bodyPr/>
          <a:lstStyle/>
          <a:p>
            <a:r>
              <a:rPr lang="en-US" dirty="0">
                <a:solidFill>
                  <a:srgbClr val="464653"/>
                </a:solidFill>
              </a:rPr>
              <a:t>5</a:t>
            </a:r>
          </a:p>
        </p:txBody>
      </p:sp>
      <p:sp>
        <p:nvSpPr>
          <p:cNvPr id="9" name="Rectangle 8">
            <a:extLst>
              <a:ext uri="{FF2B5EF4-FFF2-40B4-BE49-F238E27FC236}">
                <a16:creationId xmlns:a16="http://schemas.microsoft.com/office/drawing/2014/main" id="{8B72FA09-5D17-B94F-B7EC-A576043A2C79}"/>
              </a:ext>
            </a:extLst>
          </p:cNvPr>
          <p:cNvSpPr/>
          <p:nvPr/>
        </p:nvSpPr>
        <p:spPr>
          <a:xfrm>
            <a:off x="457200" y="1196986"/>
            <a:ext cx="8229600" cy="301751"/>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0" algn="ctr">
              <a:defRPr/>
            </a:pPr>
            <a:r>
              <a:rPr lang="en-US" sz="1400" dirty="0"/>
              <a:t>Strategic Collaboration with </a:t>
            </a:r>
            <a:r>
              <a:rPr lang="en-US" sz="1400" dirty="0" err="1"/>
              <a:t>Weichai</a:t>
            </a:r>
            <a:r>
              <a:rPr lang="en-US" sz="1400" dirty="0"/>
              <a:t> in China</a:t>
            </a:r>
            <a:endParaRPr kumimoji="0" lang="en-US" sz="140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 name="TextBox 9">
            <a:extLst>
              <a:ext uri="{FF2B5EF4-FFF2-40B4-BE49-F238E27FC236}">
                <a16:creationId xmlns:a16="http://schemas.microsoft.com/office/drawing/2014/main" id="{A53EDF86-F1BD-E344-A885-4622A67964A9}"/>
              </a:ext>
            </a:extLst>
          </p:cNvPr>
          <p:cNvSpPr txBox="1"/>
          <p:nvPr/>
        </p:nvSpPr>
        <p:spPr>
          <a:xfrm>
            <a:off x="448061" y="665386"/>
            <a:ext cx="5715000" cy="461665"/>
          </a:xfrm>
          <a:prstGeom prst="rect">
            <a:avLst/>
          </a:prstGeom>
          <a:noFill/>
          <a:ln>
            <a:noFill/>
            <a:prstDash val="dash"/>
          </a:ln>
        </p:spPr>
        <p:txBody>
          <a:bodyPr wrap="square" rtlCol="0">
            <a:spAutoFit/>
          </a:bodyPr>
          <a:lstStyle/>
          <a:p>
            <a:r>
              <a:rPr lang="en-US" sz="2400" dirty="0"/>
              <a:t>Investment</a:t>
            </a:r>
            <a:r>
              <a:rPr lang="en-US" dirty="0"/>
              <a:t> </a:t>
            </a:r>
            <a:r>
              <a:rPr lang="en-US" sz="2400" dirty="0"/>
              <a:t>Rationale</a:t>
            </a:r>
          </a:p>
        </p:txBody>
      </p:sp>
      <p:grpSp>
        <p:nvGrpSpPr>
          <p:cNvPr id="11" name="Group 10">
            <a:extLst>
              <a:ext uri="{FF2B5EF4-FFF2-40B4-BE49-F238E27FC236}">
                <a16:creationId xmlns:a16="http://schemas.microsoft.com/office/drawing/2014/main" id="{3E86BB87-D94D-F749-B856-3730284F1360}"/>
              </a:ext>
            </a:extLst>
          </p:cNvPr>
          <p:cNvGrpSpPr/>
          <p:nvPr/>
        </p:nvGrpSpPr>
        <p:grpSpPr>
          <a:xfrm>
            <a:off x="4765146" y="1552015"/>
            <a:ext cx="4347186" cy="297286"/>
            <a:chOff x="4726262" y="3814787"/>
            <a:chExt cx="4379046" cy="297286"/>
          </a:xfrm>
          <a:solidFill>
            <a:srgbClr val="005FA4"/>
          </a:solidFill>
        </p:grpSpPr>
        <p:sp>
          <p:nvSpPr>
            <p:cNvPr id="12" name="TextBox 11">
              <a:extLst>
                <a:ext uri="{FF2B5EF4-FFF2-40B4-BE49-F238E27FC236}">
                  <a16:creationId xmlns:a16="http://schemas.microsoft.com/office/drawing/2014/main" id="{9C841040-EF68-184D-B928-89EB3E875962}"/>
                </a:ext>
              </a:extLst>
            </p:cNvPr>
            <p:cNvSpPr txBox="1"/>
            <p:nvPr/>
          </p:nvSpPr>
          <p:spPr>
            <a:xfrm>
              <a:off x="4816436" y="3814787"/>
              <a:ext cx="4288872" cy="276999"/>
            </a:xfrm>
            <a:prstGeom prst="rect">
              <a:avLst/>
            </a:prstGeom>
            <a:solidFill>
              <a:schemeClr val="bg1"/>
            </a:solidFill>
            <a:ln>
              <a:noFill/>
            </a:ln>
          </p:spPr>
          <p:txBody>
            <a:bodyPr wrap="square" rtlCol="0">
              <a:spAutoFit/>
            </a:bodyPr>
            <a:lstStyle/>
            <a:p>
              <a:pPr lvl="0">
                <a:defRPr/>
              </a:pPr>
              <a:r>
                <a:rPr lang="en-US" sz="1200" dirty="0"/>
                <a:t>Ballard Technology Powering ~45% of all FCEVs in China</a:t>
              </a:r>
              <a:endParaRPr kumimoji="0" lang="en-US" sz="12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3" name="Straight Connector 12">
              <a:extLst>
                <a:ext uri="{FF2B5EF4-FFF2-40B4-BE49-F238E27FC236}">
                  <a16:creationId xmlns:a16="http://schemas.microsoft.com/office/drawing/2014/main" id="{6B95E796-B473-E541-A89C-953A64464D4C}"/>
                </a:ext>
              </a:extLst>
            </p:cNvPr>
            <p:cNvCxnSpPr>
              <a:cxnSpLocks/>
            </p:cNvCxnSpPr>
            <p:nvPr/>
          </p:nvCxnSpPr>
          <p:spPr>
            <a:xfrm>
              <a:off x="4726262" y="4112073"/>
              <a:ext cx="3819652" cy="0"/>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97B2553-702C-E640-9683-ED19AFBC5E44}"/>
                </a:ext>
              </a:extLst>
            </p:cNvPr>
            <p:cNvSpPr/>
            <p:nvPr/>
          </p:nvSpPr>
          <p:spPr>
            <a:xfrm>
              <a:off x="4726262" y="3864046"/>
              <a:ext cx="73152" cy="248027"/>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48881" y="1503089"/>
            <a:ext cx="4371625" cy="4853261"/>
          </a:xfrm>
          <a:prstGeom prst="rect">
            <a:avLst/>
          </a:prstGeom>
        </p:spPr>
        <p:txBody>
          <a:bodyPr>
            <a:normAutofit fontScale="85000" lnSpcReduction="1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defTabSz="914400">
              <a:buClr>
                <a:srgbClr val="307FA0"/>
              </a:buClr>
            </a:pPr>
            <a:r>
              <a:rPr lang="en-US" dirty="0"/>
              <a:t>In November of 2018, Ballard closed a deal with Chinese state-owned company </a:t>
            </a:r>
            <a:r>
              <a:rPr lang="en-US" dirty="0" err="1"/>
              <a:t>Weichai</a:t>
            </a:r>
            <a:r>
              <a:rPr lang="en-US" dirty="0"/>
              <a:t> which included an equity investment from </a:t>
            </a:r>
            <a:r>
              <a:rPr lang="en-US" dirty="0" err="1"/>
              <a:t>Weichai</a:t>
            </a:r>
            <a:r>
              <a:rPr lang="en-US" dirty="0"/>
              <a:t> into Ballard as well as the formation of a joint venture company and a development program</a:t>
            </a:r>
          </a:p>
          <a:p>
            <a:pPr lvl="1" defTabSz="914400">
              <a:buClr>
                <a:srgbClr val="307FA0"/>
              </a:buClr>
            </a:pPr>
            <a:r>
              <a:rPr lang="en-US" dirty="0"/>
              <a:t>Ballard Q3 2020 operating highlights noted that China’s government would be working toward implementing a new official policy regarding Fuel Cell Electric Vehicles (FCEVs), setting a framework for scaled adoption toward the national goal of deploying 1 million FCEVs by 2030</a:t>
            </a:r>
          </a:p>
          <a:p>
            <a:pPr lvl="1" defTabSz="914400">
              <a:buClr>
                <a:srgbClr val="307FA0"/>
              </a:buClr>
            </a:pPr>
            <a:r>
              <a:rPr lang="en-US" dirty="0"/>
              <a:t>In August of 2018, </a:t>
            </a:r>
            <a:r>
              <a:rPr lang="en-US" dirty="0" err="1"/>
              <a:t>Weichai</a:t>
            </a:r>
            <a:r>
              <a:rPr lang="en-US" dirty="0"/>
              <a:t> made a $163.6 M equity investment into Ballard (approx. representing a 19.9% interest in Ballard) through its wholly-owned subsidiary </a:t>
            </a:r>
            <a:r>
              <a:rPr lang="en-US" dirty="0" err="1"/>
              <a:t>Weichai</a:t>
            </a:r>
            <a:r>
              <a:rPr lang="en-US" dirty="0"/>
              <a:t> Power Hong Kong International Development Co., Limited </a:t>
            </a:r>
          </a:p>
          <a:p>
            <a:pPr lvl="1" defTabSz="914400">
              <a:buClr>
                <a:srgbClr val="307FA0"/>
              </a:buClr>
            </a:pPr>
            <a:r>
              <a:rPr lang="en-US" dirty="0"/>
              <a:t>The investment was executed through the purchase of common shares from treasury, at a price of $3.54, which reflected a 15% premium to the 30-day volume weighted average price of $3.08 on August 29, 2018</a:t>
            </a:r>
          </a:p>
          <a:p>
            <a:pPr defTabSz="914400">
              <a:buClr>
                <a:srgbClr val="307FA0"/>
              </a:buClr>
            </a:pPr>
            <a:r>
              <a:rPr lang="en-US" dirty="0" err="1"/>
              <a:t>Weichai</a:t>
            </a:r>
            <a:r>
              <a:rPr lang="en-US" dirty="0"/>
              <a:t> and Ballard also formed the </a:t>
            </a:r>
            <a:r>
              <a:rPr lang="en-US" dirty="0" err="1"/>
              <a:t>Weichai</a:t>
            </a:r>
            <a:r>
              <a:rPr lang="en-US" dirty="0"/>
              <a:t> Ballard Joint Venture in Shandong Province to support China’s fuel cell electric vehicle market. Ballard holds a 49% ownership position and </a:t>
            </a:r>
            <a:r>
              <a:rPr lang="en-US" dirty="0" err="1"/>
              <a:t>Weichai</a:t>
            </a:r>
            <a:r>
              <a:rPr lang="en-US" dirty="0"/>
              <a:t> holds a 51% ownership position. </a:t>
            </a:r>
          </a:p>
          <a:p>
            <a:pPr lvl="1" defTabSz="914400">
              <a:buClr>
                <a:srgbClr val="307FA0"/>
              </a:buClr>
            </a:pPr>
            <a:r>
              <a:rPr lang="en-US" dirty="0" err="1"/>
              <a:t>Weichai’s</a:t>
            </a:r>
            <a:r>
              <a:rPr lang="en-US" dirty="0"/>
              <a:t> long term clean energy goal for the company is to build and supply at least 2,000 fuel cell modules using Ballard or </a:t>
            </a:r>
            <a:r>
              <a:rPr lang="en-US" dirty="0" err="1"/>
              <a:t>Weichai</a:t>
            </a:r>
            <a:r>
              <a:rPr lang="en-US" dirty="0"/>
              <a:t>-Ballard JV technology by 2021 for commercial vehicles in China</a:t>
            </a:r>
          </a:p>
          <a:p>
            <a:pPr lvl="1" defTabSz="914400">
              <a:buClr>
                <a:srgbClr val="307FA0"/>
              </a:buClr>
            </a:pPr>
            <a:r>
              <a:rPr lang="en-US" dirty="0"/>
              <a:t>In an effort to support the research and development of new fuel stack technology (Ballard’s next-generation </a:t>
            </a:r>
            <a:r>
              <a:rPr lang="en-US" dirty="0" err="1"/>
              <a:t>FCgen</a:t>
            </a:r>
            <a:r>
              <a:rPr lang="en-US" dirty="0"/>
              <a:t>®-LCS fuel cell stack and </a:t>
            </a:r>
            <a:r>
              <a:rPr lang="en-US" dirty="0" err="1"/>
              <a:t>FCgen</a:t>
            </a:r>
            <a:r>
              <a:rPr lang="en-US" dirty="0"/>
              <a:t>®-LCS-based power modules) which will be used for bus, commercial truck and forklift applications with exclusive rights in China, </a:t>
            </a:r>
            <a:r>
              <a:rPr lang="en-US" dirty="0" err="1"/>
              <a:t>Weichai</a:t>
            </a:r>
            <a:r>
              <a:rPr lang="en-US" dirty="0"/>
              <a:t>-Ballard JV will be manufacturing these technologies</a:t>
            </a:r>
          </a:p>
          <a:p>
            <a:pPr lvl="1" defTabSz="914400">
              <a:buClr>
                <a:srgbClr val="307FA0"/>
              </a:buClr>
            </a:pPr>
            <a:r>
              <a:rPr lang="en-US" dirty="0"/>
              <a:t>In order to enable these manufacturing activities, the </a:t>
            </a:r>
            <a:r>
              <a:rPr lang="en-US" dirty="0" err="1"/>
              <a:t>Weichai</a:t>
            </a:r>
            <a:r>
              <a:rPr lang="en-US" dirty="0"/>
              <a:t>-Ballard JV will pay Ballard $90 million under the Research and Development Agreement to develop and transfer technology to the </a:t>
            </a:r>
            <a:r>
              <a:rPr lang="en-US" dirty="0" err="1"/>
              <a:t>Weichai</a:t>
            </a:r>
            <a:r>
              <a:rPr lang="en-US" dirty="0"/>
              <a:t>-Ballard JV </a:t>
            </a:r>
          </a:p>
        </p:txBody>
      </p:sp>
      <p:sp>
        <p:nvSpPr>
          <p:cNvPr id="20" name="Content Placeholder 3">
            <a:extLst>
              <a:ext uri="{FF2B5EF4-FFF2-40B4-BE49-F238E27FC236}">
                <a16:creationId xmlns:a16="http://schemas.microsoft.com/office/drawing/2014/main" id="{285C3E56-9919-0A49-8D37-55A018579074}"/>
              </a:ext>
            </a:extLst>
          </p:cNvPr>
          <p:cNvSpPr txBox="1">
            <a:spLocks/>
          </p:cNvSpPr>
          <p:nvPr/>
        </p:nvSpPr>
        <p:spPr>
          <a:xfrm>
            <a:off x="4711096" y="1907751"/>
            <a:ext cx="2954797" cy="665816"/>
          </a:xfrm>
          <a:prstGeom prst="rect">
            <a:avLst/>
          </a:prstGeom>
        </p:spPr>
        <p:txBody>
          <a:bodyPr>
            <a:normAutofit lnSpcReduction="1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defTabSz="914400">
              <a:buClr>
                <a:srgbClr val="307FA0"/>
              </a:buClr>
            </a:pPr>
            <a:r>
              <a:rPr lang="en-US" sz="1050" dirty="0"/>
              <a:t>17 Original Equipment Manufacturers</a:t>
            </a:r>
            <a:endParaRPr lang="en-US" sz="850" dirty="0"/>
          </a:p>
          <a:p>
            <a:pPr defTabSz="914400">
              <a:buClr>
                <a:srgbClr val="307FA0"/>
              </a:buClr>
            </a:pPr>
            <a:r>
              <a:rPr lang="en-US" sz="1050" dirty="0"/>
              <a:t>3,250 vehicles</a:t>
            </a:r>
          </a:p>
          <a:p>
            <a:pPr defTabSz="914400">
              <a:buClr>
                <a:srgbClr val="307FA0"/>
              </a:buClr>
            </a:pPr>
            <a:r>
              <a:rPr lang="en-US" sz="1050" dirty="0"/>
              <a:t>42 M km’s</a:t>
            </a:r>
          </a:p>
        </p:txBody>
      </p:sp>
      <p:sp>
        <p:nvSpPr>
          <p:cNvPr id="22" name="Rectangle 21">
            <a:extLst>
              <a:ext uri="{FF2B5EF4-FFF2-40B4-BE49-F238E27FC236}">
                <a16:creationId xmlns:a16="http://schemas.microsoft.com/office/drawing/2014/main" id="{469D484F-2A5B-644B-A904-1C0D30B7FCE4}"/>
              </a:ext>
            </a:extLst>
          </p:cNvPr>
          <p:cNvSpPr/>
          <p:nvPr/>
        </p:nvSpPr>
        <p:spPr>
          <a:xfrm>
            <a:off x="6050935" y="2646611"/>
            <a:ext cx="1375441" cy="307777"/>
          </a:xfrm>
          <a:prstGeom prst="rect">
            <a:avLst/>
          </a:prstGeom>
        </p:spPr>
        <p:txBody>
          <a:bodyPr wrap="none">
            <a:spAutoFit/>
          </a:bodyPr>
          <a:lstStyle/>
          <a:p>
            <a:r>
              <a:rPr lang="en-US" sz="1400" b="1" dirty="0"/>
              <a:t>Vehicle OEM’s</a:t>
            </a:r>
          </a:p>
        </p:txBody>
      </p:sp>
      <p:pic>
        <p:nvPicPr>
          <p:cNvPr id="24" name="Picture 23" descr="Logo, company name&#10;&#10;Description automatically generated">
            <a:extLst>
              <a:ext uri="{FF2B5EF4-FFF2-40B4-BE49-F238E27FC236}">
                <a16:creationId xmlns:a16="http://schemas.microsoft.com/office/drawing/2014/main" id="{700C477A-BF9C-5E42-ACA8-1863473074B7}"/>
              </a:ext>
            </a:extLst>
          </p:cNvPr>
          <p:cNvPicPr>
            <a:picLocks noChangeAspect="1"/>
          </p:cNvPicPr>
          <p:nvPr/>
        </p:nvPicPr>
        <p:blipFill>
          <a:blip r:embed="rId3"/>
          <a:stretch>
            <a:fillRect/>
          </a:stretch>
        </p:blipFill>
        <p:spPr>
          <a:xfrm>
            <a:off x="5160766" y="2960952"/>
            <a:ext cx="3396242" cy="1683803"/>
          </a:xfrm>
          <a:prstGeom prst="rect">
            <a:avLst/>
          </a:prstGeom>
        </p:spPr>
      </p:pic>
      <p:sp>
        <p:nvSpPr>
          <p:cNvPr id="25" name="Rectangle 24">
            <a:extLst>
              <a:ext uri="{FF2B5EF4-FFF2-40B4-BE49-F238E27FC236}">
                <a16:creationId xmlns:a16="http://schemas.microsoft.com/office/drawing/2014/main" id="{F94B3AA2-F4BF-E943-99A2-D6BD814412E9}"/>
              </a:ext>
            </a:extLst>
          </p:cNvPr>
          <p:cNvSpPr/>
          <p:nvPr/>
        </p:nvSpPr>
        <p:spPr>
          <a:xfrm>
            <a:off x="5837705" y="4822524"/>
            <a:ext cx="1798890" cy="307777"/>
          </a:xfrm>
          <a:prstGeom prst="rect">
            <a:avLst/>
          </a:prstGeom>
        </p:spPr>
        <p:txBody>
          <a:bodyPr wrap="none">
            <a:spAutoFit/>
          </a:bodyPr>
          <a:lstStyle/>
          <a:p>
            <a:r>
              <a:rPr lang="en-US" sz="1400" b="1" dirty="0"/>
              <a:t>System Integrators</a:t>
            </a:r>
          </a:p>
        </p:txBody>
      </p:sp>
      <p:pic>
        <p:nvPicPr>
          <p:cNvPr id="27" name="Picture 26" descr="Text&#10;&#10;Description automatically generated with medium confidence">
            <a:extLst>
              <a:ext uri="{FF2B5EF4-FFF2-40B4-BE49-F238E27FC236}">
                <a16:creationId xmlns:a16="http://schemas.microsoft.com/office/drawing/2014/main" id="{C0F1D766-53CC-FB41-8894-060AD9E4F9ED}"/>
              </a:ext>
            </a:extLst>
          </p:cNvPr>
          <p:cNvPicPr>
            <a:picLocks noChangeAspect="1"/>
          </p:cNvPicPr>
          <p:nvPr/>
        </p:nvPicPr>
        <p:blipFill>
          <a:blip r:embed="rId4"/>
          <a:stretch>
            <a:fillRect/>
          </a:stretch>
        </p:blipFill>
        <p:spPr>
          <a:xfrm>
            <a:off x="4940720" y="5187053"/>
            <a:ext cx="3747452" cy="947922"/>
          </a:xfrm>
          <a:prstGeom prst="rect">
            <a:avLst/>
          </a:prstGeom>
        </p:spPr>
      </p:pic>
      <p:pic>
        <p:nvPicPr>
          <p:cNvPr id="17" name="Picture 16">
            <a:extLst>
              <a:ext uri="{FF2B5EF4-FFF2-40B4-BE49-F238E27FC236}">
                <a16:creationId xmlns:a16="http://schemas.microsoft.com/office/drawing/2014/main" id="{E3002AE6-2915-4880-83F3-0BC5F673FC29}"/>
              </a:ext>
            </a:extLst>
          </p:cNvPr>
          <p:cNvPicPr>
            <a:picLocks noChangeAspect="1"/>
          </p:cNvPicPr>
          <p:nvPr/>
        </p:nvPicPr>
        <p:blipFill>
          <a:blip r:embed="rId5"/>
          <a:stretch>
            <a:fillRect/>
          </a:stretch>
        </p:blipFill>
        <p:spPr>
          <a:xfrm>
            <a:off x="6372991" y="286619"/>
            <a:ext cx="2313809" cy="609600"/>
          </a:xfrm>
          <a:prstGeom prst="rect">
            <a:avLst/>
          </a:prstGeom>
        </p:spPr>
      </p:pic>
      <p:cxnSp>
        <p:nvCxnSpPr>
          <p:cNvPr id="18" name="Straight Connector 17">
            <a:extLst>
              <a:ext uri="{FF2B5EF4-FFF2-40B4-BE49-F238E27FC236}">
                <a16:creationId xmlns:a16="http://schemas.microsoft.com/office/drawing/2014/main" id="{B81C33D1-8DB6-4AF9-83B2-CFE14482A362}"/>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826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73053C-6E35-0C46-B275-FABF1BDC5BCC}"/>
              </a:ext>
            </a:extLst>
          </p:cNvPr>
          <p:cNvSpPr>
            <a:spLocks noGrp="1"/>
          </p:cNvSpPr>
          <p:nvPr>
            <p:ph type="ftr" sz="quarter" idx="3"/>
          </p:nvPr>
        </p:nvSpPr>
        <p:spPr>
          <a:xfrm>
            <a:off x="838201" y="6356350"/>
            <a:ext cx="7467600" cy="365760"/>
          </a:xfrm>
        </p:spPr>
        <p:txBody>
          <a:bodyPr/>
          <a:lstStyle/>
          <a:p>
            <a:r>
              <a:rPr lang="en-US" dirty="0"/>
              <a:t>Sources: Company Filings, Investor Day and Analyst Presentations, Fuel Cells and Hydrogen 2 Joint Undertaking European Hydrogen Roadmap</a:t>
            </a:r>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4"/>
          </p:nvPr>
        </p:nvSpPr>
        <p:spPr>
          <a:xfrm>
            <a:off x="8396325" y="6388501"/>
            <a:ext cx="1063752" cy="365760"/>
          </a:xfrm>
        </p:spPr>
        <p:txBody>
          <a:bodyPr/>
          <a:lstStyle/>
          <a:p>
            <a:r>
              <a:rPr lang="en-US" dirty="0">
                <a:solidFill>
                  <a:srgbClr val="464653"/>
                </a:solidFill>
              </a:rPr>
              <a:t>6</a:t>
            </a:r>
          </a:p>
        </p:txBody>
      </p:sp>
      <p:pic>
        <p:nvPicPr>
          <p:cNvPr id="6" name="Picture 5">
            <a:extLst>
              <a:ext uri="{FF2B5EF4-FFF2-40B4-BE49-F238E27FC236}">
                <a16:creationId xmlns:a16="http://schemas.microsoft.com/office/drawing/2014/main" id="{C52CF22F-F2AD-BF4C-ABA1-E789702F3F73}"/>
              </a:ext>
            </a:extLst>
          </p:cNvPr>
          <p:cNvPicPr>
            <a:picLocks noChangeAspect="1"/>
          </p:cNvPicPr>
          <p:nvPr/>
        </p:nvPicPr>
        <p:blipFill>
          <a:blip r:embed="rId2"/>
          <a:stretch>
            <a:fillRect/>
          </a:stretch>
        </p:blipFill>
        <p:spPr>
          <a:xfrm>
            <a:off x="6372991" y="286619"/>
            <a:ext cx="2313809" cy="609600"/>
          </a:xfrm>
          <a:prstGeom prst="rect">
            <a:avLst/>
          </a:prstGeom>
        </p:spPr>
      </p:pic>
      <p:sp>
        <p:nvSpPr>
          <p:cNvPr id="9" name="Rectangle 8">
            <a:extLst>
              <a:ext uri="{FF2B5EF4-FFF2-40B4-BE49-F238E27FC236}">
                <a16:creationId xmlns:a16="http://schemas.microsoft.com/office/drawing/2014/main" id="{8B72FA09-5D17-B94F-B7EC-A576043A2C79}"/>
              </a:ext>
            </a:extLst>
          </p:cNvPr>
          <p:cNvSpPr/>
          <p:nvPr/>
        </p:nvSpPr>
        <p:spPr>
          <a:xfrm>
            <a:off x="468453" y="1202834"/>
            <a:ext cx="8229600" cy="301751"/>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1400" dirty="0"/>
              <a:t>European Union Ambitions to Derive a Substantial Share of Energy from Hydrogen</a:t>
            </a:r>
          </a:p>
        </p:txBody>
      </p:sp>
      <p:sp>
        <p:nvSpPr>
          <p:cNvPr id="10" name="TextBox 9">
            <a:extLst>
              <a:ext uri="{FF2B5EF4-FFF2-40B4-BE49-F238E27FC236}">
                <a16:creationId xmlns:a16="http://schemas.microsoft.com/office/drawing/2014/main" id="{A53EDF86-F1BD-E344-A885-4622A67964A9}"/>
              </a:ext>
            </a:extLst>
          </p:cNvPr>
          <p:cNvSpPr txBox="1"/>
          <p:nvPr/>
        </p:nvSpPr>
        <p:spPr>
          <a:xfrm>
            <a:off x="437973" y="663328"/>
            <a:ext cx="5715000" cy="461665"/>
          </a:xfrm>
          <a:prstGeom prst="rect">
            <a:avLst/>
          </a:prstGeom>
          <a:noFill/>
        </p:spPr>
        <p:txBody>
          <a:bodyPr wrap="square" rtlCol="0">
            <a:spAutoFit/>
          </a:bodyPr>
          <a:lstStyle/>
          <a:p>
            <a:r>
              <a:rPr lang="en-US" sz="2400" dirty="0"/>
              <a:t>Investment</a:t>
            </a:r>
            <a:r>
              <a:rPr lang="en-US" dirty="0"/>
              <a:t> </a:t>
            </a:r>
            <a:r>
              <a:rPr lang="en-US" sz="2400" dirty="0"/>
              <a:t>Rationale</a:t>
            </a:r>
          </a:p>
        </p:txBody>
      </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25507" y="1557024"/>
            <a:ext cx="4144223" cy="4853261"/>
          </a:xfrm>
          <a:prstGeom prst="rect">
            <a:avLst/>
          </a:prstGeom>
        </p:spPr>
        <p:txBody>
          <a:bodyPr>
            <a:normAutofit fontScale="92500" lnSpcReduction="2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defTabSz="914400">
              <a:buClr>
                <a:srgbClr val="307FA0"/>
              </a:buClr>
            </a:pPr>
            <a:r>
              <a:rPr lang="en-US" dirty="0"/>
              <a:t>Audi AG extension of their </a:t>
            </a:r>
            <a:r>
              <a:rPr lang="en-US" dirty="0" err="1"/>
              <a:t>HyMotion</a:t>
            </a:r>
            <a:r>
              <a:rPr lang="en-US" dirty="0"/>
              <a:t> program presents an opportunity for Ballard to provide Technology Solutions</a:t>
            </a:r>
          </a:p>
          <a:p>
            <a:pPr lvl="1" defTabSz="914400">
              <a:buClr>
                <a:srgbClr val="307FA0"/>
              </a:buClr>
            </a:pPr>
            <a:r>
              <a:rPr lang="en-US" dirty="0"/>
              <a:t>In 2018, Ballard and Audi signed a 3.5 year extension to their Technology Solutions contract with Audi AG to extend Audi’s </a:t>
            </a:r>
            <a:r>
              <a:rPr lang="en-US" dirty="0" err="1"/>
              <a:t>HyMotion</a:t>
            </a:r>
            <a:r>
              <a:rPr lang="en-US" dirty="0"/>
              <a:t> program to August 2022 which will aim to support Audi through its small series production launch</a:t>
            </a:r>
          </a:p>
          <a:p>
            <a:pPr defTabSz="914400">
              <a:buClr>
                <a:srgbClr val="307FA0"/>
              </a:buClr>
            </a:pPr>
            <a:r>
              <a:rPr lang="en-US" dirty="0"/>
              <a:t>The continuation of Ballard’s multi year Development Agreement with Siemens AG secures the development of the </a:t>
            </a:r>
            <a:r>
              <a:rPr lang="en-US" dirty="0" err="1"/>
              <a:t>Mireo</a:t>
            </a:r>
            <a:r>
              <a:rPr lang="en-US" dirty="0"/>
              <a:t> light rail</a:t>
            </a:r>
          </a:p>
          <a:p>
            <a:pPr lvl="1" defTabSz="914400">
              <a:buClr>
                <a:srgbClr val="307FA0"/>
              </a:buClr>
            </a:pPr>
            <a:r>
              <a:rPr lang="en-US" dirty="0"/>
              <a:t>Ballard has also been involved in a multi year Development Agreement with Siemens AG since 2017 to support the creation and development of a zero-emission fuel cell engine to power Siemens’ </a:t>
            </a:r>
            <a:r>
              <a:rPr lang="en-US" dirty="0" err="1"/>
              <a:t>Mireo</a:t>
            </a:r>
            <a:r>
              <a:rPr lang="en-US" dirty="0"/>
              <a:t> light rail train </a:t>
            </a:r>
          </a:p>
          <a:p>
            <a:pPr lvl="1" defTabSz="914400">
              <a:buClr>
                <a:srgbClr val="307FA0"/>
              </a:buClr>
            </a:pPr>
            <a:r>
              <a:rPr lang="en-US" dirty="0"/>
              <a:t>In 2019, the agreement had an expected value of $9 M over 3 years and </a:t>
            </a:r>
            <a:r>
              <a:rPr lang="en-US" dirty="0" err="1"/>
              <a:t>Ballards</a:t>
            </a:r>
            <a:r>
              <a:rPr lang="en-US" dirty="0"/>
              <a:t> 2019 annual report announced that initial sales activities for the fuel cell-powered </a:t>
            </a:r>
            <a:r>
              <a:rPr lang="en-US" dirty="0" err="1"/>
              <a:t>Mireo</a:t>
            </a:r>
            <a:r>
              <a:rPr lang="en-US" dirty="0"/>
              <a:t> train are planned for 2021</a:t>
            </a:r>
          </a:p>
          <a:p>
            <a:pPr defTabSz="914400">
              <a:buClr>
                <a:srgbClr val="307FA0"/>
              </a:buClr>
            </a:pPr>
            <a:r>
              <a:rPr lang="en-US" dirty="0"/>
              <a:t>In December of 2020, Ballard announced that they would be collaborating with a Norwegian power conversion company called Eltek Nordic</a:t>
            </a:r>
          </a:p>
          <a:p>
            <a:pPr lvl="1" defTabSz="914400">
              <a:buClr>
                <a:srgbClr val="307FA0"/>
              </a:buClr>
            </a:pPr>
            <a:r>
              <a:rPr lang="en-US" dirty="0"/>
              <a:t>The collaboration will allow Ballard to provide Eltek Nordic with a fuel cell backup power system for telecom networks and other critical communication infrastructure for the Norwegian company</a:t>
            </a:r>
          </a:p>
          <a:p>
            <a:pPr lvl="1" defTabSz="914400">
              <a:buClr>
                <a:srgbClr val="307FA0"/>
              </a:buClr>
            </a:pPr>
            <a:r>
              <a:rPr lang="en-US" dirty="0"/>
              <a:t>Backup Power revenue was reported to make up $1 M and increased by 540% from Q3 2019 as the company experienced an increase in shipments of fuel cell stacks to customers in Europe</a:t>
            </a:r>
          </a:p>
        </p:txBody>
      </p:sp>
      <p:grpSp>
        <p:nvGrpSpPr>
          <p:cNvPr id="8" name="Group 7">
            <a:extLst>
              <a:ext uri="{FF2B5EF4-FFF2-40B4-BE49-F238E27FC236}">
                <a16:creationId xmlns:a16="http://schemas.microsoft.com/office/drawing/2014/main" id="{F6CF15B3-56C8-424D-96C0-3D9D4F73196B}"/>
              </a:ext>
            </a:extLst>
          </p:cNvPr>
          <p:cNvGrpSpPr/>
          <p:nvPr/>
        </p:nvGrpSpPr>
        <p:grpSpPr>
          <a:xfrm>
            <a:off x="4341086" y="1516925"/>
            <a:ext cx="4855858" cy="361802"/>
            <a:chOff x="4726149" y="3637800"/>
            <a:chExt cx="5338425" cy="361802"/>
          </a:xfrm>
          <a:solidFill>
            <a:srgbClr val="005FA4"/>
          </a:solidFill>
        </p:grpSpPr>
        <p:sp>
          <p:nvSpPr>
            <p:cNvPr id="11" name="TextBox 10">
              <a:extLst>
                <a:ext uri="{FF2B5EF4-FFF2-40B4-BE49-F238E27FC236}">
                  <a16:creationId xmlns:a16="http://schemas.microsoft.com/office/drawing/2014/main" id="{3AA3D622-7223-1646-8870-BB0DEE2CA25E}"/>
                </a:ext>
              </a:extLst>
            </p:cNvPr>
            <p:cNvSpPr txBox="1"/>
            <p:nvPr/>
          </p:nvSpPr>
          <p:spPr>
            <a:xfrm>
              <a:off x="4783487" y="3677899"/>
              <a:ext cx="5281087" cy="261610"/>
            </a:xfrm>
            <a:prstGeom prst="rect">
              <a:avLst/>
            </a:prstGeom>
            <a:solidFill>
              <a:schemeClr val="bg1"/>
            </a:solidFill>
            <a:ln>
              <a:noFill/>
            </a:ln>
          </p:spPr>
          <p:txBody>
            <a:bodyPr wrap="square" rtlCol="0">
              <a:spAutoFit/>
            </a:bodyPr>
            <a:lstStyle/>
            <a:p>
              <a:pPr lvl="0">
                <a:defRPr/>
              </a:pPr>
              <a:r>
                <a:rPr lang="en-US" sz="1100" dirty="0"/>
                <a:t>BLDP is Best Positioned to Capitalize on EU Hydrogen Energy Ambitions</a:t>
              </a:r>
              <a:endParaRPr kumimoji="0" lang="en-US" sz="11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2" name="Straight Connector 11">
              <a:extLst>
                <a:ext uri="{FF2B5EF4-FFF2-40B4-BE49-F238E27FC236}">
                  <a16:creationId xmlns:a16="http://schemas.microsoft.com/office/drawing/2014/main" id="{55582F9E-3E05-7D42-BD4E-D4D4ED7EAEF7}"/>
                </a:ext>
              </a:extLst>
            </p:cNvPr>
            <p:cNvCxnSpPr>
              <a:cxnSpLocks/>
            </p:cNvCxnSpPr>
            <p:nvPr/>
          </p:nvCxnSpPr>
          <p:spPr>
            <a:xfrm>
              <a:off x="4726149" y="3999602"/>
              <a:ext cx="4777584" cy="0"/>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7C7CC9C1-39C6-BB4C-A659-E4A28371F481}"/>
                </a:ext>
              </a:extLst>
            </p:cNvPr>
            <p:cNvSpPr/>
            <p:nvPr/>
          </p:nvSpPr>
          <p:spPr>
            <a:xfrm>
              <a:off x="4726149" y="3637800"/>
              <a:ext cx="101544" cy="341808"/>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pic>
        <p:nvPicPr>
          <p:cNvPr id="3" name="Picture 2" descr="Timeline&#10;&#10;Description automatically generated">
            <a:extLst>
              <a:ext uri="{FF2B5EF4-FFF2-40B4-BE49-F238E27FC236}">
                <a16:creationId xmlns:a16="http://schemas.microsoft.com/office/drawing/2014/main" id="{607F0B6A-8620-7F4A-B8BA-8617AD5186F6}"/>
              </a:ext>
            </a:extLst>
          </p:cNvPr>
          <p:cNvPicPr>
            <a:picLocks noChangeAspect="1"/>
          </p:cNvPicPr>
          <p:nvPr/>
        </p:nvPicPr>
        <p:blipFill rotWithShape="1">
          <a:blip r:embed="rId3"/>
          <a:srcRect b="6432"/>
          <a:stretch/>
        </p:blipFill>
        <p:spPr>
          <a:xfrm>
            <a:off x="4569730" y="1914742"/>
            <a:ext cx="4269470" cy="3459100"/>
          </a:xfrm>
          <a:prstGeom prst="rect">
            <a:avLst/>
          </a:prstGeom>
        </p:spPr>
      </p:pic>
      <p:sp>
        <p:nvSpPr>
          <p:cNvPr id="20" name="TextBox 19">
            <a:extLst>
              <a:ext uri="{FF2B5EF4-FFF2-40B4-BE49-F238E27FC236}">
                <a16:creationId xmlns:a16="http://schemas.microsoft.com/office/drawing/2014/main" id="{B9EC7C49-69DF-F64B-BA7D-C19D419F6E15}"/>
              </a:ext>
            </a:extLst>
          </p:cNvPr>
          <p:cNvSpPr txBox="1"/>
          <p:nvPr/>
        </p:nvSpPr>
        <p:spPr>
          <a:xfrm>
            <a:off x="6127668" y="2280062"/>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D6B12175-8D3C-4144-939A-B04405D4E0BE}"/>
              </a:ext>
            </a:extLst>
          </p:cNvPr>
          <p:cNvSpPr txBox="1"/>
          <p:nvPr/>
        </p:nvSpPr>
        <p:spPr>
          <a:xfrm>
            <a:off x="4569730" y="5527469"/>
            <a:ext cx="4100949" cy="600164"/>
          </a:xfrm>
          <a:prstGeom prst="rect">
            <a:avLst/>
          </a:prstGeom>
          <a:noFill/>
        </p:spPr>
        <p:txBody>
          <a:bodyPr wrap="square" rtlCol="0">
            <a:spAutoFit/>
          </a:bodyPr>
          <a:lstStyle/>
          <a:p>
            <a:pPr algn="just"/>
            <a:r>
              <a:rPr lang="en-US" sz="1100" dirty="0">
                <a:solidFill>
                  <a:schemeClr val="tx1">
                    <a:lumMod val="50000"/>
                    <a:lumOff val="50000"/>
                  </a:schemeClr>
                </a:solidFill>
              </a:rPr>
              <a:t>Hydrogen Could Provide Up to 24% of Total Energy Demand, or Up to ~2,250 TWH of Energy in the EU by 2050, Giving Ballard the Advantage of Satisfying this Demand in Europe</a:t>
            </a:r>
          </a:p>
        </p:txBody>
      </p:sp>
      <p:cxnSp>
        <p:nvCxnSpPr>
          <p:cNvPr id="15" name="Straight Connector 14">
            <a:extLst>
              <a:ext uri="{FF2B5EF4-FFF2-40B4-BE49-F238E27FC236}">
                <a16:creationId xmlns:a16="http://schemas.microsoft.com/office/drawing/2014/main" id="{C7F6B268-CFB3-4F89-943E-519E2D63AB7D}"/>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3551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73053C-6E35-0C46-B275-FABF1BDC5BCC}"/>
              </a:ext>
            </a:extLst>
          </p:cNvPr>
          <p:cNvSpPr>
            <a:spLocks noGrp="1"/>
          </p:cNvSpPr>
          <p:nvPr>
            <p:ph type="ftr" sz="quarter" idx="3"/>
          </p:nvPr>
        </p:nvSpPr>
        <p:spPr>
          <a:xfrm>
            <a:off x="678757" y="6366395"/>
            <a:ext cx="7924801" cy="365760"/>
          </a:xfrm>
        </p:spPr>
        <p:txBody>
          <a:bodyPr/>
          <a:lstStyle/>
          <a:p>
            <a:r>
              <a:rPr lang="en-US" dirty="0"/>
              <a:t>Sources: Company Filings, Yahoo Finance, U.S. Department of Energy's Office of Energy Efficiency and Renewable Energy, California Energy Commission</a:t>
            </a:r>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4"/>
          </p:nvPr>
        </p:nvSpPr>
        <p:spPr>
          <a:xfrm>
            <a:off x="8474770" y="6400933"/>
            <a:ext cx="1063752" cy="365760"/>
          </a:xfrm>
        </p:spPr>
        <p:txBody>
          <a:bodyPr/>
          <a:lstStyle/>
          <a:p>
            <a:r>
              <a:rPr lang="en-US" dirty="0">
                <a:solidFill>
                  <a:srgbClr val="464653"/>
                </a:solidFill>
              </a:rPr>
              <a:t>7</a:t>
            </a:r>
          </a:p>
        </p:txBody>
      </p:sp>
      <p:sp>
        <p:nvSpPr>
          <p:cNvPr id="9" name="Rectangle 8">
            <a:extLst>
              <a:ext uri="{FF2B5EF4-FFF2-40B4-BE49-F238E27FC236}">
                <a16:creationId xmlns:a16="http://schemas.microsoft.com/office/drawing/2014/main" id="{8B72FA09-5D17-B94F-B7EC-A576043A2C79}"/>
              </a:ext>
            </a:extLst>
          </p:cNvPr>
          <p:cNvSpPr/>
          <p:nvPr/>
        </p:nvSpPr>
        <p:spPr>
          <a:xfrm>
            <a:off x="484264" y="1201668"/>
            <a:ext cx="8229600" cy="301751"/>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1400" dirty="0"/>
              <a:t>Future Expansion in the U.S. </a:t>
            </a:r>
          </a:p>
        </p:txBody>
      </p:sp>
      <p:grpSp>
        <p:nvGrpSpPr>
          <p:cNvPr id="11" name="Group 10">
            <a:extLst>
              <a:ext uri="{FF2B5EF4-FFF2-40B4-BE49-F238E27FC236}">
                <a16:creationId xmlns:a16="http://schemas.microsoft.com/office/drawing/2014/main" id="{3E86BB87-D94D-F749-B856-3730284F1360}"/>
              </a:ext>
            </a:extLst>
          </p:cNvPr>
          <p:cNvGrpSpPr/>
          <p:nvPr/>
        </p:nvGrpSpPr>
        <p:grpSpPr>
          <a:xfrm>
            <a:off x="4748305" y="3773794"/>
            <a:ext cx="4239451" cy="318844"/>
            <a:chOff x="4893697" y="3374112"/>
            <a:chExt cx="4270521" cy="318844"/>
          </a:xfrm>
          <a:solidFill>
            <a:srgbClr val="005FA4"/>
          </a:solidFill>
        </p:grpSpPr>
        <p:sp>
          <p:nvSpPr>
            <p:cNvPr id="12" name="TextBox 11">
              <a:extLst>
                <a:ext uri="{FF2B5EF4-FFF2-40B4-BE49-F238E27FC236}">
                  <a16:creationId xmlns:a16="http://schemas.microsoft.com/office/drawing/2014/main" id="{9C841040-EF68-184D-B928-89EB3E875962}"/>
                </a:ext>
              </a:extLst>
            </p:cNvPr>
            <p:cNvSpPr txBox="1"/>
            <p:nvPr/>
          </p:nvSpPr>
          <p:spPr>
            <a:xfrm>
              <a:off x="4952105" y="3374112"/>
              <a:ext cx="4212113" cy="307777"/>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a:ea typeface="+mn-ea"/>
                  <a:cs typeface="+mn-cs"/>
                </a:rPr>
                <a:t>U.S. Fuel Cell </a:t>
              </a:r>
              <a:r>
                <a:rPr lang="en-US" sz="1400" dirty="0">
                  <a:solidFill>
                    <a:prstClr val="black"/>
                  </a:solidFill>
                  <a:latin typeface="Gill Sans MT"/>
                </a:rPr>
                <a:t>Research and Development</a:t>
              </a:r>
              <a:endParaRPr kumimoji="0" lang="en-US" sz="14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3" name="Straight Connector 12">
              <a:extLst>
                <a:ext uri="{FF2B5EF4-FFF2-40B4-BE49-F238E27FC236}">
                  <a16:creationId xmlns:a16="http://schemas.microsoft.com/office/drawing/2014/main" id="{6B95E796-B473-E541-A89C-953A64464D4C}"/>
                </a:ext>
              </a:extLst>
            </p:cNvPr>
            <p:cNvCxnSpPr>
              <a:cxnSpLocks/>
            </p:cNvCxnSpPr>
            <p:nvPr/>
          </p:nvCxnSpPr>
          <p:spPr>
            <a:xfrm flipV="1">
              <a:off x="4893697" y="3681889"/>
              <a:ext cx="3945614" cy="11067"/>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97B2553-702C-E640-9683-ED19AFBC5E44}"/>
                </a:ext>
              </a:extLst>
            </p:cNvPr>
            <p:cNvSpPr/>
            <p:nvPr/>
          </p:nvSpPr>
          <p:spPr>
            <a:xfrm>
              <a:off x="4895480" y="3444506"/>
              <a:ext cx="73152" cy="248027"/>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29813" y="1580989"/>
            <a:ext cx="4371625" cy="4853261"/>
          </a:xfrm>
          <a:prstGeom prst="rect">
            <a:avLst/>
          </a:prstGeom>
        </p:spPr>
        <p:txBody>
          <a:bodyPr>
            <a:normAutofit fontScale="92500" lnSpcReduction="2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defTabSz="914400">
              <a:buClr>
                <a:srgbClr val="307FA0"/>
              </a:buClr>
            </a:pPr>
            <a:r>
              <a:rPr lang="en-US" dirty="0"/>
              <a:t>Ballard has a massive opportunity to collaborate with American companies like General Motors, who announced that they will be making the switch to sourcing 100% renewable energy resources to power their plants in the U.S. by 2035 </a:t>
            </a:r>
          </a:p>
          <a:p>
            <a:pPr lvl="1" defTabSz="914400">
              <a:buClr>
                <a:srgbClr val="307FA0"/>
              </a:buClr>
            </a:pPr>
            <a:r>
              <a:rPr lang="en-US" dirty="0"/>
              <a:t>With 300 global companies signing a pledge in early 2021 to reach a net-zero carbon emission target, it will force automobile manufacturers to be the first companies to adopt net-zero carbon emission targets and makes Ballard an incredibly favorable company to collaborate with</a:t>
            </a:r>
          </a:p>
          <a:p>
            <a:pPr lvl="1" defTabSz="914400">
              <a:buClr>
                <a:srgbClr val="307FA0"/>
              </a:buClr>
            </a:pPr>
            <a:r>
              <a:rPr lang="en-US" dirty="0"/>
              <a:t>Ballard priming themselves as a reputable and efficient provider of hydrogen fuel cell energy accompanied by American automobile manufacturing companies’ willingness to transition to renewable energy sources gives them the opening necessary to expand their position in the United States</a:t>
            </a:r>
          </a:p>
          <a:p>
            <a:pPr defTabSz="914400">
              <a:buClr>
                <a:srgbClr val="307FA0"/>
              </a:buClr>
            </a:pPr>
            <a:r>
              <a:rPr lang="en-US" dirty="0"/>
              <a:t>In early February 2021, Ballard Signed a joint Development Agreement with Chart Industries for Heavy-Duty Mobility Onboard Hydrogen Solutions</a:t>
            </a:r>
          </a:p>
          <a:p>
            <a:pPr lvl="1" defTabSz="914400">
              <a:buClr>
                <a:srgbClr val="307FA0"/>
              </a:buClr>
            </a:pPr>
            <a:r>
              <a:rPr lang="en-US" dirty="0"/>
              <a:t>Ballard announced that they had signed a non-binding Memorandum of Understanding with Chart Industries Inc. , a leading global manufacturer of cryogenic equipment used in the production, storage and distribution of liquefied natural gas (LNG) and industrial gases</a:t>
            </a:r>
          </a:p>
          <a:p>
            <a:pPr lvl="1" defTabSz="914400">
              <a:buClr>
                <a:srgbClr val="307FA0"/>
              </a:buClr>
            </a:pPr>
            <a:r>
              <a:rPr lang="en-US" dirty="0"/>
              <a:t>The agreement between the two companies promises the joint development of integrated system solutions that include a fuel cell engine with onboard liquid hydrogen ("LH2") storage and vaporization for the transportation industry, with a focus on heavy-duty applications including buses, trucks, rail and marine vessels</a:t>
            </a:r>
          </a:p>
        </p:txBody>
      </p:sp>
      <p:grpSp>
        <p:nvGrpSpPr>
          <p:cNvPr id="15" name="Group 14">
            <a:extLst>
              <a:ext uri="{FF2B5EF4-FFF2-40B4-BE49-F238E27FC236}">
                <a16:creationId xmlns:a16="http://schemas.microsoft.com/office/drawing/2014/main" id="{B85DEB95-A64C-CE43-9DDF-21A2217B86B0}"/>
              </a:ext>
            </a:extLst>
          </p:cNvPr>
          <p:cNvGrpSpPr/>
          <p:nvPr/>
        </p:nvGrpSpPr>
        <p:grpSpPr>
          <a:xfrm>
            <a:off x="4724400" y="1541500"/>
            <a:ext cx="4223191" cy="285715"/>
            <a:chOff x="4879848" y="3892176"/>
            <a:chExt cx="4254143" cy="285715"/>
          </a:xfrm>
          <a:solidFill>
            <a:srgbClr val="005FA4"/>
          </a:solidFill>
        </p:grpSpPr>
        <p:sp>
          <p:nvSpPr>
            <p:cNvPr id="17" name="TextBox 16">
              <a:extLst>
                <a:ext uri="{FF2B5EF4-FFF2-40B4-BE49-F238E27FC236}">
                  <a16:creationId xmlns:a16="http://schemas.microsoft.com/office/drawing/2014/main" id="{C70BED2C-80B9-A949-B03D-597AAE6AD1BC}"/>
                </a:ext>
              </a:extLst>
            </p:cNvPr>
            <p:cNvSpPr txBox="1"/>
            <p:nvPr/>
          </p:nvSpPr>
          <p:spPr>
            <a:xfrm>
              <a:off x="4921877" y="3892176"/>
              <a:ext cx="4212114" cy="276999"/>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California Energy Commission Hydrogen Fueling Station Plans</a:t>
              </a:r>
            </a:p>
          </p:txBody>
        </p:sp>
        <p:cxnSp>
          <p:nvCxnSpPr>
            <p:cNvPr id="18" name="Straight Connector 17">
              <a:extLst>
                <a:ext uri="{FF2B5EF4-FFF2-40B4-BE49-F238E27FC236}">
                  <a16:creationId xmlns:a16="http://schemas.microsoft.com/office/drawing/2014/main" id="{6DFBD354-2725-3F45-9AEC-6892CD2D9BF1}"/>
                </a:ext>
              </a:extLst>
            </p:cNvPr>
            <p:cNvCxnSpPr>
              <a:cxnSpLocks/>
            </p:cNvCxnSpPr>
            <p:nvPr/>
          </p:nvCxnSpPr>
          <p:spPr>
            <a:xfrm flipV="1">
              <a:off x="4879848" y="4144457"/>
              <a:ext cx="3990449" cy="29134"/>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C102C4E5-B3E4-2F4A-83DE-A6E2EFD1A788}"/>
                </a:ext>
              </a:extLst>
            </p:cNvPr>
            <p:cNvSpPr/>
            <p:nvPr/>
          </p:nvSpPr>
          <p:spPr>
            <a:xfrm>
              <a:off x="4883307" y="3929864"/>
              <a:ext cx="73152" cy="248027"/>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pic>
        <p:nvPicPr>
          <p:cNvPr id="24" name="Picture 23" descr="Graphical user interface, website&#10;&#10;Description automatically generated">
            <a:extLst>
              <a:ext uri="{FF2B5EF4-FFF2-40B4-BE49-F238E27FC236}">
                <a16:creationId xmlns:a16="http://schemas.microsoft.com/office/drawing/2014/main" id="{B7BA860D-EC2B-234A-AAE7-B8BEB73079B9}"/>
              </a:ext>
            </a:extLst>
          </p:cNvPr>
          <p:cNvPicPr>
            <a:picLocks noChangeAspect="1"/>
          </p:cNvPicPr>
          <p:nvPr/>
        </p:nvPicPr>
        <p:blipFill rotWithShape="1">
          <a:blip r:embed="rId2"/>
          <a:srcRect t="5311" b="2963"/>
          <a:stretch/>
        </p:blipFill>
        <p:spPr>
          <a:xfrm>
            <a:off x="4735653" y="1851151"/>
            <a:ext cx="4029253" cy="1984321"/>
          </a:xfrm>
          <a:prstGeom prst="rect">
            <a:avLst/>
          </a:prstGeom>
        </p:spPr>
      </p:pic>
      <p:pic>
        <p:nvPicPr>
          <p:cNvPr id="20" name="Picture 19">
            <a:extLst>
              <a:ext uri="{FF2B5EF4-FFF2-40B4-BE49-F238E27FC236}">
                <a16:creationId xmlns:a16="http://schemas.microsoft.com/office/drawing/2014/main" id="{909722F9-86C6-42C5-BDC0-F861729F2927}"/>
              </a:ext>
            </a:extLst>
          </p:cNvPr>
          <p:cNvPicPr>
            <a:picLocks noChangeAspect="1"/>
          </p:cNvPicPr>
          <p:nvPr/>
        </p:nvPicPr>
        <p:blipFill>
          <a:blip r:embed="rId3"/>
          <a:stretch>
            <a:fillRect/>
          </a:stretch>
        </p:blipFill>
        <p:spPr>
          <a:xfrm>
            <a:off x="6372991" y="286619"/>
            <a:ext cx="2313809" cy="609600"/>
          </a:xfrm>
          <a:prstGeom prst="rect">
            <a:avLst/>
          </a:prstGeom>
        </p:spPr>
      </p:pic>
      <p:cxnSp>
        <p:nvCxnSpPr>
          <p:cNvPr id="21" name="Straight Connector 20">
            <a:extLst>
              <a:ext uri="{FF2B5EF4-FFF2-40B4-BE49-F238E27FC236}">
                <a16:creationId xmlns:a16="http://schemas.microsoft.com/office/drawing/2014/main" id="{EA957C08-5647-474D-85F1-249BF89ECBDF}"/>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a16="http://schemas.microsoft.com/office/drawing/2014/main" id="{FCD26670-0B5C-45AE-8E6F-93A6E3CD710C}"/>
              </a:ext>
            </a:extLst>
          </p:cNvPr>
          <p:cNvSpPr txBox="1"/>
          <p:nvPr/>
        </p:nvSpPr>
        <p:spPr>
          <a:xfrm>
            <a:off x="448061" y="665386"/>
            <a:ext cx="5715000" cy="461665"/>
          </a:xfrm>
          <a:prstGeom prst="rect">
            <a:avLst/>
          </a:prstGeom>
          <a:noFill/>
          <a:ln>
            <a:noFill/>
            <a:prstDash val="dash"/>
          </a:ln>
        </p:spPr>
        <p:txBody>
          <a:bodyPr wrap="square" rtlCol="0">
            <a:spAutoFit/>
          </a:bodyPr>
          <a:lstStyle/>
          <a:p>
            <a:r>
              <a:rPr lang="en-US" sz="2400" dirty="0"/>
              <a:t>Investment</a:t>
            </a:r>
            <a:r>
              <a:rPr lang="en-US" dirty="0"/>
              <a:t> </a:t>
            </a:r>
            <a:r>
              <a:rPr lang="en-US" sz="2400" dirty="0"/>
              <a:t>Rationale</a:t>
            </a:r>
          </a:p>
        </p:txBody>
      </p:sp>
      <p:cxnSp>
        <p:nvCxnSpPr>
          <p:cNvPr id="23" name="Straight Connector 22">
            <a:extLst>
              <a:ext uri="{FF2B5EF4-FFF2-40B4-BE49-F238E27FC236}">
                <a16:creationId xmlns:a16="http://schemas.microsoft.com/office/drawing/2014/main" id="{EF9EE82C-9B8E-4AA7-BA24-93EF328201F4}"/>
              </a:ext>
            </a:extLst>
          </p:cNvPr>
          <p:cNvCxnSpPr/>
          <p:nvPr/>
        </p:nvCxnSpPr>
        <p:spPr>
          <a:xfrm>
            <a:off x="632104" y="12954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graphicFrame>
        <p:nvGraphicFramePr>
          <p:cNvPr id="26" name="Chart 25">
            <a:extLst>
              <a:ext uri="{FF2B5EF4-FFF2-40B4-BE49-F238E27FC236}">
                <a16:creationId xmlns:a16="http://schemas.microsoft.com/office/drawing/2014/main" id="{9A1360FC-8EDA-BC4E-A104-75928A15D97A}"/>
              </a:ext>
            </a:extLst>
          </p:cNvPr>
          <p:cNvGraphicFramePr>
            <a:graphicFrameLocks/>
          </p:cNvGraphicFramePr>
          <p:nvPr>
            <p:extLst>
              <p:ext uri="{D42A27DB-BD31-4B8C-83A1-F6EECF244321}">
                <p14:modId xmlns:p14="http://schemas.microsoft.com/office/powerpoint/2010/main" val="3956523635"/>
              </p:ext>
            </p:extLst>
          </p:nvPr>
        </p:nvGraphicFramePr>
        <p:xfrm>
          <a:off x="4564120" y="4036445"/>
          <a:ext cx="4121696" cy="23650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8653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6"/>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Origin.thmx</Template>
  <TotalTime>43031</TotalTime>
  <Words>3001</Words>
  <Application>Microsoft Office PowerPoint</Application>
  <PresentationFormat>On-screen Show (4:3)</PresentationFormat>
  <Paragraphs>271</Paragraphs>
  <Slides>15</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6" baseType="lpstr">
      <vt:lpstr>-apple-system</vt:lpstr>
      <vt:lpstr>Arial</vt:lpstr>
      <vt:lpstr>Bookman Old Style</vt:lpstr>
      <vt:lpstr>Calibri</vt:lpstr>
      <vt:lpstr>Gill Sans</vt:lpstr>
      <vt:lpstr>Gill Sans MT</vt:lpstr>
      <vt:lpstr>Noto Sans Symbols</vt:lpstr>
      <vt:lpstr>Wingdings</vt:lpstr>
      <vt:lpstr>Wingdings 3</vt:lpstr>
      <vt:lpstr>1_Origin</vt:lpstr>
      <vt:lpstr>Worksheet</vt:lpstr>
      <vt:lpstr>Current:  $26.36 Target Price $43.35 (+64%) Time Horizon: 18-24 months</vt:lpstr>
      <vt:lpstr>Company Overview</vt:lpstr>
      <vt:lpstr>Financial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 Current Price Trade Direction: Target Price: Time Horizon</dc:title>
  <dc:creator>Aleksey Schukin</dc:creator>
  <cp:lastModifiedBy>Leroy Wang</cp:lastModifiedBy>
  <cp:revision>1563</cp:revision>
  <cp:lastPrinted>2019-04-12T04:29:35Z</cp:lastPrinted>
  <dcterms:created xsi:type="dcterms:W3CDTF">2011-10-11T02:01:33Z</dcterms:created>
  <dcterms:modified xsi:type="dcterms:W3CDTF">2021-11-30T02:00:47Z</dcterms:modified>
</cp:coreProperties>
</file>