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sldIdLst>
    <p:sldId id="2299" r:id="rId5"/>
    <p:sldId id="2268" r:id="rId6"/>
    <p:sldId id="258" r:id="rId7"/>
    <p:sldId id="259" r:id="rId8"/>
    <p:sldId id="260" r:id="rId9"/>
    <p:sldId id="261" r:id="rId10"/>
    <p:sldId id="262" r:id="rId11"/>
    <p:sldId id="2323" r:id="rId12"/>
    <p:sldId id="2305" r:id="rId13"/>
    <p:sldId id="256" r:id="rId14"/>
    <p:sldId id="257" r:id="rId15"/>
    <p:sldId id="2306" r:id="rId16"/>
    <p:sldId id="526" r:id="rId17"/>
    <p:sldId id="2307" r:id="rId18"/>
    <p:sldId id="2324" r:id="rId19"/>
    <p:sldId id="2318" r:id="rId20"/>
    <p:sldId id="2316" r:id="rId21"/>
    <p:sldId id="2319" r:id="rId22"/>
    <p:sldId id="2320" r:id="rId23"/>
    <p:sldId id="2317" r:id="rId24"/>
    <p:sldId id="2322" r:id="rId25"/>
  </p:sldIdLst>
  <p:sldSz cx="9144000" cy="6858000" type="screen4x3"/>
  <p:notesSz cx="6950075" cy="9236075"/>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0" userDrawn="1">
          <p15:clr>
            <a:srgbClr val="A4A3A4"/>
          </p15:clr>
        </p15:guide>
        <p15:guide id="3" pos="5760" userDrawn="1">
          <p15:clr>
            <a:srgbClr val="A4A3A4"/>
          </p15:clr>
        </p15:guide>
        <p15:guide id="4" orient="horz" pos="672" userDrawn="1">
          <p15:clr>
            <a:srgbClr val="A4A3A4"/>
          </p15:clr>
        </p15:guide>
        <p15:guide id="5" orient="horz" pos="2520" userDrawn="1">
          <p15:clr>
            <a:srgbClr val="A4A3A4"/>
          </p15:clr>
        </p15:guide>
        <p15:guide id="6" orient="horz" pos="4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can Webber" initials="DW" lastIdx="1" clrIdx="0">
    <p:extLst>
      <p:ext uri="{19B8F6BF-5375-455C-9EA6-DF929625EA0E}">
        <p15:presenceInfo xmlns:p15="http://schemas.microsoft.com/office/powerpoint/2012/main" userId="S::dwebber@gcaglobal.com::42ae848e-513b-4a2b-ad4c-739f0ab365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652"/>
    <a:srgbClr val="82B3DB"/>
    <a:srgbClr val="0095DA"/>
    <a:srgbClr val="7F7F7F"/>
    <a:srgbClr val="999999"/>
    <a:srgbClr val="E6E6E6"/>
    <a:srgbClr val="E0E0E0"/>
    <a:srgbClr val="6C6C6B"/>
    <a:srgbClr val="9F232C"/>
    <a:srgbClr val="7407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1732" autoAdjust="0"/>
  </p:normalViewPr>
  <p:slideViewPr>
    <p:cSldViewPr snapToGrid="0">
      <p:cViewPr>
        <p:scale>
          <a:sx n="106" d="100"/>
          <a:sy n="106" d="100"/>
        </p:scale>
        <p:origin x="1264" y="24"/>
      </p:cViewPr>
      <p:guideLst>
        <p:guide pos="240"/>
        <p:guide pos="5760"/>
        <p:guide orient="horz" pos="672"/>
        <p:guide orient="horz" pos="2520"/>
        <p:guide orient="horz" pos="48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vassarcollege-my.sharepoint.com/personal/plooby_vassar_edu/Documents/COST%20Revenue%20Spread%20+%20EV%20Walkthroug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patricklooby/Library/Mobile%20Documents/com~apple~CloudDocs/VASSAR/VSF/COSTCO/COST%205%20Year%20Stock%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sameermustafa/Downloads/Company%20Comparable%20Analysis%20Costco%20pitch.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sameermustafa/Downloads/Company%20Comparable%20Analysis%20Costco%20pitch.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sameermustafa/Downloads/Company%20Comparable%20Analysis%20Costco%20pitch.xls"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r>
              <a:rPr lang="en-US" sz="1100" dirty="0">
                <a:solidFill>
                  <a:schemeClr val="tx1"/>
                </a:solidFill>
              </a:rPr>
              <a:t>COST</a:t>
            </a:r>
            <a:r>
              <a:rPr lang="en-US" sz="1100" baseline="0" dirty="0">
                <a:solidFill>
                  <a:schemeClr val="tx1"/>
                </a:solidFill>
              </a:rPr>
              <a:t> Revenue / Earnings (Millions)</a:t>
            </a:r>
            <a:endParaRPr lang="en-US" sz="1100" dirty="0">
              <a:solidFill>
                <a:schemeClr val="tx1"/>
              </a:solidFill>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Sheet1!$H$4:$H$5</c:f>
              <c:strCache>
                <c:ptCount val="2"/>
                <c:pt idx="1">
                  <c:v>Revenue</c:v>
                </c:pt>
              </c:strCache>
            </c:strRef>
          </c:tx>
          <c:spPr>
            <a:solidFill>
              <a:schemeClr val="accent1"/>
            </a:solidFill>
            <a:ln>
              <a:noFill/>
            </a:ln>
            <a:effectLst/>
          </c:spPr>
          <c:invertIfNegative val="0"/>
          <c:cat>
            <c:numRef>
              <c:f>Sheet1!$G$6:$G$13</c:f>
              <c:numCache>
                <c:formatCode>General</c:formatCode>
                <c:ptCount val="8"/>
                <c:pt idx="0">
                  <c:v>2015</c:v>
                </c:pt>
                <c:pt idx="1">
                  <c:v>2016</c:v>
                </c:pt>
                <c:pt idx="2">
                  <c:v>2017</c:v>
                </c:pt>
                <c:pt idx="3">
                  <c:v>2018</c:v>
                </c:pt>
                <c:pt idx="4">
                  <c:v>2019</c:v>
                </c:pt>
                <c:pt idx="5">
                  <c:v>2020</c:v>
                </c:pt>
                <c:pt idx="6">
                  <c:v>2021</c:v>
                </c:pt>
                <c:pt idx="7">
                  <c:v>2022</c:v>
                </c:pt>
              </c:numCache>
            </c:numRef>
          </c:cat>
          <c:val>
            <c:numRef>
              <c:f>Sheet1!$H$6:$H$13</c:f>
              <c:numCache>
                <c:formatCode>#,##0</c:formatCode>
                <c:ptCount val="8"/>
                <c:pt idx="0">
                  <c:v>116199</c:v>
                </c:pt>
                <c:pt idx="1">
                  <c:v>118719</c:v>
                </c:pt>
                <c:pt idx="2">
                  <c:v>129035</c:v>
                </c:pt>
                <c:pt idx="3">
                  <c:v>141576</c:v>
                </c:pt>
                <c:pt idx="4">
                  <c:v>152703</c:v>
                </c:pt>
                <c:pt idx="5">
                  <c:v>166761</c:v>
                </c:pt>
                <c:pt idx="6">
                  <c:v>195929</c:v>
                </c:pt>
                <c:pt idx="7">
                  <c:v>226954</c:v>
                </c:pt>
              </c:numCache>
            </c:numRef>
          </c:val>
          <c:extLst>
            <c:ext xmlns:c16="http://schemas.microsoft.com/office/drawing/2014/chart" uri="{C3380CC4-5D6E-409C-BE32-E72D297353CC}">
              <c16:uniqueId val="{00000000-5497-2347-9466-A68DA1FB3BD6}"/>
            </c:ext>
          </c:extLst>
        </c:ser>
        <c:ser>
          <c:idx val="1"/>
          <c:order val="1"/>
          <c:tx>
            <c:strRef>
              <c:f>Sheet1!$I$4:$I$5</c:f>
              <c:strCache>
                <c:ptCount val="2"/>
                <c:pt idx="1">
                  <c:v>Earnings</c:v>
                </c:pt>
              </c:strCache>
            </c:strRef>
          </c:tx>
          <c:spPr>
            <a:solidFill>
              <a:srgbClr val="E31836"/>
            </a:solidFill>
            <a:ln>
              <a:noFill/>
            </a:ln>
            <a:effectLst/>
          </c:spPr>
          <c:invertIfNegative val="0"/>
          <c:cat>
            <c:numRef>
              <c:f>Sheet1!$G$6:$G$13</c:f>
              <c:numCache>
                <c:formatCode>General</c:formatCode>
                <c:ptCount val="8"/>
                <c:pt idx="0">
                  <c:v>2015</c:v>
                </c:pt>
                <c:pt idx="1">
                  <c:v>2016</c:v>
                </c:pt>
                <c:pt idx="2">
                  <c:v>2017</c:v>
                </c:pt>
                <c:pt idx="3">
                  <c:v>2018</c:v>
                </c:pt>
                <c:pt idx="4">
                  <c:v>2019</c:v>
                </c:pt>
                <c:pt idx="5">
                  <c:v>2020</c:v>
                </c:pt>
                <c:pt idx="6">
                  <c:v>2021</c:v>
                </c:pt>
                <c:pt idx="7">
                  <c:v>2022</c:v>
                </c:pt>
              </c:numCache>
            </c:numRef>
          </c:cat>
          <c:val>
            <c:numRef>
              <c:f>Sheet1!$I$6:$I$13</c:f>
              <c:numCache>
                <c:formatCode>General</c:formatCode>
                <c:ptCount val="8"/>
                <c:pt idx="0">
                  <c:v>2377</c:v>
                </c:pt>
                <c:pt idx="1">
                  <c:v>2350</c:v>
                </c:pt>
                <c:pt idx="2">
                  <c:v>2679</c:v>
                </c:pt>
                <c:pt idx="3">
                  <c:v>3134</c:v>
                </c:pt>
                <c:pt idx="4">
                  <c:v>3659</c:v>
                </c:pt>
                <c:pt idx="5">
                  <c:v>4002</c:v>
                </c:pt>
                <c:pt idx="6">
                  <c:v>5007</c:v>
                </c:pt>
                <c:pt idx="7">
                  <c:v>5844</c:v>
                </c:pt>
              </c:numCache>
            </c:numRef>
          </c:val>
          <c:extLst>
            <c:ext xmlns:c16="http://schemas.microsoft.com/office/drawing/2014/chart" uri="{C3380CC4-5D6E-409C-BE32-E72D297353CC}">
              <c16:uniqueId val="{00000001-5497-2347-9466-A68DA1FB3BD6}"/>
            </c:ext>
          </c:extLst>
        </c:ser>
        <c:dLbls>
          <c:showLegendKey val="0"/>
          <c:showVal val="0"/>
          <c:showCatName val="0"/>
          <c:showSerName val="0"/>
          <c:showPercent val="0"/>
          <c:showBubbleSize val="0"/>
        </c:dLbls>
        <c:gapWidth val="219"/>
        <c:overlap val="-27"/>
        <c:axId val="729179776"/>
        <c:axId val="729182592"/>
      </c:barChart>
      <c:catAx>
        <c:axId val="72917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29182592"/>
        <c:crosses val="autoZero"/>
        <c:auto val="1"/>
        <c:lblAlgn val="ctr"/>
        <c:lblOffset val="100"/>
        <c:noMultiLvlLbl val="0"/>
      </c:catAx>
      <c:valAx>
        <c:axId val="729182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291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COST</a:t>
            </a:r>
            <a:r>
              <a:rPr lang="en-US" baseline="0"/>
              <a:t> </a:t>
            </a:r>
            <a:r>
              <a:rPr lang="en-US"/>
              <a:t>Adj Close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 1 - COST (2)'!$S$2</c:f>
              <c:strCache>
                <c:ptCount val="1"/>
                <c:pt idx="0">
                  <c:v>Adj Close</c:v>
                </c:pt>
              </c:strCache>
            </c:strRef>
          </c:tx>
          <c:spPr>
            <a:ln w="28575" cap="rnd">
              <a:solidFill>
                <a:srgbClr val="305FD6"/>
              </a:solidFill>
              <a:round/>
            </a:ln>
            <a:effectLst/>
          </c:spPr>
          <c:marker>
            <c:symbol val="none"/>
          </c:marker>
          <c:cat>
            <c:strRef>
              <c:f>'Sheet 1 - COST (2)'!$R$3:$R$1260</c:f>
              <c:strCache>
                <c:ptCount val="1258"/>
                <c:pt idx="0">
                  <c:v>2018-02-16</c:v>
                </c:pt>
                <c:pt idx="1">
                  <c:v>2018-02-20</c:v>
                </c:pt>
                <c:pt idx="2">
                  <c:v>2018-02-21</c:v>
                </c:pt>
                <c:pt idx="3">
                  <c:v>2018-02-22</c:v>
                </c:pt>
                <c:pt idx="4">
                  <c:v>2018-02-23</c:v>
                </c:pt>
                <c:pt idx="5">
                  <c:v>2018-02-26</c:v>
                </c:pt>
                <c:pt idx="6">
                  <c:v>2018-02-27</c:v>
                </c:pt>
                <c:pt idx="7">
                  <c:v>2018-02-28</c:v>
                </c:pt>
                <c:pt idx="8">
                  <c:v>2018-03-01</c:v>
                </c:pt>
                <c:pt idx="9">
                  <c:v>2018-03-02</c:v>
                </c:pt>
                <c:pt idx="10">
                  <c:v>2018-03-05</c:v>
                </c:pt>
                <c:pt idx="11">
                  <c:v>2018-03-06</c:v>
                </c:pt>
                <c:pt idx="12">
                  <c:v>2018-03-07</c:v>
                </c:pt>
                <c:pt idx="13">
                  <c:v>2018-03-08</c:v>
                </c:pt>
                <c:pt idx="14">
                  <c:v>2018-03-09</c:v>
                </c:pt>
                <c:pt idx="15">
                  <c:v>2018-03-12</c:v>
                </c:pt>
                <c:pt idx="16">
                  <c:v>2018-03-13</c:v>
                </c:pt>
                <c:pt idx="17">
                  <c:v>2018-03-14</c:v>
                </c:pt>
                <c:pt idx="18">
                  <c:v>2018-03-15</c:v>
                </c:pt>
                <c:pt idx="19">
                  <c:v>2018-03-16</c:v>
                </c:pt>
                <c:pt idx="20">
                  <c:v>2018-03-19</c:v>
                </c:pt>
                <c:pt idx="21">
                  <c:v>2018-03-20</c:v>
                </c:pt>
                <c:pt idx="22">
                  <c:v>2018-03-21</c:v>
                </c:pt>
                <c:pt idx="23">
                  <c:v>2018-03-22</c:v>
                </c:pt>
                <c:pt idx="24">
                  <c:v>2018-03-23</c:v>
                </c:pt>
                <c:pt idx="25">
                  <c:v>2018-03-26</c:v>
                </c:pt>
                <c:pt idx="26">
                  <c:v>2018-03-27</c:v>
                </c:pt>
                <c:pt idx="27">
                  <c:v>2018-03-28</c:v>
                </c:pt>
                <c:pt idx="28">
                  <c:v>2018-03-29</c:v>
                </c:pt>
                <c:pt idx="29">
                  <c:v>2018-04-02</c:v>
                </c:pt>
                <c:pt idx="30">
                  <c:v>2018-04-03</c:v>
                </c:pt>
                <c:pt idx="31">
                  <c:v>2018-04-04</c:v>
                </c:pt>
                <c:pt idx="32">
                  <c:v>2018-04-05</c:v>
                </c:pt>
                <c:pt idx="33">
                  <c:v>2018-04-06</c:v>
                </c:pt>
                <c:pt idx="34">
                  <c:v>2018-04-09</c:v>
                </c:pt>
                <c:pt idx="35">
                  <c:v>2018-04-10</c:v>
                </c:pt>
                <c:pt idx="36">
                  <c:v>2018-04-11</c:v>
                </c:pt>
                <c:pt idx="37">
                  <c:v>2018-04-12</c:v>
                </c:pt>
                <c:pt idx="38">
                  <c:v>2018-04-13</c:v>
                </c:pt>
                <c:pt idx="39">
                  <c:v>2018-04-16</c:v>
                </c:pt>
                <c:pt idx="40">
                  <c:v>2018-04-17</c:v>
                </c:pt>
                <c:pt idx="41">
                  <c:v>2018-04-18</c:v>
                </c:pt>
                <c:pt idx="42">
                  <c:v>2018-04-19</c:v>
                </c:pt>
                <c:pt idx="43">
                  <c:v>2018-04-20</c:v>
                </c:pt>
                <c:pt idx="44">
                  <c:v>2018-04-23</c:v>
                </c:pt>
                <c:pt idx="45">
                  <c:v>2018-04-24</c:v>
                </c:pt>
                <c:pt idx="46">
                  <c:v>2018-04-25</c:v>
                </c:pt>
                <c:pt idx="47">
                  <c:v>2018-04-26</c:v>
                </c:pt>
                <c:pt idx="48">
                  <c:v>2018-04-27</c:v>
                </c:pt>
                <c:pt idx="49">
                  <c:v>2018-04-30</c:v>
                </c:pt>
                <c:pt idx="50">
                  <c:v>2018-05-01</c:v>
                </c:pt>
                <c:pt idx="51">
                  <c:v>2018-05-02</c:v>
                </c:pt>
                <c:pt idx="52">
                  <c:v>2018-05-03</c:v>
                </c:pt>
                <c:pt idx="53">
                  <c:v>2018-05-04</c:v>
                </c:pt>
                <c:pt idx="54">
                  <c:v>2018-05-07</c:v>
                </c:pt>
                <c:pt idx="55">
                  <c:v>2018-05-08</c:v>
                </c:pt>
                <c:pt idx="56">
                  <c:v>2018-05-09</c:v>
                </c:pt>
                <c:pt idx="57">
                  <c:v>2018-05-10</c:v>
                </c:pt>
                <c:pt idx="58">
                  <c:v>2018-05-11</c:v>
                </c:pt>
                <c:pt idx="59">
                  <c:v>2018-05-14</c:v>
                </c:pt>
                <c:pt idx="60">
                  <c:v>2018-05-15</c:v>
                </c:pt>
                <c:pt idx="61">
                  <c:v>2018-05-16</c:v>
                </c:pt>
                <c:pt idx="62">
                  <c:v>2018-05-17</c:v>
                </c:pt>
                <c:pt idx="63">
                  <c:v>2018-05-18</c:v>
                </c:pt>
                <c:pt idx="64">
                  <c:v>2018-05-21</c:v>
                </c:pt>
                <c:pt idx="65">
                  <c:v>2018-05-22</c:v>
                </c:pt>
                <c:pt idx="66">
                  <c:v>2018-05-23</c:v>
                </c:pt>
                <c:pt idx="67">
                  <c:v>2018-05-24</c:v>
                </c:pt>
                <c:pt idx="68">
                  <c:v>2018-05-25</c:v>
                </c:pt>
                <c:pt idx="69">
                  <c:v>2018-05-29</c:v>
                </c:pt>
                <c:pt idx="70">
                  <c:v>2018-05-30</c:v>
                </c:pt>
                <c:pt idx="71">
                  <c:v>2018-05-31</c:v>
                </c:pt>
                <c:pt idx="72">
                  <c:v>2018-06-01</c:v>
                </c:pt>
                <c:pt idx="73">
                  <c:v>2018-06-04</c:v>
                </c:pt>
                <c:pt idx="74">
                  <c:v>2018-06-05</c:v>
                </c:pt>
                <c:pt idx="75">
                  <c:v>2018-06-06</c:v>
                </c:pt>
                <c:pt idx="76">
                  <c:v>2018-06-07</c:v>
                </c:pt>
                <c:pt idx="77">
                  <c:v>2018-06-08</c:v>
                </c:pt>
                <c:pt idx="78">
                  <c:v>2018-06-11</c:v>
                </c:pt>
                <c:pt idx="79">
                  <c:v>2018-06-12</c:v>
                </c:pt>
                <c:pt idx="80">
                  <c:v>2018-06-13</c:v>
                </c:pt>
                <c:pt idx="81">
                  <c:v>2018-06-14</c:v>
                </c:pt>
                <c:pt idx="82">
                  <c:v>2018-06-15</c:v>
                </c:pt>
                <c:pt idx="83">
                  <c:v>2018-06-18</c:v>
                </c:pt>
                <c:pt idx="84">
                  <c:v>2018-06-19</c:v>
                </c:pt>
                <c:pt idx="85">
                  <c:v>2018-06-20</c:v>
                </c:pt>
                <c:pt idx="86">
                  <c:v>2018-06-21</c:v>
                </c:pt>
                <c:pt idx="87">
                  <c:v>2018-06-22</c:v>
                </c:pt>
                <c:pt idx="88">
                  <c:v>2018-06-25</c:v>
                </c:pt>
                <c:pt idx="89">
                  <c:v>2018-06-26</c:v>
                </c:pt>
                <c:pt idx="90">
                  <c:v>2018-06-27</c:v>
                </c:pt>
                <c:pt idx="91">
                  <c:v>2018-06-28</c:v>
                </c:pt>
                <c:pt idx="92">
                  <c:v>2018-06-29</c:v>
                </c:pt>
                <c:pt idx="93">
                  <c:v>2018-07-02</c:v>
                </c:pt>
                <c:pt idx="94">
                  <c:v>2018-07-03</c:v>
                </c:pt>
                <c:pt idx="95">
                  <c:v>2018-07-05</c:v>
                </c:pt>
                <c:pt idx="96">
                  <c:v>2018-07-06</c:v>
                </c:pt>
                <c:pt idx="97">
                  <c:v>2018-07-09</c:v>
                </c:pt>
                <c:pt idx="98">
                  <c:v>2018-07-10</c:v>
                </c:pt>
                <c:pt idx="99">
                  <c:v>2018-07-11</c:v>
                </c:pt>
                <c:pt idx="100">
                  <c:v>2018-07-12</c:v>
                </c:pt>
                <c:pt idx="101">
                  <c:v>2018-07-13</c:v>
                </c:pt>
                <c:pt idx="102">
                  <c:v>2018-07-16</c:v>
                </c:pt>
                <c:pt idx="103">
                  <c:v>2018-07-17</c:v>
                </c:pt>
                <c:pt idx="104">
                  <c:v>2018-07-18</c:v>
                </c:pt>
                <c:pt idx="105">
                  <c:v>2018-07-19</c:v>
                </c:pt>
                <c:pt idx="106">
                  <c:v>2018-07-20</c:v>
                </c:pt>
                <c:pt idx="107">
                  <c:v>2018-07-23</c:v>
                </c:pt>
                <c:pt idx="108">
                  <c:v>2018-07-24</c:v>
                </c:pt>
                <c:pt idx="109">
                  <c:v>2018-07-25</c:v>
                </c:pt>
                <c:pt idx="110">
                  <c:v>2018-07-26</c:v>
                </c:pt>
                <c:pt idx="111">
                  <c:v>2018-07-27</c:v>
                </c:pt>
                <c:pt idx="112">
                  <c:v>2018-07-30</c:v>
                </c:pt>
                <c:pt idx="113">
                  <c:v>2018-07-31</c:v>
                </c:pt>
                <c:pt idx="114">
                  <c:v>2018-08-01</c:v>
                </c:pt>
                <c:pt idx="115">
                  <c:v>2018-08-02</c:v>
                </c:pt>
                <c:pt idx="116">
                  <c:v>2018-08-03</c:v>
                </c:pt>
                <c:pt idx="117">
                  <c:v>2018-08-06</c:v>
                </c:pt>
                <c:pt idx="118">
                  <c:v>2018-08-07</c:v>
                </c:pt>
                <c:pt idx="119">
                  <c:v>2018-08-08</c:v>
                </c:pt>
                <c:pt idx="120">
                  <c:v>2018-08-09</c:v>
                </c:pt>
                <c:pt idx="121">
                  <c:v>2018-08-10</c:v>
                </c:pt>
                <c:pt idx="122">
                  <c:v>2018-08-13</c:v>
                </c:pt>
                <c:pt idx="123">
                  <c:v>2018-08-14</c:v>
                </c:pt>
                <c:pt idx="124">
                  <c:v>2018-08-15</c:v>
                </c:pt>
                <c:pt idx="125">
                  <c:v>2018-08-16</c:v>
                </c:pt>
                <c:pt idx="126">
                  <c:v>2018-08-17</c:v>
                </c:pt>
                <c:pt idx="127">
                  <c:v>2018-08-20</c:v>
                </c:pt>
                <c:pt idx="128">
                  <c:v>2018-08-21</c:v>
                </c:pt>
                <c:pt idx="129">
                  <c:v>2018-08-22</c:v>
                </c:pt>
                <c:pt idx="130">
                  <c:v>2018-08-23</c:v>
                </c:pt>
                <c:pt idx="131">
                  <c:v>2018-08-24</c:v>
                </c:pt>
                <c:pt idx="132">
                  <c:v>2018-08-27</c:v>
                </c:pt>
                <c:pt idx="133">
                  <c:v>2018-08-28</c:v>
                </c:pt>
                <c:pt idx="134">
                  <c:v>2018-08-29</c:v>
                </c:pt>
                <c:pt idx="135">
                  <c:v>2018-08-30</c:v>
                </c:pt>
                <c:pt idx="136">
                  <c:v>2018-08-31</c:v>
                </c:pt>
                <c:pt idx="137">
                  <c:v>2018-09-04</c:v>
                </c:pt>
                <c:pt idx="138">
                  <c:v>2018-09-05</c:v>
                </c:pt>
                <c:pt idx="139">
                  <c:v>2018-09-06</c:v>
                </c:pt>
                <c:pt idx="140">
                  <c:v>2018-09-07</c:v>
                </c:pt>
                <c:pt idx="141">
                  <c:v>2018-09-10</c:v>
                </c:pt>
                <c:pt idx="142">
                  <c:v>2018-09-11</c:v>
                </c:pt>
                <c:pt idx="143">
                  <c:v>2018-09-12</c:v>
                </c:pt>
                <c:pt idx="144">
                  <c:v>2018-09-13</c:v>
                </c:pt>
                <c:pt idx="145">
                  <c:v>2018-09-14</c:v>
                </c:pt>
                <c:pt idx="146">
                  <c:v>2018-09-17</c:v>
                </c:pt>
                <c:pt idx="147">
                  <c:v>2018-09-18</c:v>
                </c:pt>
                <c:pt idx="148">
                  <c:v>2018-09-19</c:v>
                </c:pt>
                <c:pt idx="149">
                  <c:v>2018-09-20</c:v>
                </c:pt>
                <c:pt idx="150">
                  <c:v>2018-09-21</c:v>
                </c:pt>
                <c:pt idx="151">
                  <c:v>2018-09-24</c:v>
                </c:pt>
                <c:pt idx="152">
                  <c:v>2018-09-25</c:v>
                </c:pt>
                <c:pt idx="153">
                  <c:v>2018-09-26</c:v>
                </c:pt>
                <c:pt idx="154">
                  <c:v>2018-09-27</c:v>
                </c:pt>
                <c:pt idx="155">
                  <c:v>2018-09-28</c:v>
                </c:pt>
                <c:pt idx="156">
                  <c:v>2018-10-01</c:v>
                </c:pt>
                <c:pt idx="157">
                  <c:v>2018-10-02</c:v>
                </c:pt>
                <c:pt idx="158">
                  <c:v>2018-10-03</c:v>
                </c:pt>
                <c:pt idx="159">
                  <c:v>2018-10-04</c:v>
                </c:pt>
                <c:pt idx="160">
                  <c:v>2018-10-05</c:v>
                </c:pt>
                <c:pt idx="161">
                  <c:v>2018-10-08</c:v>
                </c:pt>
                <c:pt idx="162">
                  <c:v>2018-10-09</c:v>
                </c:pt>
                <c:pt idx="163">
                  <c:v>2018-10-10</c:v>
                </c:pt>
                <c:pt idx="164">
                  <c:v>2018-10-11</c:v>
                </c:pt>
                <c:pt idx="165">
                  <c:v>2018-10-12</c:v>
                </c:pt>
                <c:pt idx="166">
                  <c:v>2018-10-15</c:v>
                </c:pt>
                <c:pt idx="167">
                  <c:v>2018-10-16</c:v>
                </c:pt>
                <c:pt idx="168">
                  <c:v>2018-10-17</c:v>
                </c:pt>
                <c:pt idx="169">
                  <c:v>2018-10-18</c:v>
                </c:pt>
                <c:pt idx="170">
                  <c:v>2018-10-19</c:v>
                </c:pt>
                <c:pt idx="171">
                  <c:v>2018-10-22</c:v>
                </c:pt>
                <c:pt idx="172">
                  <c:v>2018-10-23</c:v>
                </c:pt>
                <c:pt idx="173">
                  <c:v>2018-10-24</c:v>
                </c:pt>
                <c:pt idx="174">
                  <c:v>2018-10-25</c:v>
                </c:pt>
                <c:pt idx="175">
                  <c:v>2018-10-26</c:v>
                </c:pt>
                <c:pt idx="176">
                  <c:v>2018-10-29</c:v>
                </c:pt>
                <c:pt idx="177">
                  <c:v>2018-10-30</c:v>
                </c:pt>
                <c:pt idx="178">
                  <c:v>2018-10-31</c:v>
                </c:pt>
                <c:pt idx="179">
                  <c:v>2018-11-01</c:v>
                </c:pt>
                <c:pt idx="180">
                  <c:v>2018-11-02</c:v>
                </c:pt>
                <c:pt idx="181">
                  <c:v>2018-11-05</c:v>
                </c:pt>
                <c:pt idx="182">
                  <c:v>2018-11-06</c:v>
                </c:pt>
                <c:pt idx="183">
                  <c:v>2018-11-07</c:v>
                </c:pt>
                <c:pt idx="184">
                  <c:v>2018-11-08</c:v>
                </c:pt>
                <c:pt idx="185">
                  <c:v>2018-11-09</c:v>
                </c:pt>
                <c:pt idx="186">
                  <c:v>2018-11-12</c:v>
                </c:pt>
                <c:pt idx="187">
                  <c:v>2018-11-13</c:v>
                </c:pt>
                <c:pt idx="188">
                  <c:v>2018-11-14</c:v>
                </c:pt>
                <c:pt idx="189">
                  <c:v>2018-11-15</c:v>
                </c:pt>
                <c:pt idx="190">
                  <c:v>2018-11-16</c:v>
                </c:pt>
                <c:pt idx="191">
                  <c:v>2018-11-19</c:v>
                </c:pt>
                <c:pt idx="192">
                  <c:v>2018-11-20</c:v>
                </c:pt>
                <c:pt idx="193">
                  <c:v>2018-11-21</c:v>
                </c:pt>
                <c:pt idx="194">
                  <c:v>2018-11-23</c:v>
                </c:pt>
                <c:pt idx="195">
                  <c:v>2018-11-26</c:v>
                </c:pt>
                <c:pt idx="196">
                  <c:v>2018-11-27</c:v>
                </c:pt>
                <c:pt idx="197">
                  <c:v>2018-11-28</c:v>
                </c:pt>
                <c:pt idx="198">
                  <c:v>2018-11-29</c:v>
                </c:pt>
                <c:pt idx="199">
                  <c:v>2018-11-30</c:v>
                </c:pt>
                <c:pt idx="200">
                  <c:v>2018-12-03</c:v>
                </c:pt>
                <c:pt idx="201">
                  <c:v>2018-12-04</c:v>
                </c:pt>
                <c:pt idx="202">
                  <c:v>2018-12-06</c:v>
                </c:pt>
                <c:pt idx="203">
                  <c:v>2018-12-07</c:v>
                </c:pt>
                <c:pt idx="204">
                  <c:v>2018-12-10</c:v>
                </c:pt>
                <c:pt idx="205">
                  <c:v>2018-12-11</c:v>
                </c:pt>
                <c:pt idx="206">
                  <c:v>2018-12-12</c:v>
                </c:pt>
                <c:pt idx="207">
                  <c:v>2018-12-13</c:v>
                </c:pt>
                <c:pt idx="208">
                  <c:v>2018-12-14</c:v>
                </c:pt>
                <c:pt idx="209">
                  <c:v>2018-12-17</c:v>
                </c:pt>
                <c:pt idx="210">
                  <c:v>2018-12-18</c:v>
                </c:pt>
                <c:pt idx="211">
                  <c:v>2018-12-19</c:v>
                </c:pt>
                <c:pt idx="212">
                  <c:v>2018-12-20</c:v>
                </c:pt>
                <c:pt idx="213">
                  <c:v>2018-12-21</c:v>
                </c:pt>
                <c:pt idx="214">
                  <c:v>2018-12-24</c:v>
                </c:pt>
                <c:pt idx="215">
                  <c:v>2018-12-26</c:v>
                </c:pt>
                <c:pt idx="216">
                  <c:v>2018-12-27</c:v>
                </c:pt>
                <c:pt idx="217">
                  <c:v>2018-12-28</c:v>
                </c:pt>
                <c:pt idx="218">
                  <c:v>2018-12-31</c:v>
                </c:pt>
                <c:pt idx="219">
                  <c:v>2019-01-02</c:v>
                </c:pt>
                <c:pt idx="220">
                  <c:v>2019-01-03</c:v>
                </c:pt>
                <c:pt idx="221">
                  <c:v>2019-01-04</c:v>
                </c:pt>
                <c:pt idx="222">
                  <c:v>2019-01-07</c:v>
                </c:pt>
                <c:pt idx="223">
                  <c:v>2019-01-08</c:v>
                </c:pt>
                <c:pt idx="224">
                  <c:v>2019-01-09</c:v>
                </c:pt>
                <c:pt idx="225">
                  <c:v>2019-01-10</c:v>
                </c:pt>
                <c:pt idx="226">
                  <c:v>2019-01-11</c:v>
                </c:pt>
                <c:pt idx="227">
                  <c:v>2019-01-14</c:v>
                </c:pt>
                <c:pt idx="228">
                  <c:v>2019-01-15</c:v>
                </c:pt>
                <c:pt idx="229">
                  <c:v>2019-01-16</c:v>
                </c:pt>
                <c:pt idx="230">
                  <c:v>2019-01-17</c:v>
                </c:pt>
                <c:pt idx="231">
                  <c:v>2019-01-18</c:v>
                </c:pt>
                <c:pt idx="232">
                  <c:v>2019-01-22</c:v>
                </c:pt>
                <c:pt idx="233">
                  <c:v>2019-01-23</c:v>
                </c:pt>
                <c:pt idx="234">
                  <c:v>2019-01-24</c:v>
                </c:pt>
                <c:pt idx="235">
                  <c:v>2019-01-25</c:v>
                </c:pt>
                <c:pt idx="236">
                  <c:v>2019-01-28</c:v>
                </c:pt>
                <c:pt idx="237">
                  <c:v>2019-01-29</c:v>
                </c:pt>
                <c:pt idx="238">
                  <c:v>2019-01-30</c:v>
                </c:pt>
                <c:pt idx="239">
                  <c:v>2019-01-31</c:v>
                </c:pt>
                <c:pt idx="240">
                  <c:v>2019-02-01</c:v>
                </c:pt>
                <c:pt idx="241">
                  <c:v>2019-02-04</c:v>
                </c:pt>
                <c:pt idx="242">
                  <c:v>2019-02-05</c:v>
                </c:pt>
                <c:pt idx="243">
                  <c:v>2019-02-06</c:v>
                </c:pt>
                <c:pt idx="244">
                  <c:v>2019-02-07</c:v>
                </c:pt>
                <c:pt idx="245">
                  <c:v>2019-02-08</c:v>
                </c:pt>
                <c:pt idx="246">
                  <c:v>2019-02-11</c:v>
                </c:pt>
                <c:pt idx="247">
                  <c:v>2019-02-12</c:v>
                </c:pt>
                <c:pt idx="248">
                  <c:v>2019-02-13</c:v>
                </c:pt>
                <c:pt idx="249">
                  <c:v>2019-02-14</c:v>
                </c:pt>
                <c:pt idx="250">
                  <c:v>2019-02-15</c:v>
                </c:pt>
                <c:pt idx="251">
                  <c:v>2019-02-19</c:v>
                </c:pt>
                <c:pt idx="252">
                  <c:v>2019-02-20</c:v>
                </c:pt>
                <c:pt idx="253">
                  <c:v>2019-02-21</c:v>
                </c:pt>
                <c:pt idx="254">
                  <c:v>2019-02-22</c:v>
                </c:pt>
                <c:pt idx="255">
                  <c:v>2019-02-25</c:v>
                </c:pt>
                <c:pt idx="256">
                  <c:v>2019-02-26</c:v>
                </c:pt>
                <c:pt idx="257">
                  <c:v>2019-02-27</c:v>
                </c:pt>
                <c:pt idx="258">
                  <c:v>2019-02-28</c:v>
                </c:pt>
                <c:pt idx="259">
                  <c:v>2019-03-01</c:v>
                </c:pt>
                <c:pt idx="260">
                  <c:v>2019-03-04</c:v>
                </c:pt>
                <c:pt idx="261">
                  <c:v>2019-03-05</c:v>
                </c:pt>
                <c:pt idx="262">
                  <c:v>2019-03-06</c:v>
                </c:pt>
                <c:pt idx="263">
                  <c:v>2019-03-07</c:v>
                </c:pt>
                <c:pt idx="264">
                  <c:v>2019-03-08</c:v>
                </c:pt>
                <c:pt idx="265">
                  <c:v>2019-03-11</c:v>
                </c:pt>
                <c:pt idx="266">
                  <c:v>2019-03-12</c:v>
                </c:pt>
                <c:pt idx="267">
                  <c:v>2019-03-13</c:v>
                </c:pt>
                <c:pt idx="268">
                  <c:v>2019-03-14</c:v>
                </c:pt>
                <c:pt idx="269">
                  <c:v>2019-03-15</c:v>
                </c:pt>
                <c:pt idx="270">
                  <c:v>2019-03-18</c:v>
                </c:pt>
                <c:pt idx="271">
                  <c:v>2019-03-19</c:v>
                </c:pt>
                <c:pt idx="272">
                  <c:v>2019-03-20</c:v>
                </c:pt>
                <c:pt idx="273">
                  <c:v>2019-03-21</c:v>
                </c:pt>
                <c:pt idx="274">
                  <c:v>2019-03-22</c:v>
                </c:pt>
                <c:pt idx="275">
                  <c:v>2019-03-25</c:v>
                </c:pt>
                <c:pt idx="276">
                  <c:v>2019-03-26</c:v>
                </c:pt>
                <c:pt idx="277">
                  <c:v>2019-03-27</c:v>
                </c:pt>
                <c:pt idx="278">
                  <c:v>2019-03-28</c:v>
                </c:pt>
                <c:pt idx="279">
                  <c:v>2019-03-29</c:v>
                </c:pt>
                <c:pt idx="280">
                  <c:v>2019-04-01</c:v>
                </c:pt>
                <c:pt idx="281">
                  <c:v>2019-04-02</c:v>
                </c:pt>
                <c:pt idx="282">
                  <c:v>2019-04-03</c:v>
                </c:pt>
                <c:pt idx="283">
                  <c:v>2019-04-04</c:v>
                </c:pt>
                <c:pt idx="284">
                  <c:v>2019-04-05</c:v>
                </c:pt>
                <c:pt idx="285">
                  <c:v>2019-04-08</c:v>
                </c:pt>
                <c:pt idx="286">
                  <c:v>2019-04-09</c:v>
                </c:pt>
                <c:pt idx="287">
                  <c:v>2019-04-10</c:v>
                </c:pt>
                <c:pt idx="288">
                  <c:v>2019-04-11</c:v>
                </c:pt>
                <c:pt idx="289">
                  <c:v>2019-04-12</c:v>
                </c:pt>
                <c:pt idx="290">
                  <c:v>2019-04-15</c:v>
                </c:pt>
                <c:pt idx="291">
                  <c:v>2019-04-16</c:v>
                </c:pt>
                <c:pt idx="292">
                  <c:v>2019-04-17</c:v>
                </c:pt>
                <c:pt idx="293">
                  <c:v>2019-04-18</c:v>
                </c:pt>
                <c:pt idx="294">
                  <c:v>2019-04-22</c:v>
                </c:pt>
                <c:pt idx="295">
                  <c:v>2019-04-23</c:v>
                </c:pt>
                <c:pt idx="296">
                  <c:v>2019-04-24</c:v>
                </c:pt>
                <c:pt idx="297">
                  <c:v>2019-04-25</c:v>
                </c:pt>
                <c:pt idx="298">
                  <c:v>2019-04-26</c:v>
                </c:pt>
                <c:pt idx="299">
                  <c:v>2019-04-29</c:v>
                </c:pt>
                <c:pt idx="300">
                  <c:v>2019-04-30</c:v>
                </c:pt>
                <c:pt idx="301">
                  <c:v>2019-05-01</c:v>
                </c:pt>
                <c:pt idx="302">
                  <c:v>2019-05-02</c:v>
                </c:pt>
                <c:pt idx="303">
                  <c:v>2019-05-03</c:v>
                </c:pt>
                <c:pt idx="304">
                  <c:v>2019-05-06</c:v>
                </c:pt>
                <c:pt idx="305">
                  <c:v>2019-05-07</c:v>
                </c:pt>
                <c:pt idx="306">
                  <c:v>2019-05-08</c:v>
                </c:pt>
                <c:pt idx="307">
                  <c:v>2019-05-09</c:v>
                </c:pt>
                <c:pt idx="308">
                  <c:v>2019-05-10</c:v>
                </c:pt>
                <c:pt idx="309">
                  <c:v>2019-05-13</c:v>
                </c:pt>
                <c:pt idx="310">
                  <c:v>2019-05-14</c:v>
                </c:pt>
                <c:pt idx="311">
                  <c:v>2019-05-15</c:v>
                </c:pt>
                <c:pt idx="312">
                  <c:v>2019-05-16</c:v>
                </c:pt>
                <c:pt idx="313">
                  <c:v>2019-05-17</c:v>
                </c:pt>
                <c:pt idx="314">
                  <c:v>2019-05-20</c:v>
                </c:pt>
                <c:pt idx="315">
                  <c:v>2019-05-21</c:v>
                </c:pt>
                <c:pt idx="316">
                  <c:v>2019-05-22</c:v>
                </c:pt>
                <c:pt idx="317">
                  <c:v>2019-05-23</c:v>
                </c:pt>
                <c:pt idx="318">
                  <c:v>2019-05-24</c:v>
                </c:pt>
                <c:pt idx="319">
                  <c:v>2019-05-28</c:v>
                </c:pt>
                <c:pt idx="320">
                  <c:v>2019-05-29</c:v>
                </c:pt>
                <c:pt idx="321">
                  <c:v>2019-05-30</c:v>
                </c:pt>
                <c:pt idx="322">
                  <c:v>2019-05-31</c:v>
                </c:pt>
                <c:pt idx="323">
                  <c:v>2019-06-03</c:v>
                </c:pt>
                <c:pt idx="324">
                  <c:v>2019-06-04</c:v>
                </c:pt>
                <c:pt idx="325">
                  <c:v>2019-06-05</c:v>
                </c:pt>
                <c:pt idx="326">
                  <c:v>2019-06-06</c:v>
                </c:pt>
                <c:pt idx="327">
                  <c:v>2019-06-07</c:v>
                </c:pt>
                <c:pt idx="328">
                  <c:v>2019-06-10</c:v>
                </c:pt>
                <c:pt idx="329">
                  <c:v>2019-06-11</c:v>
                </c:pt>
                <c:pt idx="330">
                  <c:v>2019-06-12</c:v>
                </c:pt>
                <c:pt idx="331">
                  <c:v>2019-06-13</c:v>
                </c:pt>
                <c:pt idx="332">
                  <c:v>2019-06-14</c:v>
                </c:pt>
                <c:pt idx="333">
                  <c:v>2019-06-17</c:v>
                </c:pt>
                <c:pt idx="334">
                  <c:v>2019-06-18</c:v>
                </c:pt>
                <c:pt idx="335">
                  <c:v>2019-06-19</c:v>
                </c:pt>
                <c:pt idx="336">
                  <c:v>2019-06-20</c:v>
                </c:pt>
                <c:pt idx="337">
                  <c:v>2019-06-21</c:v>
                </c:pt>
                <c:pt idx="338">
                  <c:v>2019-06-24</c:v>
                </c:pt>
                <c:pt idx="339">
                  <c:v>2019-06-25</c:v>
                </c:pt>
                <c:pt idx="340">
                  <c:v>2019-06-26</c:v>
                </c:pt>
                <c:pt idx="341">
                  <c:v>2019-06-27</c:v>
                </c:pt>
                <c:pt idx="342">
                  <c:v>2019-06-28</c:v>
                </c:pt>
                <c:pt idx="343">
                  <c:v>2019-07-01</c:v>
                </c:pt>
                <c:pt idx="344">
                  <c:v>2019-07-02</c:v>
                </c:pt>
                <c:pt idx="345">
                  <c:v>2019-07-03</c:v>
                </c:pt>
                <c:pt idx="346">
                  <c:v>2019-07-05</c:v>
                </c:pt>
                <c:pt idx="347">
                  <c:v>2019-07-08</c:v>
                </c:pt>
                <c:pt idx="348">
                  <c:v>2019-07-09</c:v>
                </c:pt>
                <c:pt idx="349">
                  <c:v>2019-07-10</c:v>
                </c:pt>
                <c:pt idx="350">
                  <c:v>2019-07-11</c:v>
                </c:pt>
                <c:pt idx="351">
                  <c:v>2019-07-12</c:v>
                </c:pt>
                <c:pt idx="352">
                  <c:v>2019-07-15</c:v>
                </c:pt>
                <c:pt idx="353">
                  <c:v>2019-07-16</c:v>
                </c:pt>
                <c:pt idx="354">
                  <c:v>2019-07-17</c:v>
                </c:pt>
                <c:pt idx="355">
                  <c:v>2019-07-18</c:v>
                </c:pt>
                <c:pt idx="356">
                  <c:v>2019-07-19</c:v>
                </c:pt>
                <c:pt idx="357">
                  <c:v>2019-07-22</c:v>
                </c:pt>
                <c:pt idx="358">
                  <c:v>2019-07-23</c:v>
                </c:pt>
                <c:pt idx="359">
                  <c:v>2019-07-24</c:v>
                </c:pt>
                <c:pt idx="360">
                  <c:v>2019-07-25</c:v>
                </c:pt>
                <c:pt idx="361">
                  <c:v>2019-07-26</c:v>
                </c:pt>
                <c:pt idx="362">
                  <c:v>2019-07-29</c:v>
                </c:pt>
                <c:pt idx="363">
                  <c:v>2019-07-30</c:v>
                </c:pt>
                <c:pt idx="364">
                  <c:v>2019-07-31</c:v>
                </c:pt>
                <c:pt idx="365">
                  <c:v>2019-08-01</c:v>
                </c:pt>
                <c:pt idx="366">
                  <c:v>2019-08-02</c:v>
                </c:pt>
                <c:pt idx="367">
                  <c:v>2019-08-05</c:v>
                </c:pt>
                <c:pt idx="368">
                  <c:v>2019-08-06</c:v>
                </c:pt>
                <c:pt idx="369">
                  <c:v>2019-08-07</c:v>
                </c:pt>
                <c:pt idx="370">
                  <c:v>2019-08-08</c:v>
                </c:pt>
                <c:pt idx="371">
                  <c:v>2019-08-09</c:v>
                </c:pt>
                <c:pt idx="372">
                  <c:v>2019-08-12</c:v>
                </c:pt>
                <c:pt idx="373">
                  <c:v>2019-08-13</c:v>
                </c:pt>
                <c:pt idx="374">
                  <c:v>2019-08-14</c:v>
                </c:pt>
                <c:pt idx="375">
                  <c:v>2019-08-15</c:v>
                </c:pt>
                <c:pt idx="376">
                  <c:v>2019-08-16</c:v>
                </c:pt>
                <c:pt idx="377">
                  <c:v>2019-08-19</c:v>
                </c:pt>
                <c:pt idx="378">
                  <c:v>2019-08-20</c:v>
                </c:pt>
                <c:pt idx="379">
                  <c:v>2019-08-21</c:v>
                </c:pt>
                <c:pt idx="380">
                  <c:v>2019-08-22</c:v>
                </c:pt>
                <c:pt idx="381">
                  <c:v>2019-08-23</c:v>
                </c:pt>
                <c:pt idx="382">
                  <c:v>2019-08-26</c:v>
                </c:pt>
                <c:pt idx="383">
                  <c:v>2019-08-27</c:v>
                </c:pt>
                <c:pt idx="384">
                  <c:v>2019-08-28</c:v>
                </c:pt>
                <c:pt idx="385">
                  <c:v>2019-08-29</c:v>
                </c:pt>
                <c:pt idx="386">
                  <c:v>2019-08-30</c:v>
                </c:pt>
                <c:pt idx="387">
                  <c:v>2019-09-03</c:v>
                </c:pt>
                <c:pt idx="388">
                  <c:v>2019-09-04</c:v>
                </c:pt>
                <c:pt idx="389">
                  <c:v>2019-09-05</c:v>
                </c:pt>
                <c:pt idx="390">
                  <c:v>2019-09-06</c:v>
                </c:pt>
                <c:pt idx="391">
                  <c:v>2019-09-09</c:v>
                </c:pt>
                <c:pt idx="392">
                  <c:v>2019-09-10</c:v>
                </c:pt>
                <c:pt idx="393">
                  <c:v>2019-09-11</c:v>
                </c:pt>
                <c:pt idx="394">
                  <c:v>2019-09-12</c:v>
                </c:pt>
                <c:pt idx="395">
                  <c:v>2019-09-13</c:v>
                </c:pt>
                <c:pt idx="396">
                  <c:v>2019-09-16</c:v>
                </c:pt>
                <c:pt idx="397">
                  <c:v>2019-09-17</c:v>
                </c:pt>
                <c:pt idx="398">
                  <c:v>2019-09-18</c:v>
                </c:pt>
                <c:pt idx="399">
                  <c:v>2019-09-19</c:v>
                </c:pt>
                <c:pt idx="400">
                  <c:v>2019-09-20</c:v>
                </c:pt>
                <c:pt idx="401">
                  <c:v>2019-09-23</c:v>
                </c:pt>
                <c:pt idx="402">
                  <c:v>2019-09-24</c:v>
                </c:pt>
                <c:pt idx="403">
                  <c:v>2019-09-25</c:v>
                </c:pt>
                <c:pt idx="404">
                  <c:v>2019-09-26</c:v>
                </c:pt>
                <c:pt idx="405">
                  <c:v>2019-09-27</c:v>
                </c:pt>
                <c:pt idx="406">
                  <c:v>2019-09-30</c:v>
                </c:pt>
                <c:pt idx="407">
                  <c:v>2019-10-01</c:v>
                </c:pt>
                <c:pt idx="408">
                  <c:v>2019-10-02</c:v>
                </c:pt>
                <c:pt idx="409">
                  <c:v>2019-10-03</c:v>
                </c:pt>
                <c:pt idx="410">
                  <c:v>2019-10-04</c:v>
                </c:pt>
                <c:pt idx="411">
                  <c:v>2019-10-07</c:v>
                </c:pt>
                <c:pt idx="412">
                  <c:v>2019-10-08</c:v>
                </c:pt>
                <c:pt idx="413">
                  <c:v>2019-10-09</c:v>
                </c:pt>
                <c:pt idx="414">
                  <c:v>2019-10-10</c:v>
                </c:pt>
                <c:pt idx="415">
                  <c:v>2019-10-11</c:v>
                </c:pt>
                <c:pt idx="416">
                  <c:v>2019-10-14</c:v>
                </c:pt>
                <c:pt idx="417">
                  <c:v>2019-10-15</c:v>
                </c:pt>
                <c:pt idx="418">
                  <c:v>2019-10-16</c:v>
                </c:pt>
                <c:pt idx="419">
                  <c:v>2019-10-17</c:v>
                </c:pt>
                <c:pt idx="420">
                  <c:v>2019-10-18</c:v>
                </c:pt>
                <c:pt idx="421">
                  <c:v>2019-10-21</c:v>
                </c:pt>
                <c:pt idx="422">
                  <c:v>2019-10-22</c:v>
                </c:pt>
                <c:pt idx="423">
                  <c:v>2019-10-23</c:v>
                </c:pt>
                <c:pt idx="424">
                  <c:v>2019-10-24</c:v>
                </c:pt>
                <c:pt idx="425">
                  <c:v>2019-10-25</c:v>
                </c:pt>
                <c:pt idx="426">
                  <c:v>2019-10-28</c:v>
                </c:pt>
                <c:pt idx="427">
                  <c:v>2019-10-29</c:v>
                </c:pt>
                <c:pt idx="428">
                  <c:v>2019-10-30</c:v>
                </c:pt>
                <c:pt idx="429">
                  <c:v>2019-10-31</c:v>
                </c:pt>
                <c:pt idx="430">
                  <c:v>2019-11-01</c:v>
                </c:pt>
                <c:pt idx="431">
                  <c:v>2019-11-04</c:v>
                </c:pt>
                <c:pt idx="432">
                  <c:v>2019-11-05</c:v>
                </c:pt>
                <c:pt idx="433">
                  <c:v>2019-11-06</c:v>
                </c:pt>
                <c:pt idx="434">
                  <c:v>2019-11-07</c:v>
                </c:pt>
                <c:pt idx="435">
                  <c:v>2019-11-08</c:v>
                </c:pt>
                <c:pt idx="436">
                  <c:v>2019-11-11</c:v>
                </c:pt>
                <c:pt idx="437">
                  <c:v>2019-11-12</c:v>
                </c:pt>
                <c:pt idx="438">
                  <c:v>2019-11-13</c:v>
                </c:pt>
                <c:pt idx="439">
                  <c:v>2019-11-14</c:v>
                </c:pt>
                <c:pt idx="440">
                  <c:v>2019-11-15</c:v>
                </c:pt>
                <c:pt idx="441">
                  <c:v>2019-11-18</c:v>
                </c:pt>
                <c:pt idx="442">
                  <c:v>2019-11-19</c:v>
                </c:pt>
                <c:pt idx="443">
                  <c:v>2019-11-20</c:v>
                </c:pt>
                <c:pt idx="444">
                  <c:v>2019-11-21</c:v>
                </c:pt>
                <c:pt idx="445">
                  <c:v>2019-11-22</c:v>
                </c:pt>
                <c:pt idx="446">
                  <c:v>2019-11-25</c:v>
                </c:pt>
                <c:pt idx="447">
                  <c:v>2019-11-26</c:v>
                </c:pt>
                <c:pt idx="448">
                  <c:v>2019-11-27</c:v>
                </c:pt>
                <c:pt idx="449">
                  <c:v>2019-11-29</c:v>
                </c:pt>
                <c:pt idx="450">
                  <c:v>2019-12-02</c:v>
                </c:pt>
                <c:pt idx="451">
                  <c:v>2019-12-03</c:v>
                </c:pt>
                <c:pt idx="452">
                  <c:v>2019-12-04</c:v>
                </c:pt>
                <c:pt idx="453">
                  <c:v>2019-12-05</c:v>
                </c:pt>
                <c:pt idx="454">
                  <c:v>2019-12-06</c:v>
                </c:pt>
                <c:pt idx="455">
                  <c:v>2019-12-09</c:v>
                </c:pt>
                <c:pt idx="456">
                  <c:v>2019-12-10</c:v>
                </c:pt>
                <c:pt idx="457">
                  <c:v>2019-12-11</c:v>
                </c:pt>
                <c:pt idx="458">
                  <c:v>2019-12-12</c:v>
                </c:pt>
                <c:pt idx="459">
                  <c:v>2019-12-13</c:v>
                </c:pt>
                <c:pt idx="460">
                  <c:v>2019-12-16</c:v>
                </c:pt>
                <c:pt idx="461">
                  <c:v>2019-12-17</c:v>
                </c:pt>
                <c:pt idx="462">
                  <c:v>2019-12-18</c:v>
                </c:pt>
                <c:pt idx="463">
                  <c:v>2019-12-19</c:v>
                </c:pt>
                <c:pt idx="464">
                  <c:v>2019-12-20</c:v>
                </c:pt>
                <c:pt idx="465">
                  <c:v>2019-12-23</c:v>
                </c:pt>
                <c:pt idx="466">
                  <c:v>2019-12-24</c:v>
                </c:pt>
                <c:pt idx="467">
                  <c:v>2019-12-26</c:v>
                </c:pt>
                <c:pt idx="468">
                  <c:v>2019-12-27</c:v>
                </c:pt>
                <c:pt idx="469">
                  <c:v>2019-12-30</c:v>
                </c:pt>
                <c:pt idx="470">
                  <c:v>2019-12-31</c:v>
                </c:pt>
                <c:pt idx="471">
                  <c:v>2020-01-02</c:v>
                </c:pt>
                <c:pt idx="472">
                  <c:v>2020-01-03</c:v>
                </c:pt>
                <c:pt idx="473">
                  <c:v>2020-01-06</c:v>
                </c:pt>
                <c:pt idx="474">
                  <c:v>2020-01-07</c:v>
                </c:pt>
                <c:pt idx="475">
                  <c:v>2020-01-08</c:v>
                </c:pt>
                <c:pt idx="476">
                  <c:v>2020-01-09</c:v>
                </c:pt>
                <c:pt idx="477">
                  <c:v>2020-01-10</c:v>
                </c:pt>
                <c:pt idx="478">
                  <c:v>2020-01-13</c:v>
                </c:pt>
                <c:pt idx="479">
                  <c:v>2020-01-14</c:v>
                </c:pt>
                <c:pt idx="480">
                  <c:v>2020-01-15</c:v>
                </c:pt>
                <c:pt idx="481">
                  <c:v>2020-01-16</c:v>
                </c:pt>
                <c:pt idx="482">
                  <c:v>2020-01-17</c:v>
                </c:pt>
                <c:pt idx="483">
                  <c:v>2020-01-21</c:v>
                </c:pt>
                <c:pt idx="484">
                  <c:v>2020-01-22</c:v>
                </c:pt>
                <c:pt idx="485">
                  <c:v>2020-01-23</c:v>
                </c:pt>
                <c:pt idx="486">
                  <c:v>2020-01-24</c:v>
                </c:pt>
                <c:pt idx="487">
                  <c:v>2020-01-27</c:v>
                </c:pt>
                <c:pt idx="488">
                  <c:v>2020-01-28</c:v>
                </c:pt>
                <c:pt idx="489">
                  <c:v>2020-01-29</c:v>
                </c:pt>
                <c:pt idx="490">
                  <c:v>2020-01-30</c:v>
                </c:pt>
                <c:pt idx="491">
                  <c:v>2020-01-31</c:v>
                </c:pt>
                <c:pt idx="492">
                  <c:v>2020-02-03</c:v>
                </c:pt>
                <c:pt idx="493">
                  <c:v>2020-02-04</c:v>
                </c:pt>
                <c:pt idx="494">
                  <c:v>2020-02-05</c:v>
                </c:pt>
                <c:pt idx="495">
                  <c:v>2020-02-06</c:v>
                </c:pt>
                <c:pt idx="496">
                  <c:v>2020-02-07</c:v>
                </c:pt>
                <c:pt idx="497">
                  <c:v>2020-02-10</c:v>
                </c:pt>
                <c:pt idx="498">
                  <c:v>2020-02-11</c:v>
                </c:pt>
                <c:pt idx="499">
                  <c:v>2020-02-12</c:v>
                </c:pt>
                <c:pt idx="500">
                  <c:v>2020-02-13</c:v>
                </c:pt>
                <c:pt idx="501">
                  <c:v>2020-02-14</c:v>
                </c:pt>
                <c:pt idx="502">
                  <c:v>2020-02-18</c:v>
                </c:pt>
                <c:pt idx="503">
                  <c:v>2020-02-19</c:v>
                </c:pt>
                <c:pt idx="504">
                  <c:v>2020-02-20</c:v>
                </c:pt>
                <c:pt idx="505">
                  <c:v>2020-02-21</c:v>
                </c:pt>
                <c:pt idx="506">
                  <c:v>2020-02-24</c:v>
                </c:pt>
                <c:pt idx="507">
                  <c:v>2020-02-25</c:v>
                </c:pt>
                <c:pt idx="508">
                  <c:v>2020-02-26</c:v>
                </c:pt>
                <c:pt idx="509">
                  <c:v>2020-02-27</c:v>
                </c:pt>
                <c:pt idx="510">
                  <c:v>2020-02-28</c:v>
                </c:pt>
                <c:pt idx="511">
                  <c:v>2020-03-02</c:v>
                </c:pt>
                <c:pt idx="512">
                  <c:v>2020-03-03</c:v>
                </c:pt>
                <c:pt idx="513">
                  <c:v>2020-03-04</c:v>
                </c:pt>
                <c:pt idx="514">
                  <c:v>2020-03-05</c:v>
                </c:pt>
                <c:pt idx="515">
                  <c:v>2020-03-06</c:v>
                </c:pt>
                <c:pt idx="516">
                  <c:v>2020-03-09</c:v>
                </c:pt>
                <c:pt idx="517">
                  <c:v>2020-03-10</c:v>
                </c:pt>
                <c:pt idx="518">
                  <c:v>2020-03-11</c:v>
                </c:pt>
                <c:pt idx="519">
                  <c:v>2020-03-12</c:v>
                </c:pt>
                <c:pt idx="520">
                  <c:v>2020-03-13</c:v>
                </c:pt>
                <c:pt idx="521">
                  <c:v>2020-03-16</c:v>
                </c:pt>
                <c:pt idx="522">
                  <c:v>2020-03-17</c:v>
                </c:pt>
                <c:pt idx="523">
                  <c:v>2020-03-18</c:v>
                </c:pt>
                <c:pt idx="524">
                  <c:v>2020-03-19</c:v>
                </c:pt>
                <c:pt idx="525">
                  <c:v>2020-03-20</c:v>
                </c:pt>
                <c:pt idx="526">
                  <c:v>2020-03-23</c:v>
                </c:pt>
                <c:pt idx="527">
                  <c:v>2020-03-24</c:v>
                </c:pt>
                <c:pt idx="528">
                  <c:v>2020-03-25</c:v>
                </c:pt>
                <c:pt idx="529">
                  <c:v>2020-03-26</c:v>
                </c:pt>
                <c:pt idx="530">
                  <c:v>2020-03-27</c:v>
                </c:pt>
                <c:pt idx="531">
                  <c:v>2020-03-30</c:v>
                </c:pt>
                <c:pt idx="532">
                  <c:v>2020-03-31</c:v>
                </c:pt>
                <c:pt idx="533">
                  <c:v>2020-04-01</c:v>
                </c:pt>
                <c:pt idx="534">
                  <c:v>2020-04-02</c:v>
                </c:pt>
                <c:pt idx="535">
                  <c:v>2020-04-03</c:v>
                </c:pt>
                <c:pt idx="536">
                  <c:v>2020-04-06</c:v>
                </c:pt>
                <c:pt idx="537">
                  <c:v>2020-04-07</c:v>
                </c:pt>
                <c:pt idx="538">
                  <c:v>2020-04-08</c:v>
                </c:pt>
                <c:pt idx="539">
                  <c:v>2020-04-09</c:v>
                </c:pt>
                <c:pt idx="540">
                  <c:v>2020-04-13</c:v>
                </c:pt>
                <c:pt idx="541">
                  <c:v>2020-04-14</c:v>
                </c:pt>
                <c:pt idx="542">
                  <c:v>2020-04-15</c:v>
                </c:pt>
                <c:pt idx="543">
                  <c:v>2020-04-16</c:v>
                </c:pt>
                <c:pt idx="544">
                  <c:v>2020-04-17</c:v>
                </c:pt>
                <c:pt idx="545">
                  <c:v>2020-04-20</c:v>
                </c:pt>
                <c:pt idx="546">
                  <c:v>2020-04-21</c:v>
                </c:pt>
                <c:pt idx="547">
                  <c:v>2020-04-22</c:v>
                </c:pt>
                <c:pt idx="548">
                  <c:v>2020-04-23</c:v>
                </c:pt>
                <c:pt idx="549">
                  <c:v>2020-04-24</c:v>
                </c:pt>
                <c:pt idx="550">
                  <c:v>2020-04-27</c:v>
                </c:pt>
                <c:pt idx="551">
                  <c:v>2020-04-28</c:v>
                </c:pt>
                <c:pt idx="552">
                  <c:v>2020-04-29</c:v>
                </c:pt>
                <c:pt idx="553">
                  <c:v>2020-04-30</c:v>
                </c:pt>
                <c:pt idx="554">
                  <c:v>2020-05-01</c:v>
                </c:pt>
                <c:pt idx="555">
                  <c:v>2020-05-04</c:v>
                </c:pt>
                <c:pt idx="556">
                  <c:v>2020-05-05</c:v>
                </c:pt>
                <c:pt idx="557">
                  <c:v>2020-05-06</c:v>
                </c:pt>
                <c:pt idx="558">
                  <c:v>2020-05-07</c:v>
                </c:pt>
                <c:pt idx="559">
                  <c:v>2020-05-08</c:v>
                </c:pt>
                <c:pt idx="560">
                  <c:v>2020-05-11</c:v>
                </c:pt>
                <c:pt idx="561">
                  <c:v>2020-05-12</c:v>
                </c:pt>
                <c:pt idx="562">
                  <c:v>2020-05-13</c:v>
                </c:pt>
                <c:pt idx="563">
                  <c:v>2020-05-14</c:v>
                </c:pt>
                <c:pt idx="564">
                  <c:v>2020-05-15</c:v>
                </c:pt>
                <c:pt idx="565">
                  <c:v>2020-05-18</c:v>
                </c:pt>
                <c:pt idx="566">
                  <c:v>2020-05-19</c:v>
                </c:pt>
                <c:pt idx="567">
                  <c:v>2020-05-20</c:v>
                </c:pt>
                <c:pt idx="568">
                  <c:v>2020-05-21</c:v>
                </c:pt>
                <c:pt idx="569">
                  <c:v>2020-05-22</c:v>
                </c:pt>
                <c:pt idx="570">
                  <c:v>2020-05-26</c:v>
                </c:pt>
                <c:pt idx="571">
                  <c:v>2020-05-27</c:v>
                </c:pt>
                <c:pt idx="572">
                  <c:v>2020-05-28</c:v>
                </c:pt>
                <c:pt idx="573">
                  <c:v>2020-05-29</c:v>
                </c:pt>
                <c:pt idx="574">
                  <c:v>2020-06-01</c:v>
                </c:pt>
                <c:pt idx="575">
                  <c:v>2020-06-02</c:v>
                </c:pt>
                <c:pt idx="576">
                  <c:v>2020-06-03</c:v>
                </c:pt>
                <c:pt idx="577">
                  <c:v>2020-06-04</c:v>
                </c:pt>
                <c:pt idx="578">
                  <c:v>2020-06-05</c:v>
                </c:pt>
                <c:pt idx="579">
                  <c:v>2020-06-08</c:v>
                </c:pt>
                <c:pt idx="580">
                  <c:v>2020-06-09</c:v>
                </c:pt>
                <c:pt idx="581">
                  <c:v>2020-06-10</c:v>
                </c:pt>
                <c:pt idx="582">
                  <c:v>2020-06-11</c:v>
                </c:pt>
                <c:pt idx="583">
                  <c:v>2020-06-12</c:v>
                </c:pt>
                <c:pt idx="584">
                  <c:v>2020-06-15</c:v>
                </c:pt>
                <c:pt idx="585">
                  <c:v>2020-06-16</c:v>
                </c:pt>
                <c:pt idx="586">
                  <c:v>2020-06-17</c:v>
                </c:pt>
                <c:pt idx="587">
                  <c:v>2020-06-18</c:v>
                </c:pt>
                <c:pt idx="588">
                  <c:v>2020-06-19</c:v>
                </c:pt>
                <c:pt idx="589">
                  <c:v>2020-06-22</c:v>
                </c:pt>
                <c:pt idx="590">
                  <c:v>2020-06-23</c:v>
                </c:pt>
                <c:pt idx="591">
                  <c:v>2020-06-24</c:v>
                </c:pt>
                <c:pt idx="592">
                  <c:v>2020-06-25</c:v>
                </c:pt>
                <c:pt idx="593">
                  <c:v>2020-06-26</c:v>
                </c:pt>
                <c:pt idx="594">
                  <c:v>2020-06-29</c:v>
                </c:pt>
                <c:pt idx="595">
                  <c:v>2020-06-30</c:v>
                </c:pt>
                <c:pt idx="596">
                  <c:v>2020-07-01</c:v>
                </c:pt>
                <c:pt idx="597">
                  <c:v>2020-07-02</c:v>
                </c:pt>
                <c:pt idx="598">
                  <c:v>2020-07-06</c:v>
                </c:pt>
                <c:pt idx="599">
                  <c:v>2020-07-07</c:v>
                </c:pt>
                <c:pt idx="600">
                  <c:v>2020-07-08</c:v>
                </c:pt>
                <c:pt idx="601">
                  <c:v>2020-07-09</c:v>
                </c:pt>
                <c:pt idx="602">
                  <c:v>2020-07-10</c:v>
                </c:pt>
                <c:pt idx="603">
                  <c:v>2020-07-13</c:v>
                </c:pt>
                <c:pt idx="604">
                  <c:v>2020-07-14</c:v>
                </c:pt>
                <c:pt idx="605">
                  <c:v>2020-07-15</c:v>
                </c:pt>
                <c:pt idx="606">
                  <c:v>2020-07-16</c:v>
                </c:pt>
                <c:pt idx="607">
                  <c:v>2020-07-17</c:v>
                </c:pt>
                <c:pt idx="608">
                  <c:v>2020-07-20</c:v>
                </c:pt>
                <c:pt idx="609">
                  <c:v>2020-07-21</c:v>
                </c:pt>
                <c:pt idx="610">
                  <c:v>2020-07-22</c:v>
                </c:pt>
                <c:pt idx="611">
                  <c:v>2020-07-23</c:v>
                </c:pt>
                <c:pt idx="612">
                  <c:v>2020-07-24</c:v>
                </c:pt>
                <c:pt idx="613">
                  <c:v>2020-07-27</c:v>
                </c:pt>
                <c:pt idx="614">
                  <c:v>2020-07-28</c:v>
                </c:pt>
                <c:pt idx="615">
                  <c:v>2020-07-29</c:v>
                </c:pt>
                <c:pt idx="616">
                  <c:v>2020-07-30</c:v>
                </c:pt>
                <c:pt idx="617">
                  <c:v>2020-07-31</c:v>
                </c:pt>
                <c:pt idx="618">
                  <c:v>2020-08-03</c:v>
                </c:pt>
                <c:pt idx="619">
                  <c:v>2020-08-04</c:v>
                </c:pt>
                <c:pt idx="620">
                  <c:v>2020-08-05</c:v>
                </c:pt>
                <c:pt idx="621">
                  <c:v>2020-08-06</c:v>
                </c:pt>
                <c:pt idx="622">
                  <c:v>2020-08-07</c:v>
                </c:pt>
                <c:pt idx="623">
                  <c:v>2020-08-10</c:v>
                </c:pt>
                <c:pt idx="624">
                  <c:v>2020-08-11</c:v>
                </c:pt>
                <c:pt idx="625">
                  <c:v>2020-08-12</c:v>
                </c:pt>
                <c:pt idx="626">
                  <c:v>2020-08-13</c:v>
                </c:pt>
                <c:pt idx="627">
                  <c:v>2020-08-14</c:v>
                </c:pt>
                <c:pt idx="628">
                  <c:v>2020-08-17</c:v>
                </c:pt>
                <c:pt idx="629">
                  <c:v>2020-08-18</c:v>
                </c:pt>
                <c:pt idx="630">
                  <c:v>2020-08-19</c:v>
                </c:pt>
                <c:pt idx="631">
                  <c:v>2020-08-20</c:v>
                </c:pt>
                <c:pt idx="632">
                  <c:v>2020-08-21</c:v>
                </c:pt>
                <c:pt idx="633">
                  <c:v>2020-08-24</c:v>
                </c:pt>
                <c:pt idx="634">
                  <c:v>2020-08-25</c:v>
                </c:pt>
                <c:pt idx="635">
                  <c:v>2020-08-26</c:v>
                </c:pt>
                <c:pt idx="636">
                  <c:v>2020-08-27</c:v>
                </c:pt>
                <c:pt idx="637">
                  <c:v>2020-08-28</c:v>
                </c:pt>
                <c:pt idx="638">
                  <c:v>2020-08-31</c:v>
                </c:pt>
                <c:pt idx="639">
                  <c:v>2020-09-01</c:v>
                </c:pt>
                <c:pt idx="640">
                  <c:v>2020-09-02</c:v>
                </c:pt>
                <c:pt idx="641">
                  <c:v>2020-09-03</c:v>
                </c:pt>
                <c:pt idx="642">
                  <c:v>2020-09-04</c:v>
                </c:pt>
                <c:pt idx="643">
                  <c:v>2020-09-08</c:v>
                </c:pt>
                <c:pt idx="644">
                  <c:v>2020-09-09</c:v>
                </c:pt>
                <c:pt idx="645">
                  <c:v>2020-09-10</c:v>
                </c:pt>
                <c:pt idx="646">
                  <c:v>2020-09-11</c:v>
                </c:pt>
                <c:pt idx="647">
                  <c:v>2020-09-14</c:v>
                </c:pt>
                <c:pt idx="648">
                  <c:v>2020-09-15</c:v>
                </c:pt>
                <c:pt idx="649">
                  <c:v>2020-09-16</c:v>
                </c:pt>
                <c:pt idx="650">
                  <c:v>2020-09-17</c:v>
                </c:pt>
                <c:pt idx="651">
                  <c:v>2020-09-18</c:v>
                </c:pt>
                <c:pt idx="652">
                  <c:v>2020-09-21</c:v>
                </c:pt>
                <c:pt idx="653">
                  <c:v>2020-09-22</c:v>
                </c:pt>
                <c:pt idx="654">
                  <c:v>2020-09-23</c:v>
                </c:pt>
                <c:pt idx="655">
                  <c:v>2020-09-24</c:v>
                </c:pt>
                <c:pt idx="656">
                  <c:v>2020-09-25</c:v>
                </c:pt>
                <c:pt idx="657">
                  <c:v>2020-09-28</c:v>
                </c:pt>
                <c:pt idx="658">
                  <c:v>2020-09-29</c:v>
                </c:pt>
                <c:pt idx="659">
                  <c:v>2020-09-30</c:v>
                </c:pt>
                <c:pt idx="660">
                  <c:v>2020-10-01</c:v>
                </c:pt>
                <c:pt idx="661">
                  <c:v>2020-10-02</c:v>
                </c:pt>
                <c:pt idx="662">
                  <c:v>2020-10-05</c:v>
                </c:pt>
                <c:pt idx="663">
                  <c:v>2020-10-06</c:v>
                </c:pt>
                <c:pt idx="664">
                  <c:v>2020-10-07</c:v>
                </c:pt>
                <c:pt idx="665">
                  <c:v>2020-10-08</c:v>
                </c:pt>
                <c:pt idx="666">
                  <c:v>2020-10-09</c:v>
                </c:pt>
                <c:pt idx="667">
                  <c:v>2020-10-12</c:v>
                </c:pt>
                <c:pt idx="668">
                  <c:v>2020-10-13</c:v>
                </c:pt>
                <c:pt idx="669">
                  <c:v>2020-10-14</c:v>
                </c:pt>
                <c:pt idx="670">
                  <c:v>2020-10-15</c:v>
                </c:pt>
                <c:pt idx="671">
                  <c:v>2020-10-16</c:v>
                </c:pt>
                <c:pt idx="672">
                  <c:v>2020-10-19</c:v>
                </c:pt>
                <c:pt idx="673">
                  <c:v>2020-10-20</c:v>
                </c:pt>
                <c:pt idx="674">
                  <c:v>2020-10-21</c:v>
                </c:pt>
                <c:pt idx="675">
                  <c:v>2020-10-22</c:v>
                </c:pt>
                <c:pt idx="676">
                  <c:v>2020-10-23</c:v>
                </c:pt>
                <c:pt idx="677">
                  <c:v>2020-10-26</c:v>
                </c:pt>
                <c:pt idx="678">
                  <c:v>2020-10-27</c:v>
                </c:pt>
                <c:pt idx="679">
                  <c:v>2020-10-28</c:v>
                </c:pt>
                <c:pt idx="680">
                  <c:v>2020-10-29</c:v>
                </c:pt>
                <c:pt idx="681">
                  <c:v>2020-10-30</c:v>
                </c:pt>
                <c:pt idx="682">
                  <c:v>2020-11-02</c:v>
                </c:pt>
                <c:pt idx="683">
                  <c:v>2020-11-03</c:v>
                </c:pt>
                <c:pt idx="684">
                  <c:v>2020-11-04</c:v>
                </c:pt>
                <c:pt idx="685">
                  <c:v>2020-11-05</c:v>
                </c:pt>
                <c:pt idx="686">
                  <c:v>2020-11-06</c:v>
                </c:pt>
                <c:pt idx="687">
                  <c:v>2020-11-09</c:v>
                </c:pt>
                <c:pt idx="688">
                  <c:v>2020-11-10</c:v>
                </c:pt>
                <c:pt idx="689">
                  <c:v>2020-11-11</c:v>
                </c:pt>
                <c:pt idx="690">
                  <c:v>2020-11-12</c:v>
                </c:pt>
                <c:pt idx="691">
                  <c:v>2020-11-13</c:v>
                </c:pt>
                <c:pt idx="692">
                  <c:v>2020-11-16</c:v>
                </c:pt>
                <c:pt idx="693">
                  <c:v>2020-11-17</c:v>
                </c:pt>
                <c:pt idx="694">
                  <c:v>2020-11-18</c:v>
                </c:pt>
                <c:pt idx="695">
                  <c:v>2020-11-19</c:v>
                </c:pt>
                <c:pt idx="696">
                  <c:v>2020-11-20</c:v>
                </c:pt>
                <c:pt idx="697">
                  <c:v>2020-11-23</c:v>
                </c:pt>
                <c:pt idx="698">
                  <c:v>2020-11-24</c:v>
                </c:pt>
                <c:pt idx="699">
                  <c:v>2020-11-25</c:v>
                </c:pt>
                <c:pt idx="700">
                  <c:v>2020-11-27</c:v>
                </c:pt>
                <c:pt idx="701">
                  <c:v>2020-11-30</c:v>
                </c:pt>
                <c:pt idx="702">
                  <c:v>2020-12-01</c:v>
                </c:pt>
                <c:pt idx="703">
                  <c:v>2020-12-02</c:v>
                </c:pt>
                <c:pt idx="704">
                  <c:v>2020-12-03</c:v>
                </c:pt>
                <c:pt idx="705">
                  <c:v>2020-12-04</c:v>
                </c:pt>
                <c:pt idx="706">
                  <c:v>2020-12-07</c:v>
                </c:pt>
                <c:pt idx="707">
                  <c:v>2020-12-08</c:v>
                </c:pt>
                <c:pt idx="708">
                  <c:v>2020-12-09</c:v>
                </c:pt>
                <c:pt idx="709">
                  <c:v>2020-12-10</c:v>
                </c:pt>
                <c:pt idx="710">
                  <c:v>2020-12-11</c:v>
                </c:pt>
                <c:pt idx="711">
                  <c:v>2020-12-14</c:v>
                </c:pt>
                <c:pt idx="712">
                  <c:v>2020-12-15</c:v>
                </c:pt>
                <c:pt idx="713">
                  <c:v>2020-12-16</c:v>
                </c:pt>
                <c:pt idx="714">
                  <c:v>2020-12-17</c:v>
                </c:pt>
                <c:pt idx="715">
                  <c:v>2020-12-18</c:v>
                </c:pt>
                <c:pt idx="716">
                  <c:v>2020-12-21</c:v>
                </c:pt>
                <c:pt idx="717">
                  <c:v>2020-12-22</c:v>
                </c:pt>
                <c:pt idx="718">
                  <c:v>2020-12-23</c:v>
                </c:pt>
                <c:pt idx="719">
                  <c:v>2020-12-24</c:v>
                </c:pt>
                <c:pt idx="720">
                  <c:v>2020-12-28</c:v>
                </c:pt>
                <c:pt idx="721">
                  <c:v>2020-12-29</c:v>
                </c:pt>
                <c:pt idx="722">
                  <c:v>2020-12-30</c:v>
                </c:pt>
                <c:pt idx="723">
                  <c:v>2020-12-31</c:v>
                </c:pt>
                <c:pt idx="724">
                  <c:v>2021-01-04</c:v>
                </c:pt>
                <c:pt idx="725">
                  <c:v>2021-01-05</c:v>
                </c:pt>
                <c:pt idx="726">
                  <c:v>2021-01-06</c:v>
                </c:pt>
                <c:pt idx="727">
                  <c:v>2021-01-07</c:v>
                </c:pt>
                <c:pt idx="728">
                  <c:v>2021-01-08</c:v>
                </c:pt>
                <c:pt idx="729">
                  <c:v>2021-01-11</c:v>
                </c:pt>
                <c:pt idx="730">
                  <c:v>2021-01-12</c:v>
                </c:pt>
                <c:pt idx="731">
                  <c:v>2021-01-13</c:v>
                </c:pt>
                <c:pt idx="732">
                  <c:v>2021-01-14</c:v>
                </c:pt>
                <c:pt idx="733">
                  <c:v>2021-01-15</c:v>
                </c:pt>
                <c:pt idx="734">
                  <c:v>2021-01-19</c:v>
                </c:pt>
                <c:pt idx="735">
                  <c:v>2021-01-20</c:v>
                </c:pt>
                <c:pt idx="736">
                  <c:v>2021-01-21</c:v>
                </c:pt>
                <c:pt idx="737">
                  <c:v>2021-01-22</c:v>
                </c:pt>
                <c:pt idx="738">
                  <c:v>2021-01-25</c:v>
                </c:pt>
                <c:pt idx="739">
                  <c:v>2021-01-26</c:v>
                </c:pt>
                <c:pt idx="740">
                  <c:v>2021-01-27</c:v>
                </c:pt>
                <c:pt idx="741">
                  <c:v>2021-01-28</c:v>
                </c:pt>
                <c:pt idx="742">
                  <c:v>2021-01-29</c:v>
                </c:pt>
                <c:pt idx="743">
                  <c:v>2021-02-01</c:v>
                </c:pt>
                <c:pt idx="744">
                  <c:v>2021-02-02</c:v>
                </c:pt>
                <c:pt idx="745">
                  <c:v>2021-02-03</c:v>
                </c:pt>
                <c:pt idx="746">
                  <c:v>2021-02-04</c:v>
                </c:pt>
                <c:pt idx="747">
                  <c:v>2021-02-05</c:v>
                </c:pt>
                <c:pt idx="748">
                  <c:v>2021-02-08</c:v>
                </c:pt>
                <c:pt idx="749">
                  <c:v>2021-02-09</c:v>
                </c:pt>
                <c:pt idx="750">
                  <c:v>2021-02-10</c:v>
                </c:pt>
                <c:pt idx="751">
                  <c:v>2021-02-11</c:v>
                </c:pt>
                <c:pt idx="752">
                  <c:v>2021-02-12</c:v>
                </c:pt>
                <c:pt idx="753">
                  <c:v>2021-02-16</c:v>
                </c:pt>
                <c:pt idx="754">
                  <c:v>2021-02-17</c:v>
                </c:pt>
                <c:pt idx="755">
                  <c:v>2021-02-18</c:v>
                </c:pt>
                <c:pt idx="756">
                  <c:v>2021-02-19</c:v>
                </c:pt>
                <c:pt idx="757">
                  <c:v>2021-02-22</c:v>
                </c:pt>
                <c:pt idx="758">
                  <c:v>2021-02-23</c:v>
                </c:pt>
                <c:pt idx="759">
                  <c:v>2021-02-24</c:v>
                </c:pt>
                <c:pt idx="760">
                  <c:v>2021-02-25</c:v>
                </c:pt>
                <c:pt idx="761">
                  <c:v>2021-02-26</c:v>
                </c:pt>
                <c:pt idx="762">
                  <c:v>2021-03-01</c:v>
                </c:pt>
                <c:pt idx="763">
                  <c:v>2021-03-02</c:v>
                </c:pt>
                <c:pt idx="764">
                  <c:v>2021-03-03</c:v>
                </c:pt>
                <c:pt idx="765">
                  <c:v>2021-03-04</c:v>
                </c:pt>
                <c:pt idx="766">
                  <c:v>2021-03-05</c:v>
                </c:pt>
                <c:pt idx="767">
                  <c:v>2021-03-08</c:v>
                </c:pt>
                <c:pt idx="768">
                  <c:v>2021-03-09</c:v>
                </c:pt>
                <c:pt idx="769">
                  <c:v>2021-03-10</c:v>
                </c:pt>
                <c:pt idx="770">
                  <c:v>2021-03-11</c:v>
                </c:pt>
                <c:pt idx="771">
                  <c:v>2021-03-12</c:v>
                </c:pt>
                <c:pt idx="772">
                  <c:v>2021-03-15</c:v>
                </c:pt>
                <c:pt idx="773">
                  <c:v>2021-03-16</c:v>
                </c:pt>
                <c:pt idx="774">
                  <c:v>2021-03-17</c:v>
                </c:pt>
                <c:pt idx="775">
                  <c:v>2021-03-18</c:v>
                </c:pt>
                <c:pt idx="776">
                  <c:v>2021-03-19</c:v>
                </c:pt>
                <c:pt idx="777">
                  <c:v>2021-03-22</c:v>
                </c:pt>
                <c:pt idx="778">
                  <c:v>2021-03-23</c:v>
                </c:pt>
                <c:pt idx="779">
                  <c:v>2021-03-24</c:v>
                </c:pt>
                <c:pt idx="780">
                  <c:v>2021-03-25</c:v>
                </c:pt>
                <c:pt idx="781">
                  <c:v>2021-03-26</c:v>
                </c:pt>
                <c:pt idx="782">
                  <c:v>2021-03-29</c:v>
                </c:pt>
                <c:pt idx="783">
                  <c:v>2021-03-30</c:v>
                </c:pt>
                <c:pt idx="784">
                  <c:v>2021-03-31</c:v>
                </c:pt>
                <c:pt idx="785">
                  <c:v>2021-04-01</c:v>
                </c:pt>
                <c:pt idx="786">
                  <c:v>2021-04-05</c:v>
                </c:pt>
                <c:pt idx="787">
                  <c:v>2021-04-06</c:v>
                </c:pt>
                <c:pt idx="788">
                  <c:v>2021-04-07</c:v>
                </c:pt>
                <c:pt idx="789">
                  <c:v>2021-04-08</c:v>
                </c:pt>
                <c:pt idx="790">
                  <c:v>2021-04-09</c:v>
                </c:pt>
                <c:pt idx="791">
                  <c:v>2021-04-12</c:v>
                </c:pt>
                <c:pt idx="792">
                  <c:v>2021-04-13</c:v>
                </c:pt>
                <c:pt idx="793">
                  <c:v>2021-04-14</c:v>
                </c:pt>
                <c:pt idx="794">
                  <c:v>2021-04-15</c:v>
                </c:pt>
                <c:pt idx="795">
                  <c:v>2021-04-16</c:v>
                </c:pt>
                <c:pt idx="796">
                  <c:v>2021-04-19</c:v>
                </c:pt>
                <c:pt idx="797">
                  <c:v>2021-04-20</c:v>
                </c:pt>
                <c:pt idx="798">
                  <c:v>2021-04-21</c:v>
                </c:pt>
                <c:pt idx="799">
                  <c:v>2021-04-22</c:v>
                </c:pt>
                <c:pt idx="800">
                  <c:v>2021-04-23</c:v>
                </c:pt>
                <c:pt idx="801">
                  <c:v>2021-04-26</c:v>
                </c:pt>
                <c:pt idx="802">
                  <c:v>2021-04-27</c:v>
                </c:pt>
                <c:pt idx="803">
                  <c:v>2021-04-28</c:v>
                </c:pt>
                <c:pt idx="804">
                  <c:v>2021-04-29</c:v>
                </c:pt>
                <c:pt idx="805">
                  <c:v>2021-04-30</c:v>
                </c:pt>
                <c:pt idx="806">
                  <c:v>2021-05-03</c:v>
                </c:pt>
                <c:pt idx="807">
                  <c:v>2021-05-04</c:v>
                </c:pt>
                <c:pt idx="808">
                  <c:v>2021-05-05</c:v>
                </c:pt>
                <c:pt idx="809">
                  <c:v>2021-05-06</c:v>
                </c:pt>
                <c:pt idx="810">
                  <c:v>2021-05-07</c:v>
                </c:pt>
                <c:pt idx="811">
                  <c:v>2021-05-10</c:v>
                </c:pt>
                <c:pt idx="812">
                  <c:v>2021-05-11</c:v>
                </c:pt>
                <c:pt idx="813">
                  <c:v>2021-05-12</c:v>
                </c:pt>
                <c:pt idx="814">
                  <c:v>2021-05-13</c:v>
                </c:pt>
                <c:pt idx="815">
                  <c:v>2021-05-14</c:v>
                </c:pt>
                <c:pt idx="816">
                  <c:v>2021-05-17</c:v>
                </c:pt>
                <c:pt idx="817">
                  <c:v>2021-05-18</c:v>
                </c:pt>
                <c:pt idx="818">
                  <c:v>2021-05-19</c:v>
                </c:pt>
                <c:pt idx="819">
                  <c:v>2021-05-20</c:v>
                </c:pt>
                <c:pt idx="820">
                  <c:v>2021-05-21</c:v>
                </c:pt>
                <c:pt idx="821">
                  <c:v>2021-05-24</c:v>
                </c:pt>
                <c:pt idx="822">
                  <c:v>2021-05-25</c:v>
                </c:pt>
                <c:pt idx="823">
                  <c:v>2021-05-26</c:v>
                </c:pt>
                <c:pt idx="824">
                  <c:v>2021-05-27</c:v>
                </c:pt>
                <c:pt idx="825">
                  <c:v>2021-05-28</c:v>
                </c:pt>
                <c:pt idx="826">
                  <c:v>2021-06-01</c:v>
                </c:pt>
                <c:pt idx="827">
                  <c:v>2021-06-02</c:v>
                </c:pt>
                <c:pt idx="828">
                  <c:v>2021-06-03</c:v>
                </c:pt>
                <c:pt idx="829">
                  <c:v>2021-06-04</c:v>
                </c:pt>
                <c:pt idx="830">
                  <c:v>2021-06-07</c:v>
                </c:pt>
                <c:pt idx="831">
                  <c:v>2021-06-08</c:v>
                </c:pt>
                <c:pt idx="832">
                  <c:v>2021-06-09</c:v>
                </c:pt>
                <c:pt idx="833">
                  <c:v>2021-06-10</c:v>
                </c:pt>
                <c:pt idx="834">
                  <c:v>2021-06-11</c:v>
                </c:pt>
                <c:pt idx="835">
                  <c:v>2021-06-14</c:v>
                </c:pt>
                <c:pt idx="836">
                  <c:v>2021-06-15</c:v>
                </c:pt>
                <c:pt idx="837">
                  <c:v>2021-06-16</c:v>
                </c:pt>
                <c:pt idx="838">
                  <c:v>2021-06-17</c:v>
                </c:pt>
                <c:pt idx="839">
                  <c:v>2021-06-18</c:v>
                </c:pt>
                <c:pt idx="840">
                  <c:v>2021-06-21</c:v>
                </c:pt>
                <c:pt idx="841">
                  <c:v>2021-06-22</c:v>
                </c:pt>
                <c:pt idx="842">
                  <c:v>2021-06-23</c:v>
                </c:pt>
                <c:pt idx="843">
                  <c:v>2021-06-24</c:v>
                </c:pt>
                <c:pt idx="844">
                  <c:v>2021-06-25</c:v>
                </c:pt>
                <c:pt idx="845">
                  <c:v>2021-06-28</c:v>
                </c:pt>
                <c:pt idx="846">
                  <c:v>2021-06-29</c:v>
                </c:pt>
                <c:pt idx="847">
                  <c:v>2021-06-30</c:v>
                </c:pt>
                <c:pt idx="848">
                  <c:v>2021-07-01</c:v>
                </c:pt>
                <c:pt idx="849">
                  <c:v>2021-07-02</c:v>
                </c:pt>
                <c:pt idx="850">
                  <c:v>2021-07-06</c:v>
                </c:pt>
                <c:pt idx="851">
                  <c:v>2021-07-07</c:v>
                </c:pt>
                <c:pt idx="852">
                  <c:v>2021-07-08</c:v>
                </c:pt>
                <c:pt idx="853">
                  <c:v>2021-07-09</c:v>
                </c:pt>
                <c:pt idx="854">
                  <c:v>2021-07-12</c:v>
                </c:pt>
                <c:pt idx="855">
                  <c:v>2021-07-13</c:v>
                </c:pt>
                <c:pt idx="856">
                  <c:v>2021-07-14</c:v>
                </c:pt>
                <c:pt idx="857">
                  <c:v>2021-07-15</c:v>
                </c:pt>
                <c:pt idx="858">
                  <c:v>2021-07-16</c:v>
                </c:pt>
                <c:pt idx="859">
                  <c:v>2021-07-19</c:v>
                </c:pt>
                <c:pt idx="860">
                  <c:v>2021-07-20</c:v>
                </c:pt>
                <c:pt idx="861">
                  <c:v>2021-07-21</c:v>
                </c:pt>
                <c:pt idx="862">
                  <c:v>2021-07-22</c:v>
                </c:pt>
                <c:pt idx="863">
                  <c:v>2021-07-23</c:v>
                </c:pt>
                <c:pt idx="864">
                  <c:v>2021-07-26</c:v>
                </c:pt>
                <c:pt idx="865">
                  <c:v>2021-07-27</c:v>
                </c:pt>
                <c:pt idx="866">
                  <c:v>2021-07-28</c:v>
                </c:pt>
                <c:pt idx="867">
                  <c:v>2021-07-29</c:v>
                </c:pt>
                <c:pt idx="868">
                  <c:v>2021-07-30</c:v>
                </c:pt>
                <c:pt idx="869">
                  <c:v>2021-08-02</c:v>
                </c:pt>
                <c:pt idx="870">
                  <c:v>2021-08-03</c:v>
                </c:pt>
                <c:pt idx="871">
                  <c:v>2021-08-04</c:v>
                </c:pt>
                <c:pt idx="872">
                  <c:v>2021-08-05</c:v>
                </c:pt>
                <c:pt idx="873">
                  <c:v>2021-08-06</c:v>
                </c:pt>
                <c:pt idx="874">
                  <c:v>2021-08-09</c:v>
                </c:pt>
                <c:pt idx="875">
                  <c:v>2021-08-10</c:v>
                </c:pt>
                <c:pt idx="876">
                  <c:v>2021-08-11</c:v>
                </c:pt>
                <c:pt idx="877">
                  <c:v>2021-08-12</c:v>
                </c:pt>
                <c:pt idx="878">
                  <c:v>2021-08-13</c:v>
                </c:pt>
                <c:pt idx="879">
                  <c:v>2021-08-16</c:v>
                </c:pt>
                <c:pt idx="880">
                  <c:v>2021-08-17</c:v>
                </c:pt>
                <c:pt idx="881">
                  <c:v>2021-08-18</c:v>
                </c:pt>
                <c:pt idx="882">
                  <c:v>2021-08-19</c:v>
                </c:pt>
                <c:pt idx="883">
                  <c:v>2021-08-20</c:v>
                </c:pt>
                <c:pt idx="884">
                  <c:v>2021-08-23</c:v>
                </c:pt>
                <c:pt idx="885">
                  <c:v>2021-08-24</c:v>
                </c:pt>
                <c:pt idx="886">
                  <c:v>2021-08-25</c:v>
                </c:pt>
                <c:pt idx="887">
                  <c:v>2021-08-26</c:v>
                </c:pt>
                <c:pt idx="888">
                  <c:v>2021-08-27</c:v>
                </c:pt>
                <c:pt idx="889">
                  <c:v>2021-08-30</c:v>
                </c:pt>
                <c:pt idx="890">
                  <c:v>2021-08-31</c:v>
                </c:pt>
                <c:pt idx="891">
                  <c:v>2021-09-01</c:v>
                </c:pt>
                <c:pt idx="892">
                  <c:v>2021-09-02</c:v>
                </c:pt>
                <c:pt idx="893">
                  <c:v>2021-09-03</c:v>
                </c:pt>
                <c:pt idx="894">
                  <c:v>2021-09-07</c:v>
                </c:pt>
                <c:pt idx="895">
                  <c:v>2021-09-08</c:v>
                </c:pt>
                <c:pt idx="896">
                  <c:v>2021-09-09</c:v>
                </c:pt>
                <c:pt idx="897">
                  <c:v>2021-09-10</c:v>
                </c:pt>
                <c:pt idx="898">
                  <c:v>2021-09-13</c:v>
                </c:pt>
                <c:pt idx="899">
                  <c:v>2021-09-14</c:v>
                </c:pt>
                <c:pt idx="900">
                  <c:v>2021-09-15</c:v>
                </c:pt>
                <c:pt idx="901">
                  <c:v>2021-09-16</c:v>
                </c:pt>
                <c:pt idx="902">
                  <c:v>2021-09-17</c:v>
                </c:pt>
                <c:pt idx="903">
                  <c:v>2021-09-20</c:v>
                </c:pt>
                <c:pt idx="904">
                  <c:v>2021-09-21</c:v>
                </c:pt>
                <c:pt idx="905">
                  <c:v>2021-09-22</c:v>
                </c:pt>
                <c:pt idx="906">
                  <c:v>2021-09-23</c:v>
                </c:pt>
                <c:pt idx="907">
                  <c:v>2021-09-24</c:v>
                </c:pt>
                <c:pt idx="908">
                  <c:v>2021-09-27</c:v>
                </c:pt>
                <c:pt idx="909">
                  <c:v>2021-09-28</c:v>
                </c:pt>
                <c:pt idx="910">
                  <c:v>2021-09-29</c:v>
                </c:pt>
                <c:pt idx="911">
                  <c:v>2021-09-30</c:v>
                </c:pt>
                <c:pt idx="912">
                  <c:v>2021-10-01</c:v>
                </c:pt>
                <c:pt idx="913">
                  <c:v>2021-10-04</c:v>
                </c:pt>
                <c:pt idx="914">
                  <c:v>2021-10-05</c:v>
                </c:pt>
                <c:pt idx="915">
                  <c:v>2021-10-06</c:v>
                </c:pt>
                <c:pt idx="916">
                  <c:v>2021-10-07</c:v>
                </c:pt>
                <c:pt idx="917">
                  <c:v>2021-10-08</c:v>
                </c:pt>
                <c:pt idx="918">
                  <c:v>2021-10-11</c:v>
                </c:pt>
                <c:pt idx="919">
                  <c:v>2021-10-12</c:v>
                </c:pt>
                <c:pt idx="920">
                  <c:v>2021-10-13</c:v>
                </c:pt>
                <c:pt idx="921">
                  <c:v>2021-10-14</c:v>
                </c:pt>
                <c:pt idx="922">
                  <c:v>2021-10-15</c:v>
                </c:pt>
                <c:pt idx="923">
                  <c:v>2021-10-18</c:v>
                </c:pt>
                <c:pt idx="924">
                  <c:v>2021-10-19</c:v>
                </c:pt>
                <c:pt idx="925">
                  <c:v>2021-10-20</c:v>
                </c:pt>
                <c:pt idx="926">
                  <c:v>2021-10-21</c:v>
                </c:pt>
                <c:pt idx="927">
                  <c:v>2021-10-22</c:v>
                </c:pt>
                <c:pt idx="928">
                  <c:v>2021-10-25</c:v>
                </c:pt>
                <c:pt idx="929">
                  <c:v>2021-10-26</c:v>
                </c:pt>
                <c:pt idx="930">
                  <c:v>2021-10-27</c:v>
                </c:pt>
                <c:pt idx="931">
                  <c:v>2021-10-28</c:v>
                </c:pt>
                <c:pt idx="932">
                  <c:v>2021-10-29</c:v>
                </c:pt>
                <c:pt idx="933">
                  <c:v>2021-11-01</c:v>
                </c:pt>
                <c:pt idx="934">
                  <c:v>2021-11-02</c:v>
                </c:pt>
                <c:pt idx="935">
                  <c:v>2021-11-03</c:v>
                </c:pt>
                <c:pt idx="936">
                  <c:v>2021-11-04</c:v>
                </c:pt>
                <c:pt idx="937">
                  <c:v>2021-11-05</c:v>
                </c:pt>
                <c:pt idx="938">
                  <c:v>2021-11-08</c:v>
                </c:pt>
                <c:pt idx="939">
                  <c:v>2021-11-09</c:v>
                </c:pt>
                <c:pt idx="940">
                  <c:v>2021-11-10</c:v>
                </c:pt>
                <c:pt idx="941">
                  <c:v>2021-11-11</c:v>
                </c:pt>
                <c:pt idx="942">
                  <c:v>2021-11-12</c:v>
                </c:pt>
                <c:pt idx="943">
                  <c:v>2021-11-15</c:v>
                </c:pt>
                <c:pt idx="944">
                  <c:v>2021-11-16</c:v>
                </c:pt>
                <c:pt idx="945">
                  <c:v>2021-11-17</c:v>
                </c:pt>
                <c:pt idx="946">
                  <c:v>2021-11-18</c:v>
                </c:pt>
                <c:pt idx="947">
                  <c:v>2021-11-19</c:v>
                </c:pt>
                <c:pt idx="948">
                  <c:v>2021-11-22</c:v>
                </c:pt>
                <c:pt idx="949">
                  <c:v>2021-11-23</c:v>
                </c:pt>
                <c:pt idx="950">
                  <c:v>2021-11-24</c:v>
                </c:pt>
                <c:pt idx="951">
                  <c:v>2021-11-26</c:v>
                </c:pt>
                <c:pt idx="952">
                  <c:v>2021-11-29</c:v>
                </c:pt>
                <c:pt idx="953">
                  <c:v>2021-11-30</c:v>
                </c:pt>
                <c:pt idx="954">
                  <c:v>2021-12-01</c:v>
                </c:pt>
                <c:pt idx="955">
                  <c:v>2021-12-02</c:v>
                </c:pt>
                <c:pt idx="956">
                  <c:v>2021-12-03</c:v>
                </c:pt>
                <c:pt idx="957">
                  <c:v>2021-12-06</c:v>
                </c:pt>
                <c:pt idx="958">
                  <c:v>2021-12-07</c:v>
                </c:pt>
                <c:pt idx="959">
                  <c:v>2021-12-08</c:v>
                </c:pt>
                <c:pt idx="960">
                  <c:v>2021-12-09</c:v>
                </c:pt>
                <c:pt idx="961">
                  <c:v>2021-12-10</c:v>
                </c:pt>
                <c:pt idx="962">
                  <c:v>2021-12-13</c:v>
                </c:pt>
                <c:pt idx="963">
                  <c:v>2021-12-14</c:v>
                </c:pt>
                <c:pt idx="964">
                  <c:v>2021-12-15</c:v>
                </c:pt>
                <c:pt idx="965">
                  <c:v>2021-12-16</c:v>
                </c:pt>
                <c:pt idx="966">
                  <c:v>2021-12-17</c:v>
                </c:pt>
                <c:pt idx="967">
                  <c:v>2021-12-20</c:v>
                </c:pt>
                <c:pt idx="968">
                  <c:v>2021-12-21</c:v>
                </c:pt>
                <c:pt idx="969">
                  <c:v>2021-12-22</c:v>
                </c:pt>
                <c:pt idx="970">
                  <c:v>2021-12-23</c:v>
                </c:pt>
                <c:pt idx="971">
                  <c:v>2021-12-27</c:v>
                </c:pt>
                <c:pt idx="972">
                  <c:v>2021-12-28</c:v>
                </c:pt>
                <c:pt idx="973">
                  <c:v>2021-12-29</c:v>
                </c:pt>
                <c:pt idx="974">
                  <c:v>2021-12-30</c:v>
                </c:pt>
                <c:pt idx="975">
                  <c:v>2021-12-31</c:v>
                </c:pt>
                <c:pt idx="976">
                  <c:v>2022-01-03</c:v>
                </c:pt>
                <c:pt idx="977">
                  <c:v>2022-01-04</c:v>
                </c:pt>
                <c:pt idx="978">
                  <c:v>2022-01-05</c:v>
                </c:pt>
                <c:pt idx="979">
                  <c:v>2022-01-06</c:v>
                </c:pt>
                <c:pt idx="980">
                  <c:v>2022-01-07</c:v>
                </c:pt>
                <c:pt idx="981">
                  <c:v>2022-01-10</c:v>
                </c:pt>
                <c:pt idx="982">
                  <c:v>2022-01-11</c:v>
                </c:pt>
                <c:pt idx="983">
                  <c:v>2022-01-12</c:v>
                </c:pt>
                <c:pt idx="984">
                  <c:v>2022-01-13</c:v>
                </c:pt>
                <c:pt idx="985">
                  <c:v>2022-01-14</c:v>
                </c:pt>
                <c:pt idx="986">
                  <c:v>2022-01-18</c:v>
                </c:pt>
                <c:pt idx="987">
                  <c:v>2022-01-19</c:v>
                </c:pt>
                <c:pt idx="988">
                  <c:v>2022-01-20</c:v>
                </c:pt>
                <c:pt idx="989">
                  <c:v>2022-01-21</c:v>
                </c:pt>
                <c:pt idx="990">
                  <c:v>2022-01-24</c:v>
                </c:pt>
                <c:pt idx="991">
                  <c:v>2022-01-25</c:v>
                </c:pt>
                <c:pt idx="992">
                  <c:v>2022-01-26</c:v>
                </c:pt>
                <c:pt idx="993">
                  <c:v>2022-01-27</c:v>
                </c:pt>
                <c:pt idx="994">
                  <c:v>2022-01-28</c:v>
                </c:pt>
                <c:pt idx="995">
                  <c:v>2022-01-31</c:v>
                </c:pt>
                <c:pt idx="996">
                  <c:v>2022-02-01</c:v>
                </c:pt>
                <c:pt idx="997">
                  <c:v>2022-02-02</c:v>
                </c:pt>
                <c:pt idx="998">
                  <c:v>2022-02-03</c:v>
                </c:pt>
                <c:pt idx="999">
                  <c:v>2022-02-04</c:v>
                </c:pt>
                <c:pt idx="1000">
                  <c:v>2022-02-07</c:v>
                </c:pt>
                <c:pt idx="1001">
                  <c:v>2022-02-08</c:v>
                </c:pt>
                <c:pt idx="1002">
                  <c:v>2022-02-09</c:v>
                </c:pt>
                <c:pt idx="1003">
                  <c:v>2022-02-10</c:v>
                </c:pt>
                <c:pt idx="1004">
                  <c:v>2022-02-11</c:v>
                </c:pt>
                <c:pt idx="1005">
                  <c:v>2022-02-14</c:v>
                </c:pt>
                <c:pt idx="1006">
                  <c:v>2022-02-15</c:v>
                </c:pt>
                <c:pt idx="1007">
                  <c:v>2022-02-16</c:v>
                </c:pt>
                <c:pt idx="1008">
                  <c:v>2022-02-17</c:v>
                </c:pt>
                <c:pt idx="1009">
                  <c:v>2022-02-18</c:v>
                </c:pt>
                <c:pt idx="1010">
                  <c:v>2022-02-22</c:v>
                </c:pt>
                <c:pt idx="1011">
                  <c:v>2022-02-23</c:v>
                </c:pt>
                <c:pt idx="1012">
                  <c:v>2022-02-24</c:v>
                </c:pt>
                <c:pt idx="1013">
                  <c:v>2022-02-25</c:v>
                </c:pt>
                <c:pt idx="1014">
                  <c:v>2022-02-28</c:v>
                </c:pt>
                <c:pt idx="1015">
                  <c:v>2022-03-01</c:v>
                </c:pt>
                <c:pt idx="1016">
                  <c:v>2022-03-02</c:v>
                </c:pt>
                <c:pt idx="1017">
                  <c:v>2022-03-03</c:v>
                </c:pt>
                <c:pt idx="1018">
                  <c:v>2022-03-04</c:v>
                </c:pt>
                <c:pt idx="1019">
                  <c:v>2022-03-07</c:v>
                </c:pt>
                <c:pt idx="1020">
                  <c:v>2022-03-08</c:v>
                </c:pt>
                <c:pt idx="1021">
                  <c:v>2022-03-09</c:v>
                </c:pt>
                <c:pt idx="1022">
                  <c:v>2022-03-10</c:v>
                </c:pt>
                <c:pt idx="1023">
                  <c:v>2022-03-11</c:v>
                </c:pt>
                <c:pt idx="1024">
                  <c:v>2022-03-14</c:v>
                </c:pt>
                <c:pt idx="1025">
                  <c:v>2022-03-15</c:v>
                </c:pt>
                <c:pt idx="1026">
                  <c:v>2022-03-16</c:v>
                </c:pt>
                <c:pt idx="1027">
                  <c:v>2022-03-17</c:v>
                </c:pt>
                <c:pt idx="1028">
                  <c:v>2022-03-18</c:v>
                </c:pt>
                <c:pt idx="1029">
                  <c:v>2022-03-21</c:v>
                </c:pt>
                <c:pt idx="1030">
                  <c:v>2022-03-22</c:v>
                </c:pt>
                <c:pt idx="1031">
                  <c:v>2022-03-23</c:v>
                </c:pt>
                <c:pt idx="1032">
                  <c:v>2022-03-24</c:v>
                </c:pt>
                <c:pt idx="1033">
                  <c:v>2022-03-25</c:v>
                </c:pt>
                <c:pt idx="1034">
                  <c:v>2022-03-28</c:v>
                </c:pt>
                <c:pt idx="1035">
                  <c:v>2022-03-29</c:v>
                </c:pt>
                <c:pt idx="1036">
                  <c:v>2022-03-30</c:v>
                </c:pt>
                <c:pt idx="1037">
                  <c:v>2022-03-31</c:v>
                </c:pt>
                <c:pt idx="1038">
                  <c:v>2022-04-01</c:v>
                </c:pt>
                <c:pt idx="1039">
                  <c:v>2022-04-04</c:v>
                </c:pt>
                <c:pt idx="1040">
                  <c:v>2022-04-05</c:v>
                </c:pt>
                <c:pt idx="1041">
                  <c:v>2022-04-06</c:v>
                </c:pt>
                <c:pt idx="1042">
                  <c:v>2022-04-07</c:v>
                </c:pt>
                <c:pt idx="1043">
                  <c:v>2022-04-08</c:v>
                </c:pt>
                <c:pt idx="1044">
                  <c:v>2022-04-11</c:v>
                </c:pt>
                <c:pt idx="1045">
                  <c:v>2022-04-12</c:v>
                </c:pt>
                <c:pt idx="1046">
                  <c:v>2022-04-13</c:v>
                </c:pt>
                <c:pt idx="1047">
                  <c:v>2022-04-14</c:v>
                </c:pt>
                <c:pt idx="1048">
                  <c:v>2022-04-18</c:v>
                </c:pt>
                <c:pt idx="1049">
                  <c:v>2022-04-19</c:v>
                </c:pt>
                <c:pt idx="1050">
                  <c:v>2022-04-20</c:v>
                </c:pt>
                <c:pt idx="1051">
                  <c:v>2022-04-21</c:v>
                </c:pt>
                <c:pt idx="1052">
                  <c:v>2022-04-22</c:v>
                </c:pt>
                <c:pt idx="1053">
                  <c:v>2022-04-25</c:v>
                </c:pt>
                <c:pt idx="1054">
                  <c:v>2022-04-26</c:v>
                </c:pt>
                <c:pt idx="1055">
                  <c:v>2022-04-27</c:v>
                </c:pt>
                <c:pt idx="1056">
                  <c:v>2022-04-28</c:v>
                </c:pt>
                <c:pt idx="1057">
                  <c:v>2022-04-29</c:v>
                </c:pt>
                <c:pt idx="1058">
                  <c:v>2022-05-02</c:v>
                </c:pt>
                <c:pt idx="1059">
                  <c:v>2022-05-03</c:v>
                </c:pt>
                <c:pt idx="1060">
                  <c:v>2022-05-04</c:v>
                </c:pt>
                <c:pt idx="1061">
                  <c:v>2022-05-05</c:v>
                </c:pt>
                <c:pt idx="1062">
                  <c:v>2022-05-06</c:v>
                </c:pt>
                <c:pt idx="1063">
                  <c:v>2022-05-09</c:v>
                </c:pt>
                <c:pt idx="1064">
                  <c:v>2022-05-10</c:v>
                </c:pt>
                <c:pt idx="1065">
                  <c:v>2022-05-11</c:v>
                </c:pt>
                <c:pt idx="1066">
                  <c:v>2022-05-12</c:v>
                </c:pt>
                <c:pt idx="1067">
                  <c:v>2022-05-13</c:v>
                </c:pt>
                <c:pt idx="1068">
                  <c:v>2022-05-16</c:v>
                </c:pt>
                <c:pt idx="1069">
                  <c:v>2022-05-17</c:v>
                </c:pt>
                <c:pt idx="1070">
                  <c:v>2022-05-18</c:v>
                </c:pt>
                <c:pt idx="1071">
                  <c:v>2022-05-19</c:v>
                </c:pt>
                <c:pt idx="1072">
                  <c:v>2022-05-20</c:v>
                </c:pt>
                <c:pt idx="1073">
                  <c:v>2022-05-23</c:v>
                </c:pt>
                <c:pt idx="1074">
                  <c:v>2022-05-24</c:v>
                </c:pt>
                <c:pt idx="1075">
                  <c:v>2022-05-25</c:v>
                </c:pt>
                <c:pt idx="1076">
                  <c:v>2022-05-26</c:v>
                </c:pt>
                <c:pt idx="1077">
                  <c:v>2022-05-27</c:v>
                </c:pt>
                <c:pt idx="1078">
                  <c:v>2022-05-31</c:v>
                </c:pt>
                <c:pt idx="1079">
                  <c:v>2022-06-01</c:v>
                </c:pt>
                <c:pt idx="1080">
                  <c:v>2022-06-02</c:v>
                </c:pt>
                <c:pt idx="1081">
                  <c:v>2022-06-03</c:v>
                </c:pt>
                <c:pt idx="1082">
                  <c:v>2022-06-06</c:v>
                </c:pt>
                <c:pt idx="1083">
                  <c:v>2022-06-07</c:v>
                </c:pt>
                <c:pt idx="1084">
                  <c:v>2022-06-08</c:v>
                </c:pt>
                <c:pt idx="1085">
                  <c:v>2022-06-09</c:v>
                </c:pt>
                <c:pt idx="1086">
                  <c:v>2022-06-10</c:v>
                </c:pt>
                <c:pt idx="1087">
                  <c:v>2022-06-13</c:v>
                </c:pt>
                <c:pt idx="1088">
                  <c:v>2022-06-14</c:v>
                </c:pt>
                <c:pt idx="1089">
                  <c:v>2022-06-15</c:v>
                </c:pt>
                <c:pt idx="1090">
                  <c:v>2022-06-16</c:v>
                </c:pt>
                <c:pt idx="1091">
                  <c:v>2022-06-17</c:v>
                </c:pt>
                <c:pt idx="1092">
                  <c:v>2022-06-21</c:v>
                </c:pt>
                <c:pt idx="1093">
                  <c:v>2022-06-22</c:v>
                </c:pt>
                <c:pt idx="1094">
                  <c:v>2022-06-23</c:v>
                </c:pt>
                <c:pt idx="1095">
                  <c:v>2022-06-24</c:v>
                </c:pt>
                <c:pt idx="1096">
                  <c:v>2022-06-27</c:v>
                </c:pt>
                <c:pt idx="1097">
                  <c:v>2022-06-28</c:v>
                </c:pt>
                <c:pt idx="1098">
                  <c:v>2022-06-29</c:v>
                </c:pt>
                <c:pt idx="1099">
                  <c:v>2022-06-30</c:v>
                </c:pt>
                <c:pt idx="1100">
                  <c:v>2022-07-01</c:v>
                </c:pt>
                <c:pt idx="1101">
                  <c:v>2022-07-05</c:v>
                </c:pt>
                <c:pt idx="1102">
                  <c:v>2022-07-06</c:v>
                </c:pt>
                <c:pt idx="1103">
                  <c:v>2022-07-07</c:v>
                </c:pt>
                <c:pt idx="1104">
                  <c:v>2022-07-08</c:v>
                </c:pt>
                <c:pt idx="1105">
                  <c:v>2022-07-11</c:v>
                </c:pt>
                <c:pt idx="1106">
                  <c:v>2022-07-12</c:v>
                </c:pt>
                <c:pt idx="1107">
                  <c:v>2022-07-13</c:v>
                </c:pt>
                <c:pt idx="1108">
                  <c:v>2022-07-14</c:v>
                </c:pt>
                <c:pt idx="1109">
                  <c:v>2022-07-15</c:v>
                </c:pt>
                <c:pt idx="1110">
                  <c:v>2022-07-18</c:v>
                </c:pt>
                <c:pt idx="1111">
                  <c:v>2022-07-19</c:v>
                </c:pt>
                <c:pt idx="1112">
                  <c:v>2022-07-20</c:v>
                </c:pt>
                <c:pt idx="1113">
                  <c:v>2022-07-21</c:v>
                </c:pt>
                <c:pt idx="1114">
                  <c:v>2022-07-22</c:v>
                </c:pt>
                <c:pt idx="1115">
                  <c:v>2022-07-25</c:v>
                </c:pt>
                <c:pt idx="1116">
                  <c:v>2022-07-26</c:v>
                </c:pt>
                <c:pt idx="1117">
                  <c:v>2022-07-27</c:v>
                </c:pt>
                <c:pt idx="1118">
                  <c:v>2022-07-28</c:v>
                </c:pt>
                <c:pt idx="1119">
                  <c:v>2022-07-29</c:v>
                </c:pt>
                <c:pt idx="1120">
                  <c:v>2022-08-01</c:v>
                </c:pt>
                <c:pt idx="1121">
                  <c:v>2022-08-02</c:v>
                </c:pt>
                <c:pt idx="1122">
                  <c:v>2022-08-03</c:v>
                </c:pt>
                <c:pt idx="1123">
                  <c:v>2022-08-04</c:v>
                </c:pt>
                <c:pt idx="1124">
                  <c:v>2022-08-05</c:v>
                </c:pt>
                <c:pt idx="1125">
                  <c:v>2022-08-08</c:v>
                </c:pt>
                <c:pt idx="1126">
                  <c:v>2022-08-09</c:v>
                </c:pt>
                <c:pt idx="1127">
                  <c:v>2022-08-10</c:v>
                </c:pt>
                <c:pt idx="1128">
                  <c:v>2022-08-11</c:v>
                </c:pt>
                <c:pt idx="1129">
                  <c:v>2022-08-12</c:v>
                </c:pt>
                <c:pt idx="1130">
                  <c:v>2022-08-15</c:v>
                </c:pt>
                <c:pt idx="1131">
                  <c:v>2022-08-16</c:v>
                </c:pt>
                <c:pt idx="1132">
                  <c:v>2022-08-17</c:v>
                </c:pt>
                <c:pt idx="1133">
                  <c:v>2022-08-18</c:v>
                </c:pt>
                <c:pt idx="1134">
                  <c:v>2022-08-19</c:v>
                </c:pt>
                <c:pt idx="1135">
                  <c:v>2022-08-22</c:v>
                </c:pt>
                <c:pt idx="1136">
                  <c:v>2022-08-23</c:v>
                </c:pt>
                <c:pt idx="1137">
                  <c:v>2022-08-24</c:v>
                </c:pt>
                <c:pt idx="1138">
                  <c:v>2022-08-25</c:v>
                </c:pt>
                <c:pt idx="1139">
                  <c:v>2022-08-26</c:v>
                </c:pt>
                <c:pt idx="1140">
                  <c:v>2022-08-29</c:v>
                </c:pt>
                <c:pt idx="1141">
                  <c:v>2022-08-30</c:v>
                </c:pt>
                <c:pt idx="1142">
                  <c:v>2022-08-31</c:v>
                </c:pt>
                <c:pt idx="1143">
                  <c:v>2022-09-01</c:v>
                </c:pt>
                <c:pt idx="1144">
                  <c:v>2022-09-02</c:v>
                </c:pt>
                <c:pt idx="1145">
                  <c:v>2022-09-06</c:v>
                </c:pt>
                <c:pt idx="1146">
                  <c:v>2022-09-07</c:v>
                </c:pt>
                <c:pt idx="1147">
                  <c:v>2022-09-08</c:v>
                </c:pt>
                <c:pt idx="1148">
                  <c:v>2022-09-09</c:v>
                </c:pt>
                <c:pt idx="1149">
                  <c:v>2022-09-12</c:v>
                </c:pt>
                <c:pt idx="1150">
                  <c:v>2022-09-13</c:v>
                </c:pt>
                <c:pt idx="1151">
                  <c:v>2022-09-14</c:v>
                </c:pt>
                <c:pt idx="1152">
                  <c:v>2022-09-15</c:v>
                </c:pt>
                <c:pt idx="1153">
                  <c:v>2022-09-16</c:v>
                </c:pt>
                <c:pt idx="1154">
                  <c:v>2022-09-19</c:v>
                </c:pt>
                <c:pt idx="1155">
                  <c:v>2022-09-20</c:v>
                </c:pt>
                <c:pt idx="1156">
                  <c:v>2022-09-21</c:v>
                </c:pt>
                <c:pt idx="1157">
                  <c:v>2022-09-22</c:v>
                </c:pt>
                <c:pt idx="1158">
                  <c:v>2022-09-23</c:v>
                </c:pt>
                <c:pt idx="1159">
                  <c:v>2022-09-26</c:v>
                </c:pt>
                <c:pt idx="1160">
                  <c:v>2022-09-27</c:v>
                </c:pt>
                <c:pt idx="1161">
                  <c:v>2022-09-28</c:v>
                </c:pt>
                <c:pt idx="1162">
                  <c:v>2022-09-29</c:v>
                </c:pt>
                <c:pt idx="1163">
                  <c:v>2022-09-30</c:v>
                </c:pt>
                <c:pt idx="1164">
                  <c:v>2022-10-03</c:v>
                </c:pt>
                <c:pt idx="1165">
                  <c:v>2022-10-04</c:v>
                </c:pt>
                <c:pt idx="1166">
                  <c:v>2022-10-05</c:v>
                </c:pt>
                <c:pt idx="1167">
                  <c:v>2022-10-06</c:v>
                </c:pt>
                <c:pt idx="1168">
                  <c:v>2022-10-07</c:v>
                </c:pt>
                <c:pt idx="1169">
                  <c:v>2022-10-10</c:v>
                </c:pt>
                <c:pt idx="1170">
                  <c:v>2022-10-11</c:v>
                </c:pt>
                <c:pt idx="1171">
                  <c:v>2022-10-12</c:v>
                </c:pt>
                <c:pt idx="1172">
                  <c:v>2022-10-13</c:v>
                </c:pt>
                <c:pt idx="1173">
                  <c:v>2022-10-14</c:v>
                </c:pt>
                <c:pt idx="1174">
                  <c:v>2022-10-17</c:v>
                </c:pt>
                <c:pt idx="1175">
                  <c:v>2022-10-18</c:v>
                </c:pt>
                <c:pt idx="1176">
                  <c:v>2022-10-19</c:v>
                </c:pt>
                <c:pt idx="1177">
                  <c:v>2022-10-20</c:v>
                </c:pt>
                <c:pt idx="1178">
                  <c:v>2022-10-21</c:v>
                </c:pt>
                <c:pt idx="1179">
                  <c:v>2022-10-24</c:v>
                </c:pt>
                <c:pt idx="1180">
                  <c:v>2022-10-25</c:v>
                </c:pt>
                <c:pt idx="1181">
                  <c:v>2022-10-26</c:v>
                </c:pt>
                <c:pt idx="1182">
                  <c:v>2022-10-27</c:v>
                </c:pt>
                <c:pt idx="1183">
                  <c:v>2022-10-28</c:v>
                </c:pt>
                <c:pt idx="1184">
                  <c:v>2022-10-31</c:v>
                </c:pt>
                <c:pt idx="1185">
                  <c:v>2022-11-01</c:v>
                </c:pt>
                <c:pt idx="1186">
                  <c:v>2022-11-02</c:v>
                </c:pt>
                <c:pt idx="1187">
                  <c:v>2022-11-03</c:v>
                </c:pt>
                <c:pt idx="1188">
                  <c:v>2022-11-04</c:v>
                </c:pt>
                <c:pt idx="1189">
                  <c:v>2022-11-07</c:v>
                </c:pt>
                <c:pt idx="1190">
                  <c:v>2022-11-08</c:v>
                </c:pt>
                <c:pt idx="1191">
                  <c:v>2022-11-09</c:v>
                </c:pt>
                <c:pt idx="1192">
                  <c:v>2022-11-10</c:v>
                </c:pt>
                <c:pt idx="1193">
                  <c:v>2022-11-11</c:v>
                </c:pt>
                <c:pt idx="1194">
                  <c:v>2022-11-14</c:v>
                </c:pt>
                <c:pt idx="1195">
                  <c:v>2022-11-15</c:v>
                </c:pt>
                <c:pt idx="1196">
                  <c:v>2022-11-16</c:v>
                </c:pt>
                <c:pt idx="1197">
                  <c:v>2022-11-17</c:v>
                </c:pt>
                <c:pt idx="1198">
                  <c:v>2022-11-18</c:v>
                </c:pt>
                <c:pt idx="1199">
                  <c:v>2022-11-21</c:v>
                </c:pt>
                <c:pt idx="1200">
                  <c:v>2022-11-22</c:v>
                </c:pt>
                <c:pt idx="1201">
                  <c:v>2022-11-23</c:v>
                </c:pt>
                <c:pt idx="1202">
                  <c:v>2022-11-25</c:v>
                </c:pt>
                <c:pt idx="1203">
                  <c:v>2022-11-28</c:v>
                </c:pt>
                <c:pt idx="1204">
                  <c:v>2022-11-29</c:v>
                </c:pt>
                <c:pt idx="1205">
                  <c:v>2022-11-30</c:v>
                </c:pt>
                <c:pt idx="1206">
                  <c:v>2022-12-01</c:v>
                </c:pt>
                <c:pt idx="1207">
                  <c:v>2022-12-02</c:v>
                </c:pt>
                <c:pt idx="1208">
                  <c:v>2022-12-05</c:v>
                </c:pt>
                <c:pt idx="1209">
                  <c:v>2022-12-06</c:v>
                </c:pt>
                <c:pt idx="1210">
                  <c:v>2022-12-07</c:v>
                </c:pt>
                <c:pt idx="1211">
                  <c:v>2022-12-08</c:v>
                </c:pt>
                <c:pt idx="1212">
                  <c:v>2022-12-09</c:v>
                </c:pt>
                <c:pt idx="1213">
                  <c:v>2022-12-12</c:v>
                </c:pt>
                <c:pt idx="1214">
                  <c:v>2022-12-13</c:v>
                </c:pt>
                <c:pt idx="1215">
                  <c:v>2022-12-14</c:v>
                </c:pt>
                <c:pt idx="1216">
                  <c:v>2022-12-15</c:v>
                </c:pt>
                <c:pt idx="1217">
                  <c:v>2022-12-16</c:v>
                </c:pt>
                <c:pt idx="1218">
                  <c:v>2022-12-19</c:v>
                </c:pt>
                <c:pt idx="1219">
                  <c:v>2022-12-20</c:v>
                </c:pt>
                <c:pt idx="1220">
                  <c:v>2022-12-21</c:v>
                </c:pt>
                <c:pt idx="1221">
                  <c:v>2022-12-22</c:v>
                </c:pt>
                <c:pt idx="1222">
                  <c:v>2022-12-23</c:v>
                </c:pt>
                <c:pt idx="1223">
                  <c:v>2022-12-27</c:v>
                </c:pt>
                <c:pt idx="1224">
                  <c:v>2022-12-28</c:v>
                </c:pt>
                <c:pt idx="1225">
                  <c:v>2022-12-29</c:v>
                </c:pt>
                <c:pt idx="1226">
                  <c:v>2022-12-30</c:v>
                </c:pt>
                <c:pt idx="1227">
                  <c:v>2023-01-03</c:v>
                </c:pt>
                <c:pt idx="1228">
                  <c:v>2023-01-04</c:v>
                </c:pt>
                <c:pt idx="1229">
                  <c:v>2023-01-05</c:v>
                </c:pt>
                <c:pt idx="1230">
                  <c:v>2023-01-06</c:v>
                </c:pt>
                <c:pt idx="1231">
                  <c:v>2023-01-09</c:v>
                </c:pt>
                <c:pt idx="1232">
                  <c:v>2023-01-10</c:v>
                </c:pt>
                <c:pt idx="1233">
                  <c:v>2023-01-11</c:v>
                </c:pt>
                <c:pt idx="1234">
                  <c:v>2023-01-12</c:v>
                </c:pt>
                <c:pt idx="1235">
                  <c:v>2023-01-13</c:v>
                </c:pt>
                <c:pt idx="1236">
                  <c:v>2023-01-17</c:v>
                </c:pt>
                <c:pt idx="1237">
                  <c:v>2023-01-18</c:v>
                </c:pt>
                <c:pt idx="1238">
                  <c:v>2023-01-19</c:v>
                </c:pt>
                <c:pt idx="1239">
                  <c:v>2023-01-20</c:v>
                </c:pt>
                <c:pt idx="1240">
                  <c:v>2023-01-23</c:v>
                </c:pt>
                <c:pt idx="1241">
                  <c:v>2023-01-24</c:v>
                </c:pt>
                <c:pt idx="1242">
                  <c:v>2023-01-25</c:v>
                </c:pt>
                <c:pt idx="1243">
                  <c:v>2023-01-26</c:v>
                </c:pt>
                <c:pt idx="1244">
                  <c:v>2023-01-27</c:v>
                </c:pt>
                <c:pt idx="1245">
                  <c:v>2023-01-30</c:v>
                </c:pt>
                <c:pt idx="1246">
                  <c:v>2023-01-31</c:v>
                </c:pt>
                <c:pt idx="1247">
                  <c:v>2023-02-01</c:v>
                </c:pt>
                <c:pt idx="1248">
                  <c:v>2023-02-02</c:v>
                </c:pt>
                <c:pt idx="1249">
                  <c:v>2023-02-03</c:v>
                </c:pt>
                <c:pt idx="1250">
                  <c:v>2023-02-06</c:v>
                </c:pt>
                <c:pt idx="1251">
                  <c:v>2023-02-07</c:v>
                </c:pt>
                <c:pt idx="1252">
                  <c:v>2023-02-08</c:v>
                </c:pt>
                <c:pt idx="1253">
                  <c:v>2023-02-09</c:v>
                </c:pt>
                <c:pt idx="1254">
                  <c:v>2023-02-10</c:v>
                </c:pt>
                <c:pt idx="1255">
                  <c:v>2023-02-13</c:v>
                </c:pt>
                <c:pt idx="1256">
                  <c:v>2023-02-14</c:v>
                </c:pt>
                <c:pt idx="1257">
                  <c:v>2023-02-15</c:v>
                </c:pt>
              </c:strCache>
            </c:strRef>
          </c:cat>
          <c:val>
            <c:numRef>
              <c:f>'Sheet 1 - COST (2)'!$S$3:$S$1260</c:f>
              <c:numCache>
                <c:formatCode>General</c:formatCode>
                <c:ptCount val="1258"/>
                <c:pt idx="0">
                  <c:v>178.99165300000001</c:v>
                </c:pt>
                <c:pt idx="1">
                  <c:v>175.77732800000001</c:v>
                </c:pt>
                <c:pt idx="2">
                  <c:v>173.562805</c:v>
                </c:pt>
                <c:pt idx="3">
                  <c:v>174.34773300000001</c:v>
                </c:pt>
                <c:pt idx="4">
                  <c:v>177.356461</c:v>
                </c:pt>
                <c:pt idx="5">
                  <c:v>180.15962200000001</c:v>
                </c:pt>
                <c:pt idx="6">
                  <c:v>177.627441</c:v>
                </c:pt>
                <c:pt idx="7">
                  <c:v>178.37496899999999</c:v>
                </c:pt>
                <c:pt idx="8">
                  <c:v>176.62762499999999</c:v>
                </c:pt>
                <c:pt idx="9">
                  <c:v>176.90794399999999</c:v>
                </c:pt>
                <c:pt idx="10">
                  <c:v>178.91691599999999</c:v>
                </c:pt>
                <c:pt idx="11">
                  <c:v>178.89820900000001</c:v>
                </c:pt>
                <c:pt idx="12">
                  <c:v>175.06723</c:v>
                </c:pt>
                <c:pt idx="13">
                  <c:v>173.506744</c:v>
                </c:pt>
                <c:pt idx="14">
                  <c:v>176.20716899999999</c:v>
                </c:pt>
                <c:pt idx="15">
                  <c:v>176.94532799999999</c:v>
                </c:pt>
                <c:pt idx="16">
                  <c:v>175.160675</c:v>
                </c:pt>
                <c:pt idx="17">
                  <c:v>172.51634200000001</c:v>
                </c:pt>
                <c:pt idx="18">
                  <c:v>173.33862300000001</c:v>
                </c:pt>
                <c:pt idx="19">
                  <c:v>173.67495700000001</c:v>
                </c:pt>
                <c:pt idx="20">
                  <c:v>172.067825</c:v>
                </c:pt>
                <c:pt idx="21">
                  <c:v>175.057861</c:v>
                </c:pt>
                <c:pt idx="22">
                  <c:v>173.86184700000001</c:v>
                </c:pt>
                <c:pt idx="23">
                  <c:v>170.65692100000001</c:v>
                </c:pt>
                <c:pt idx="24">
                  <c:v>168.974976</c:v>
                </c:pt>
                <c:pt idx="25">
                  <c:v>174.936386</c:v>
                </c:pt>
                <c:pt idx="26">
                  <c:v>171.13342299999999</c:v>
                </c:pt>
                <c:pt idx="27">
                  <c:v>171.56326300000001</c:v>
                </c:pt>
                <c:pt idx="28">
                  <c:v>176.067001</c:v>
                </c:pt>
                <c:pt idx="29">
                  <c:v>170.75967399999999</c:v>
                </c:pt>
                <c:pt idx="30">
                  <c:v>170.62886</c:v>
                </c:pt>
                <c:pt idx="31">
                  <c:v>173.347961</c:v>
                </c:pt>
                <c:pt idx="32">
                  <c:v>174.03005999999999</c:v>
                </c:pt>
                <c:pt idx="33">
                  <c:v>171.890289</c:v>
                </c:pt>
                <c:pt idx="34">
                  <c:v>172.31075999999999</c:v>
                </c:pt>
                <c:pt idx="35">
                  <c:v>171.507172</c:v>
                </c:pt>
                <c:pt idx="36">
                  <c:v>172.53500399999999</c:v>
                </c:pt>
                <c:pt idx="37">
                  <c:v>176.43141199999999</c:v>
                </c:pt>
                <c:pt idx="38">
                  <c:v>176.515533</c:v>
                </c:pt>
                <c:pt idx="39">
                  <c:v>181.81352200000001</c:v>
                </c:pt>
                <c:pt idx="40">
                  <c:v>183.14035000000001</c:v>
                </c:pt>
                <c:pt idx="41">
                  <c:v>183.61691300000001</c:v>
                </c:pt>
                <c:pt idx="42">
                  <c:v>182.271378</c:v>
                </c:pt>
                <c:pt idx="43">
                  <c:v>180.86039700000001</c:v>
                </c:pt>
                <c:pt idx="44">
                  <c:v>180.66421500000001</c:v>
                </c:pt>
                <c:pt idx="45">
                  <c:v>179.87931800000001</c:v>
                </c:pt>
                <c:pt idx="46">
                  <c:v>181.24350000000001</c:v>
                </c:pt>
                <c:pt idx="47">
                  <c:v>182.448868</c:v>
                </c:pt>
                <c:pt idx="48">
                  <c:v>183.68229700000001</c:v>
                </c:pt>
                <c:pt idx="49">
                  <c:v>184.22425799999999</c:v>
                </c:pt>
                <c:pt idx="50">
                  <c:v>183.65426600000001</c:v>
                </c:pt>
                <c:pt idx="51">
                  <c:v>181.271545</c:v>
                </c:pt>
                <c:pt idx="52">
                  <c:v>180.34652700000001</c:v>
                </c:pt>
                <c:pt idx="53">
                  <c:v>182.383499</c:v>
                </c:pt>
                <c:pt idx="54">
                  <c:v>180.39324999999999</c:v>
                </c:pt>
                <c:pt idx="55">
                  <c:v>181.72006200000001</c:v>
                </c:pt>
                <c:pt idx="56">
                  <c:v>183.177719</c:v>
                </c:pt>
                <c:pt idx="57">
                  <c:v>183.15898100000001</c:v>
                </c:pt>
                <c:pt idx="58">
                  <c:v>183.449478</c:v>
                </c:pt>
                <c:pt idx="59">
                  <c:v>183.56191999999999</c:v>
                </c:pt>
                <c:pt idx="60">
                  <c:v>183.18708799999999</c:v>
                </c:pt>
                <c:pt idx="61">
                  <c:v>186.21395899999999</c:v>
                </c:pt>
                <c:pt idx="62">
                  <c:v>187.048035</c:v>
                </c:pt>
                <c:pt idx="63">
                  <c:v>186.448227</c:v>
                </c:pt>
                <c:pt idx="64">
                  <c:v>187.06672699999999</c:v>
                </c:pt>
                <c:pt idx="65">
                  <c:v>186.457626</c:v>
                </c:pt>
                <c:pt idx="66">
                  <c:v>185.679779</c:v>
                </c:pt>
                <c:pt idx="67">
                  <c:v>186.382645</c:v>
                </c:pt>
                <c:pt idx="68">
                  <c:v>185.88595599999999</c:v>
                </c:pt>
                <c:pt idx="69">
                  <c:v>184.36784399999999</c:v>
                </c:pt>
                <c:pt idx="70">
                  <c:v>187.08547999999999</c:v>
                </c:pt>
                <c:pt idx="71">
                  <c:v>185.77354399999999</c:v>
                </c:pt>
                <c:pt idx="72">
                  <c:v>184.73335299999999</c:v>
                </c:pt>
                <c:pt idx="73">
                  <c:v>186.129639</c:v>
                </c:pt>
                <c:pt idx="74">
                  <c:v>185.39866599999999</c:v>
                </c:pt>
                <c:pt idx="75">
                  <c:v>185.229996</c:v>
                </c:pt>
                <c:pt idx="76">
                  <c:v>189.83120700000001</c:v>
                </c:pt>
                <c:pt idx="77">
                  <c:v>190.946381</c:v>
                </c:pt>
                <c:pt idx="78">
                  <c:v>191.63987700000001</c:v>
                </c:pt>
                <c:pt idx="79">
                  <c:v>191.99595600000001</c:v>
                </c:pt>
                <c:pt idx="80">
                  <c:v>191.27441400000001</c:v>
                </c:pt>
                <c:pt idx="81">
                  <c:v>192.220856</c:v>
                </c:pt>
                <c:pt idx="82">
                  <c:v>194.282532</c:v>
                </c:pt>
                <c:pt idx="83">
                  <c:v>193.24232499999999</c:v>
                </c:pt>
                <c:pt idx="84">
                  <c:v>194.479309</c:v>
                </c:pt>
                <c:pt idx="85">
                  <c:v>194.90100100000001</c:v>
                </c:pt>
                <c:pt idx="86">
                  <c:v>196.756531</c:v>
                </c:pt>
                <c:pt idx="87">
                  <c:v>197.82479900000001</c:v>
                </c:pt>
                <c:pt idx="88">
                  <c:v>198.43394499999999</c:v>
                </c:pt>
                <c:pt idx="89">
                  <c:v>196.87829600000001</c:v>
                </c:pt>
                <c:pt idx="90">
                  <c:v>196.822113</c:v>
                </c:pt>
                <c:pt idx="91">
                  <c:v>195.585114</c:v>
                </c:pt>
                <c:pt idx="92">
                  <c:v>195.83810399999999</c:v>
                </c:pt>
                <c:pt idx="93">
                  <c:v>194.910416</c:v>
                </c:pt>
                <c:pt idx="94">
                  <c:v>194.09510800000001</c:v>
                </c:pt>
                <c:pt idx="95">
                  <c:v>195.98803699999999</c:v>
                </c:pt>
                <c:pt idx="96">
                  <c:v>196.43781999999999</c:v>
                </c:pt>
                <c:pt idx="97">
                  <c:v>197.67484999999999</c:v>
                </c:pt>
                <c:pt idx="98">
                  <c:v>198.38711499999999</c:v>
                </c:pt>
                <c:pt idx="99">
                  <c:v>197.684235</c:v>
                </c:pt>
                <c:pt idx="100">
                  <c:v>200.56120300000001</c:v>
                </c:pt>
                <c:pt idx="101">
                  <c:v>202.92271400000001</c:v>
                </c:pt>
                <c:pt idx="102">
                  <c:v>201.33897400000001</c:v>
                </c:pt>
                <c:pt idx="103">
                  <c:v>201.47953799999999</c:v>
                </c:pt>
                <c:pt idx="104">
                  <c:v>201.45141599999999</c:v>
                </c:pt>
                <c:pt idx="105">
                  <c:v>203.85978700000001</c:v>
                </c:pt>
                <c:pt idx="106">
                  <c:v>204.93751499999999</c:v>
                </c:pt>
                <c:pt idx="107">
                  <c:v>205.07806400000001</c:v>
                </c:pt>
                <c:pt idx="108">
                  <c:v>204.834442</c:v>
                </c:pt>
                <c:pt idx="109">
                  <c:v>206.82112100000001</c:v>
                </c:pt>
                <c:pt idx="110">
                  <c:v>207.776917</c:v>
                </c:pt>
                <c:pt idx="111">
                  <c:v>205.837143</c:v>
                </c:pt>
                <c:pt idx="112">
                  <c:v>205.33109999999999</c:v>
                </c:pt>
                <c:pt idx="113">
                  <c:v>204.956253</c:v>
                </c:pt>
                <c:pt idx="114">
                  <c:v>203.47560100000001</c:v>
                </c:pt>
                <c:pt idx="115">
                  <c:v>207.214676</c:v>
                </c:pt>
                <c:pt idx="116">
                  <c:v>208.067474</c:v>
                </c:pt>
                <c:pt idx="117">
                  <c:v>208.714066</c:v>
                </c:pt>
                <c:pt idx="118">
                  <c:v>209.78239400000001</c:v>
                </c:pt>
                <c:pt idx="119">
                  <c:v>210.45709199999999</c:v>
                </c:pt>
                <c:pt idx="120">
                  <c:v>204.51580799999999</c:v>
                </c:pt>
                <c:pt idx="121">
                  <c:v>206.455658</c:v>
                </c:pt>
                <c:pt idx="122">
                  <c:v>205.75280799999999</c:v>
                </c:pt>
                <c:pt idx="123">
                  <c:v>208.03933699999999</c:v>
                </c:pt>
                <c:pt idx="124">
                  <c:v>207.73010300000001</c:v>
                </c:pt>
                <c:pt idx="125">
                  <c:v>209.15454099999999</c:v>
                </c:pt>
                <c:pt idx="126">
                  <c:v>211.48793000000001</c:v>
                </c:pt>
                <c:pt idx="127">
                  <c:v>213.05291700000001</c:v>
                </c:pt>
                <c:pt idx="128">
                  <c:v>214.16806</c:v>
                </c:pt>
                <c:pt idx="129">
                  <c:v>214.79594399999999</c:v>
                </c:pt>
                <c:pt idx="130">
                  <c:v>215.07710299999999</c:v>
                </c:pt>
                <c:pt idx="131">
                  <c:v>216.73577900000001</c:v>
                </c:pt>
                <c:pt idx="132">
                  <c:v>215.56436199999999</c:v>
                </c:pt>
                <c:pt idx="133">
                  <c:v>215.77989199999999</c:v>
                </c:pt>
                <c:pt idx="134">
                  <c:v>215.71433999999999</c:v>
                </c:pt>
                <c:pt idx="135">
                  <c:v>216.85101299999999</c:v>
                </c:pt>
                <c:pt idx="136">
                  <c:v>219.01174900000001</c:v>
                </c:pt>
                <c:pt idx="137">
                  <c:v>220.46786499999999</c:v>
                </c:pt>
                <c:pt idx="138">
                  <c:v>221.341568</c:v>
                </c:pt>
                <c:pt idx="139">
                  <c:v>222.346756</c:v>
                </c:pt>
                <c:pt idx="140">
                  <c:v>226.83727999999999</c:v>
                </c:pt>
                <c:pt idx="141">
                  <c:v>228.45313999999999</c:v>
                </c:pt>
                <c:pt idx="142">
                  <c:v>229.420761</c:v>
                </c:pt>
                <c:pt idx="143">
                  <c:v>227.75796500000001</c:v>
                </c:pt>
                <c:pt idx="144">
                  <c:v>226.658829</c:v>
                </c:pt>
                <c:pt idx="145">
                  <c:v>221.12548799999999</c:v>
                </c:pt>
                <c:pt idx="146">
                  <c:v>217.95017999999999</c:v>
                </c:pt>
                <c:pt idx="147">
                  <c:v>220.157883</c:v>
                </c:pt>
                <c:pt idx="148">
                  <c:v>219.68817100000001</c:v>
                </c:pt>
                <c:pt idx="149">
                  <c:v>219.753906</c:v>
                </c:pt>
                <c:pt idx="150">
                  <c:v>220.54304500000001</c:v>
                </c:pt>
                <c:pt idx="151">
                  <c:v>219.20901499999999</c:v>
                </c:pt>
                <c:pt idx="152">
                  <c:v>218.823868</c:v>
                </c:pt>
                <c:pt idx="153">
                  <c:v>219.65057400000001</c:v>
                </c:pt>
                <c:pt idx="154">
                  <c:v>219.82908599999999</c:v>
                </c:pt>
                <c:pt idx="155">
                  <c:v>220.655731</c:v>
                </c:pt>
                <c:pt idx="156">
                  <c:v>220.439682</c:v>
                </c:pt>
                <c:pt idx="157">
                  <c:v>222.03677400000001</c:v>
                </c:pt>
                <c:pt idx="158">
                  <c:v>219.07753</c:v>
                </c:pt>
                <c:pt idx="159">
                  <c:v>217.64958200000001</c:v>
                </c:pt>
                <c:pt idx="160">
                  <c:v>205.56835899999999</c:v>
                </c:pt>
                <c:pt idx="161">
                  <c:v>210.368942</c:v>
                </c:pt>
                <c:pt idx="162">
                  <c:v>210.59435999999999</c:v>
                </c:pt>
                <c:pt idx="163">
                  <c:v>207.66329999999999</c:v>
                </c:pt>
                <c:pt idx="164">
                  <c:v>208.38670300000001</c:v>
                </c:pt>
                <c:pt idx="165">
                  <c:v>213.20602400000001</c:v>
                </c:pt>
                <c:pt idx="166">
                  <c:v>210.913757</c:v>
                </c:pt>
                <c:pt idx="167">
                  <c:v>213.891785</c:v>
                </c:pt>
                <c:pt idx="168">
                  <c:v>214.65271000000001</c:v>
                </c:pt>
                <c:pt idx="169">
                  <c:v>214.73732000000001</c:v>
                </c:pt>
                <c:pt idx="170">
                  <c:v>215.761292</c:v>
                </c:pt>
                <c:pt idx="171">
                  <c:v>215.188232</c:v>
                </c:pt>
                <c:pt idx="172">
                  <c:v>214.89700300000001</c:v>
                </c:pt>
                <c:pt idx="173">
                  <c:v>210.20921300000001</c:v>
                </c:pt>
                <c:pt idx="174">
                  <c:v>212.689346</c:v>
                </c:pt>
                <c:pt idx="175">
                  <c:v>204.97653199999999</c:v>
                </c:pt>
                <c:pt idx="176">
                  <c:v>208.95034799999999</c:v>
                </c:pt>
                <c:pt idx="177">
                  <c:v>214.11726400000001</c:v>
                </c:pt>
                <c:pt idx="178">
                  <c:v>214.78428600000001</c:v>
                </c:pt>
                <c:pt idx="179">
                  <c:v>215.695526</c:v>
                </c:pt>
                <c:pt idx="180">
                  <c:v>216.221619</c:v>
                </c:pt>
                <c:pt idx="181">
                  <c:v>220.251801</c:v>
                </c:pt>
                <c:pt idx="182">
                  <c:v>222.37496899999999</c:v>
                </c:pt>
                <c:pt idx="183">
                  <c:v>225.813309</c:v>
                </c:pt>
                <c:pt idx="184">
                  <c:v>224.777466</c:v>
                </c:pt>
                <c:pt idx="185">
                  <c:v>223.873459</c:v>
                </c:pt>
                <c:pt idx="186">
                  <c:v>220.80360400000001</c:v>
                </c:pt>
                <c:pt idx="187">
                  <c:v>220.483429</c:v>
                </c:pt>
                <c:pt idx="188">
                  <c:v>219.701843</c:v>
                </c:pt>
                <c:pt idx="189">
                  <c:v>216.528412</c:v>
                </c:pt>
                <c:pt idx="190">
                  <c:v>217.54544100000001</c:v>
                </c:pt>
                <c:pt idx="191">
                  <c:v>215.398392</c:v>
                </c:pt>
                <c:pt idx="192">
                  <c:v>206.51838699999999</c:v>
                </c:pt>
                <c:pt idx="193">
                  <c:v>205.82157900000001</c:v>
                </c:pt>
                <c:pt idx="194">
                  <c:v>207.22468599999999</c:v>
                </c:pt>
                <c:pt idx="195">
                  <c:v>206.65025299999999</c:v>
                </c:pt>
                <c:pt idx="196">
                  <c:v>210.00262499999999</c:v>
                </c:pt>
                <c:pt idx="197">
                  <c:v>216.90509</c:v>
                </c:pt>
                <c:pt idx="198">
                  <c:v>217.52659600000001</c:v>
                </c:pt>
                <c:pt idx="199">
                  <c:v>217.790268</c:v>
                </c:pt>
                <c:pt idx="200">
                  <c:v>218.54359400000001</c:v>
                </c:pt>
                <c:pt idx="201">
                  <c:v>213.14778100000001</c:v>
                </c:pt>
                <c:pt idx="202">
                  <c:v>219.59826699999999</c:v>
                </c:pt>
                <c:pt idx="203">
                  <c:v>211.74473599999999</c:v>
                </c:pt>
                <c:pt idx="204">
                  <c:v>209.673035</c:v>
                </c:pt>
                <c:pt idx="205">
                  <c:v>213.28904700000001</c:v>
                </c:pt>
                <c:pt idx="206">
                  <c:v>214.513229</c:v>
                </c:pt>
                <c:pt idx="207">
                  <c:v>213.298462</c:v>
                </c:pt>
                <c:pt idx="208">
                  <c:v>194.982956</c:v>
                </c:pt>
                <c:pt idx="209">
                  <c:v>190.43464700000001</c:v>
                </c:pt>
                <c:pt idx="210">
                  <c:v>191.15031400000001</c:v>
                </c:pt>
                <c:pt idx="211">
                  <c:v>189.66246000000001</c:v>
                </c:pt>
                <c:pt idx="212">
                  <c:v>185.63209499999999</c:v>
                </c:pt>
                <c:pt idx="213">
                  <c:v>183.17434700000001</c:v>
                </c:pt>
                <c:pt idx="214">
                  <c:v>178.908569</c:v>
                </c:pt>
                <c:pt idx="215">
                  <c:v>187.04461699999999</c:v>
                </c:pt>
                <c:pt idx="216">
                  <c:v>189.35169999999999</c:v>
                </c:pt>
                <c:pt idx="217">
                  <c:v>190.255753</c:v>
                </c:pt>
                <c:pt idx="218">
                  <c:v>191.82832300000001</c:v>
                </c:pt>
                <c:pt idx="219">
                  <c:v>192.81707800000001</c:v>
                </c:pt>
                <c:pt idx="220">
                  <c:v>188.73024000000001</c:v>
                </c:pt>
                <c:pt idx="221">
                  <c:v>194.21073899999999</c:v>
                </c:pt>
                <c:pt idx="222">
                  <c:v>194.92643699999999</c:v>
                </c:pt>
                <c:pt idx="223">
                  <c:v>196.38600199999999</c:v>
                </c:pt>
                <c:pt idx="224">
                  <c:v>197.65725699999999</c:v>
                </c:pt>
                <c:pt idx="225">
                  <c:v>198.35412600000001</c:v>
                </c:pt>
                <c:pt idx="226">
                  <c:v>198.23165900000001</c:v>
                </c:pt>
                <c:pt idx="227">
                  <c:v>196.809753</c:v>
                </c:pt>
                <c:pt idx="228">
                  <c:v>198.72137499999999</c:v>
                </c:pt>
                <c:pt idx="229">
                  <c:v>197.92091400000001</c:v>
                </c:pt>
                <c:pt idx="230">
                  <c:v>199.126282</c:v>
                </c:pt>
                <c:pt idx="231">
                  <c:v>201.132034</c:v>
                </c:pt>
                <c:pt idx="232">
                  <c:v>200.01142899999999</c:v>
                </c:pt>
                <c:pt idx="233">
                  <c:v>199.71954299999999</c:v>
                </c:pt>
                <c:pt idx="234">
                  <c:v>198.04335</c:v>
                </c:pt>
                <c:pt idx="235">
                  <c:v>196.875687</c:v>
                </c:pt>
                <c:pt idx="236">
                  <c:v>198.47654700000001</c:v>
                </c:pt>
                <c:pt idx="237">
                  <c:v>198.04335</c:v>
                </c:pt>
                <c:pt idx="238">
                  <c:v>199.02267499999999</c:v>
                </c:pt>
                <c:pt idx="239">
                  <c:v>202.111389</c:v>
                </c:pt>
                <c:pt idx="240">
                  <c:v>198.00569200000001</c:v>
                </c:pt>
                <c:pt idx="241">
                  <c:v>198.86257900000001</c:v>
                </c:pt>
                <c:pt idx="242">
                  <c:v>199.26754800000001</c:v>
                </c:pt>
                <c:pt idx="243">
                  <c:v>199.25813299999999</c:v>
                </c:pt>
                <c:pt idx="244">
                  <c:v>197.38857999999999</c:v>
                </c:pt>
                <c:pt idx="245">
                  <c:v>196.161102</c:v>
                </c:pt>
                <c:pt idx="246">
                  <c:v>197.07698099999999</c:v>
                </c:pt>
                <c:pt idx="247">
                  <c:v>200.07959</c:v>
                </c:pt>
                <c:pt idx="248">
                  <c:v>200.92939799999999</c:v>
                </c:pt>
                <c:pt idx="249">
                  <c:v>201.911362</c:v>
                </c:pt>
                <c:pt idx="250">
                  <c:v>204.394623</c:v>
                </c:pt>
                <c:pt idx="251">
                  <c:v>205.95263700000001</c:v>
                </c:pt>
                <c:pt idx="252">
                  <c:v>204.99896200000001</c:v>
                </c:pt>
                <c:pt idx="253">
                  <c:v>203.223862</c:v>
                </c:pt>
                <c:pt idx="254">
                  <c:v>204.22465500000001</c:v>
                </c:pt>
                <c:pt idx="255">
                  <c:v>204.94227599999999</c:v>
                </c:pt>
                <c:pt idx="256">
                  <c:v>205.47110000000001</c:v>
                </c:pt>
                <c:pt idx="257">
                  <c:v>205.886505</c:v>
                </c:pt>
                <c:pt idx="258">
                  <c:v>206.538025</c:v>
                </c:pt>
                <c:pt idx="259">
                  <c:v>207.198959</c:v>
                </c:pt>
                <c:pt idx="260">
                  <c:v>206.22644</c:v>
                </c:pt>
                <c:pt idx="261">
                  <c:v>207.55779999999999</c:v>
                </c:pt>
                <c:pt idx="262">
                  <c:v>207.00070199999999</c:v>
                </c:pt>
                <c:pt idx="263">
                  <c:v>204.696808</c:v>
                </c:pt>
                <c:pt idx="264">
                  <c:v>215.11154199999999</c:v>
                </c:pt>
                <c:pt idx="265">
                  <c:v>216.87721300000001</c:v>
                </c:pt>
                <c:pt idx="266">
                  <c:v>219.96478300000001</c:v>
                </c:pt>
                <c:pt idx="267">
                  <c:v>223.19404599999999</c:v>
                </c:pt>
                <c:pt idx="268">
                  <c:v>220.79570000000001</c:v>
                </c:pt>
                <c:pt idx="269">
                  <c:v>220.569107</c:v>
                </c:pt>
                <c:pt idx="270">
                  <c:v>223.39228800000001</c:v>
                </c:pt>
                <c:pt idx="271">
                  <c:v>223.82664500000001</c:v>
                </c:pt>
                <c:pt idx="272">
                  <c:v>223.760513</c:v>
                </c:pt>
                <c:pt idx="273">
                  <c:v>226.17775</c:v>
                </c:pt>
                <c:pt idx="274">
                  <c:v>224.30819700000001</c:v>
                </c:pt>
                <c:pt idx="275">
                  <c:v>223.75108299999999</c:v>
                </c:pt>
                <c:pt idx="276">
                  <c:v>225.733994</c:v>
                </c:pt>
                <c:pt idx="277">
                  <c:v>226.05497700000001</c:v>
                </c:pt>
                <c:pt idx="278">
                  <c:v>227.76402300000001</c:v>
                </c:pt>
                <c:pt idx="279">
                  <c:v>228.632721</c:v>
                </c:pt>
                <c:pt idx="280">
                  <c:v>230.568344</c:v>
                </c:pt>
                <c:pt idx="281">
                  <c:v>227.08419799999999</c:v>
                </c:pt>
                <c:pt idx="282">
                  <c:v>228.95375100000001</c:v>
                </c:pt>
                <c:pt idx="283">
                  <c:v>230.76663199999999</c:v>
                </c:pt>
                <c:pt idx="284">
                  <c:v>232.154617</c:v>
                </c:pt>
                <c:pt idx="285">
                  <c:v>232.76840200000001</c:v>
                </c:pt>
                <c:pt idx="286">
                  <c:v>231.24818400000001</c:v>
                </c:pt>
                <c:pt idx="287">
                  <c:v>231.90913399999999</c:v>
                </c:pt>
                <c:pt idx="288">
                  <c:v>227.782928</c:v>
                </c:pt>
                <c:pt idx="289">
                  <c:v>228.45330799999999</c:v>
                </c:pt>
                <c:pt idx="290">
                  <c:v>232.588989</c:v>
                </c:pt>
                <c:pt idx="291">
                  <c:v>231.654236</c:v>
                </c:pt>
                <c:pt idx="292">
                  <c:v>231.86189300000001</c:v>
                </c:pt>
                <c:pt idx="293">
                  <c:v>232.097992</c:v>
                </c:pt>
                <c:pt idx="294">
                  <c:v>229.841309</c:v>
                </c:pt>
                <c:pt idx="295">
                  <c:v>231.880844</c:v>
                </c:pt>
                <c:pt idx="296">
                  <c:v>234.128052</c:v>
                </c:pt>
                <c:pt idx="297">
                  <c:v>231.899689</c:v>
                </c:pt>
                <c:pt idx="298">
                  <c:v>230.219009</c:v>
                </c:pt>
                <c:pt idx="299">
                  <c:v>230.65332000000001</c:v>
                </c:pt>
                <c:pt idx="300">
                  <c:v>231.83360300000001</c:v>
                </c:pt>
                <c:pt idx="301">
                  <c:v>228.11338799999999</c:v>
                </c:pt>
                <c:pt idx="302">
                  <c:v>229.152008</c:v>
                </c:pt>
                <c:pt idx="303">
                  <c:v>230.97438</c:v>
                </c:pt>
                <c:pt idx="304">
                  <c:v>230.60611</c:v>
                </c:pt>
                <c:pt idx="305">
                  <c:v>226.782028</c:v>
                </c:pt>
                <c:pt idx="306">
                  <c:v>227.87735000000001</c:v>
                </c:pt>
                <c:pt idx="307">
                  <c:v>230.509354</c:v>
                </c:pt>
                <c:pt idx="308">
                  <c:v>233.870361</c:v>
                </c:pt>
                <c:pt idx="309">
                  <c:v>229.04188500000001</c:v>
                </c:pt>
                <c:pt idx="310">
                  <c:v>229.808762</c:v>
                </c:pt>
                <c:pt idx="311">
                  <c:v>231.645477</c:v>
                </c:pt>
                <c:pt idx="312">
                  <c:v>234.26800499999999</c:v>
                </c:pt>
                <c:pt idx="313">
                  <c:v>235.129593</c:v>
                </c:pt>
                <c:pt idx="314">
                  <c:v>235.65029899999999</c:v>
                </c:pt>
                <c:pt idx="315">
                  <c:v>236.62545800000001</c:v>
                </c:pt>
                <c:pt idx="316">
                  <c:v>236.22779800000001</c:v>
                </c:pt>
                <c:pt idx="317">
                  <c:v>235.29997299999999</c:v>
                </c:pt>
                <c:pt idx="318">
                  <c:v>234.13548299999999</c:v>
                </c:pt>
                <c:pt idx="319">
                  <c:v>233.19818100000001</c:v>
                </c:pt>
                <c:pt idx="320">
                  <c:v>227.87735000000001</c:v>
                </c:pt>
                <c:pt idx="321">
                  <c:v>228.682098</c:v>
                </c:pt>
                <c:pt idx="322">
                  <c:v>226.826447</c:v>
                </c:pt>
                <c:pt idx="323">
                  <c:v>228.23710600000001</c:v>
                </c:pt>
                <c:pt idx="324">
                  <c:v>232.53540000000001</c:v>
                </c:pt>
                <c:pt idx="325">
                  <c:v>234.760345</c:v>
                </c:pt>
                <c:pt idx="326">
                  <c:v>237.837357</c:v>
                </c:pt>
                <c:pt idx="327">
                  <c:v>242.38179</c:v>
                </c:pt>
                <c:pt idx="328">
                  <c:v>243.177109</c:v>
                </c:pt>
                <c:pt idx="329">
                  <c:v>243.42323300000001</c:v>
                </c:pt>
                <c:pt idx="330">
                  <c:v>243.53686500000001</c:v>
                </c:pt>
                <c:pt idx="331">
                  <c:v>245.88485700000001</c:v>
                </c:pt>
                <c:pt idx="332">
                  <c:v>246.30143699999999</c:v>
                </c:pt>
                <c:pt idx="333">
                  <c:v>247.51324500000001</c:v>
                </c:pt>
                <c:pt idx="334">
                  <c:v>248.753525</c:v>
                </c:pt>
                <c:pt idx="335">
                  <c:v>249.62458799999999</c:v>
                </c:pt>
                <c:pt idx="336">
                  <c:v>253.11816400000001</c:v>
                </c:pt>
                <c:pt idx="337">
                  <c:v>251.963089</c:v>
                </c:pt>
                <c:pt idx="338">
                  <c:v>252.569016</c:v>
                </c:pt>
                <c:pt idx="339">
                  <c:v>252.180801</c:v>
                </c:pt>
                <c:pt idx="340">
                  <c:v>250.33467099999999</c:v>
                </c:pt>
                <c:pt idx="341">
                  <c:v>251.44238300000001</c:v>
                </c:pt>
                <c:pt idx="342">
                  <c:v>250.192657</c:v>
                </c:pt>
                <c:pt idx="343">
                  <c:v>249.52044699999999</c:v>
                </c:pt>
                <c:pt idx="344">
                  <c:v>251.33819600000001</c:v>
                </c:pt>
                <c:pt idx="345">
                  <c:v>254.812881</c:v>
                </c:pt>
                <c:pt idx="346">
                  <c:v>253.97027600000001</c:v>
                </c:pt>
                <c:pt idx="347">
                  <c:v>255.05900600000001</c:v>
                </c:pt>
                <c:pt idx="348">
                  <c:v>255.59869399999999</c:v>
                </c:pt>
                <c:pt idx="349">
                  <c:v>256.97146600000002</c:v>
                </c:pt>
                <c:pt idx="350">
                  <c:v>261.81887799999998</c:v>
                </c:pt>
                <c:pt idx="351">
                  <c:v>264.56463600000001</c:v>
                </c:pt>
                <c:pt idx="352">
                  <c:v>265.64382899999998</c:v>
                </c:pt>
                <c:pt idx="353">
                  <c:v>265.710083</c:v>
                </c:pt>
                <c:pt idx="354">
                  <c:v>266.57171599999998</c:v>
                </c:pt>
                <c:pt idx="355">
                  <c:v>267.84982300000001</c:v>
                </c:pt>
                <c:pt idx="356">
                  <c:v>266.52444500000001</c:v>
                </c:pt>
                <c:pt idx="357">
                  <c:v>265.25567599999999</c:v>
                </c:pt>
                <c:pt idx="358">
                  <c:v>265.18942299999998</c:v>
                </c:pt>
                <c:pt idx="359">
                  <c:v>265.880493</c:v>
                </c:pt>
                <c:pt idx="360">
                  <c:v>264.90542599999998</c:v>
                </c:pt>
                <c:pt idx="361">
                  <c:v>266.39181500000001</c:v>
                </c:pt>
                <c:pt idx="362">
                  <c:v>265.21783399999998</c:v>
                </c:pt>
                <c:pt idx="363">
                  <c:v>264.62133799999998</c:v>
                </c:pt>
                <c:pt idx="364">
                  <c:v>260.95742799999999</c:v>
                </c:pt>
                <c:pt idx="365">
                  <c:v>259.95379600000001</c:v>
                </c:pt>
                <c:pt idx="366">
                  <c:v>257.99401899999998</c:v>
                </c:pt>
                <c:pt idx="367">
                  <c:v>250.98793000000001</c:v>
                </c:pt>
                <c:pt idx="368">
                  <c:v>254.97378499999999</c:v>
                </c:pt>
                <c:pt idx="369">
                  <c:v>259.69821200000001</c:v>
                </c:pt>
                <c:pt idx="370">
                  <c:v>260.171539</c:v>
                </c:pt>
                <c:pt idx="371">
                  <c:v>259.35732999999999</c:v>
                </c:pt>
                <c:pt idx="372">
                  <c:v>256.86734000000001</c:v>
                </c:pt>
                <c:pt idx="373">
                  <c:v>261.55386399999998</c:v>
                </c:pt>
                <c:pt idx="374">
                  <c:v>253.87556499999999</c:v>
                </c:pt>
                <c:pt idx="375">
                  <c:v>257.06613199999998</c:v>
                </c:pt>
                <c:pt idx="376">
                  <c:v>259.50885</c:v>
                </c:pt>
                <c:pt idx="377">
                  <c:v>260.93841600000002</c:v>
                </c:pt>
                <c:pt idx="378">
                  <c:v>258.43893400000002</c:v>
                </c:pt>
                <c:pt idx="379">
                  <c:v>261.00470000000001</c:v>
                </c:pt>
                <c:pt idx="380">
                  <c:v>265.01907299999999</c:v>
                </c:pt>
                <c:pt idx="381">
                  <c:v>259.42361499999998</c:v>
                </c:pt>
                <c:pt idx="382">
                  <c:v>263.63671900000003</c:v>
                </c:pt>
                <c:pt idx="383">
                  <c:v>276.815765</c:v>
                </c:pt>
                <c:pt idx="384">
                  <c:v>278.81338499999998</c:v>
                </c:pt>
                <c:pt idx="385">
                  <c:v>281.403839</c:v>
                </c:pt>
                <c:pt idx="386">
                  <c:v>279.68637100000001</c:v>
                </c:pt>
                <c:pt idx="387">
                  <c:v>277.11489899999998</c:v>
                </c:pt>
                <c:pt idx="388">
                  <c:v>280.97677599999997</c:v>
                </c:pt>
                <c:pt idx="389">
                  <c:v>281.78332499999999</c:v>
                </c:pt>
                <c:pt idx="390">
                  <c:v>288.22607399999998</c:v>
                </c:pt>
                <c:pt idx="391">
                  <c:v>283.70953400000002</c:v>
                </c:pt>
                <c:pt idx="392">
                  <c:v>281.81185900000003</c:v>
                </c:pt>
                <c:pt idx="393">
                  <c:v>275.82449300000002</c:v>
                </c:pt>
                <c:pt idx="394">
                  <c:v>275.06536899999998</c:v>
                </c:pt>
                <c:pt idx="395">
                  <c:v>276.97262599999999</c:v>
                </c:pt>
                <c:pt idx="396">
                  <c:v>273.92678799999999</c:v>
                </c:pt>
                <c:pt idx="397">
                  <c:v>276.50765999999999</c:v>
                </c:pt>
                <c:pt idx="398">
                  <c:v>277.47549400000003</c:v>
                </c:pt>
                <c:pt idx="399">
                  <c:v>273.110748</c:v>
                </c:pt>
                <c:pt idx="400">
                  <c:v>271.71588100000002</c:v>
                </c:pt>
                <c:pt idx="401">
                  <c:v>272.864105</c:v>
                </c:pt>
                <c:pt idx="402">
                  <c:v>273.18658399999998</c:v>
                </c:pt>
                <c:pt idx="403">
                  <c:v>273.75598100000002</c:v>
                </c:pt>
                <c:pt idx="404">
                  <c:v>273.51870700000001</c:v>
                </c:pt>
                <c:pt idx="405">
                  <c:v>271.326843</c:v>
                </c:pt>
                <c:pt idx="406">
                  <c:v>273.37640399999998</c:v>
                </c:pt>
                <c:pt idx="407">
                  <c:v>269.41018700000001</c:v>
                </c:pt>
                <c:pt idx="408">
                  <c:v>270.529877</c:v>
                </c:pt>
                <c:pt idx="409">
                  <c:v>274.22088600000001</c:v>
                </c:pt>
                <c:pt idx="410">
                  <c:v>276.75439499999999</c:v>
                </c:pt>
                <c:pt idx="411">
                  <c:v>278.40548699999999</c:v>
                </c:pt>
                <c:pt idx="412">
                  <c:v>276.96310399999999</c:v>
                </c:pt>
                <c:pt idx="413">
                  <c:v>281.71691900000002</c:v>
                </c:pt>
                <c:pt idx="414">
                  <c:v>281.94467200000003</c:v>
                </c:pt>
                <c:pt idx="415">
                  <c:v>282.38107300000001</c:v>
                </c:pt>
                <c:pt idx="416">
                  <c:v>282.305206</c:v>
                </c:pt>
                <c:pt idx="417">
                  <c:v>283.13070699999997</c:v>
                </c:pt>
                <c:pt idx="418">
                  <c:v>283.50076300000001</c:v>
                </c:pt>
                <c:pt idx="419">
                  <c:v>286.93566900000002</c:v>
                </c:pt>
                <c:pt idx="420">
                  <c:v>287.37210099999999</c:v>
                </c:pt>
                <c:pt idx="421">
                  <c:v>285.68313599999999</c:v>
                </c:pt>
                <c:pt idx="422">
                  <c:v>284.63000499999998</c:v>
                </c:pt>
                <c:pt idx="423">
                  <c:v>282.11550899999997</c:v>
                </c:pt>
                <c:pt idx="424">
                  <c:v>281.85916099999997</c:v>
                </c:pt>
                <c:pt idx="425">
                  <c:v>281.33737200000002</c:v>
                </c:pt>
                <c:pt idx="426">
                  <c:v>283.65261800000002</c:v>
                </c:pt>
                <c:pt idx="427">
                  <c:v>280.73004200000003</c:v>
                </c:pt>
                <c:pt idx="428">
                  <c:v>284.50656099999998</c:v>
                </c:pt>
                <c:pt idx="429">
                  <c:v>282.528595</c:v>
                </c:pt>
                <c:pt idx="430">
                  <c:v>281.55868500000003</c:v>
                </c:pt>
                <c:pt idx="431">
                  <c:v>282.252838</c:v>
                </c:pt>
                <c:pt idx="432">
                  <c:v>284.49710099999999</c:v>
                </c:pt>
                <c:pt idx="433">
                  <c:v>286.76980600000002</c:v>
                </c:pt>
                <c:pt idx="434">
                  <c:v>290.23117100000002</c:v>
                </c:pt>
                <c:pt idx="435">
                  <c:v>287.76825000000002</c:v>
                </c:pt>
                <c:pt idx="436">
                  <c:v>286.07556199999999</c:v>
                </c:pt>
                <c:pt idx="437">
                  <c:v>285.75228900000002</c:v>
                </c:pt>
                <c:pt idx="438">
                  <c:v>288.034424</c:v>
                </c:pt>
                <c:pt idx="439">
                  <c:v>289.64154100000002</c:v>
                </c:pt>
                <c:pt idx="440">
                  <c:v>288.75723299999999</c:v>
                </c:pt>
                <c:pt idx="441">
                  <c:v>289.59405500000003</c:v>
                </c:pt>
                <c:pt idx="442">
                  <c:v>287.40695199999999</c:v>
                </c:pt>
                <c:pt idx="443">
                  <c:v>285.818848</c:v>
                </c:pt>
                <c:pt idx="444">
                  <c:v>285.533569</c:v>
                </c:pt>
                <c:pt idx="445">
                  <c:v>284.62066700000003</c:v>
                </c:pt>
                <c:pt idx="446">
                  <c:v>284.37341300000003</c:v>
                </c:pt>
                <c:pt idx="447">
                  <c:v>286.45593300000002</c:v>
                </c:pt>
                <c:pt idx="448">
                  <c:v>285.99951199999998</c:v>
                </c:pt>
                <c:pt idx="449">
                  <c:v>285.09609999999998</c:v>
                </c:pt>
                <c:pt idx="450">
                  <c:v>282.79489100000001</c:v>
                </c:pt>
                <c:pt idx="451">
                  <c:v>281.15939300000002</c:v>
                </c:pt>
                <c:pt idx="452">
                  <c:v>281.96762100000001</c:v>
                </c:pt>
                <c:pt idx="453">
                  <c:v>278.71545400000002</c:v>
                </c:pt>
                <c:pt idx="454">
                  <c:v>280.47467</c:v>
                </c:pt>
                <c:pt idx="455">
                  <c:v>280.67437699999999</c:v>
                </c:pt>
                <c:pt idx="456">
                  <c:v>281.26388500000002</c:v>
                </c:pt>
                <c:pt idx="457">
                  <c:v>280.80740400000002</c:v>
                </c:pt>
                <c:pt idx="458">
                  <c:v>282.74737499999998</c:v>
                </c:pt>
                <c:pt idx="459">
                  <c:v>277.54577599999999</c:v>
                </c:pt>
                <c:pt idx="460">
                  <c:v>279.09582499999999</c:v>
                </c:pt>
                <c:pt idx="461">
                  <c:v>281.04522700000001</c:v>
                </c:pt>
                <c:pt idx="462">
                  <c:v>277.54577599999999</c:v>
                </c:pt>
                <c:pt idx="463">
                  <c:v>279.29556300000002</c:v>
                </c:pt>
                <c:pt idx="464">
                  <c:v>280.36056500000001</c:v>
                </c:pt>
                <c:pt idx="465">
                  <c:v>278.9151</c:v>
                </c:pt>
                <c:pt idx="466">
                  <c:v>279.78997800000002</c:v>
                </c:pt>
                <c:pt idx="467">
                  <c:v>281.216431</c:v>
                </c:pt>
                <c:pt idx="468">
                  <c:v>279.67587300000002</c:v>
                </c:pt>
                <c:pt idx="469">
                  <c:v>280.65533399999998</c:v>
                </c:pt>
                <c:pt idx="470">
                  <c:v>279.49523900000003</c:v>
                </c:pt>
                <c:pt idx="471">
                  <c:v>277.18447900000001</c:v>
                </c:pt>
                <c:pt idx="472">
                  <c:v>277.41275000000002</c:v>
                </c:pt>
                <c:pt idx="473">
                  <c:v>277.48873900000001</c:v>
                </c:pt>
                <c:pt idx="474">
                  <c:v>277.051331</c:v>
                </c:pt>
                <c:pt idx="475">
                  <c:v>280.22738600000002</c:v>
                </c:pt>
                <c:pt idx="476">
                  <c:v>284.72531099999998</c:v>
                </c:pt>
                <c:pt idx="477">
                  <c:v>282.65228300000001</c:v>
                </c:pt>
                <c:pt idx="478">
                  <c:v>285.15313700000002</c:v>
                </c:pt>
                <c:pt idx="479">
                  <c:v>285.039063</c:v>
                </c:pt>
                <c:pt idx="480">
                  <c:v>286.05654900000002</c:v>
                </c:pt>
                <c:pt idx="481">
                  <c:v>288.158142</c:v>
                </c:pt>
                <c:pt idx="482">
                  <c:v>289.72714200000001</c:v>
                </c:pt>
                <c:pt idx="483">
                  <c:v>297.88604700000002</c:v>
                </c:pt>
                <c:pt idx="484">
                  <c:v>296.58334400000001</c:v>
                </c:pt>
                <c:pt idx="485">
                  <c:v>297.524719</c:v>
                </c:pt>
                <c:pt idx="486">
                  <c:v>295.271027</c:v>
                </c:pt>
                <c:pt idx="487">
                  <c:v>294.26299999999998</c:v>
                </c:pt>
                <c:pt idx="488">
                  <c:v>295.59429899999998</c:v>
                </c:pt>
                <c:pt idx="489">
                  <c:v>294.38659699999999</c:v>
                </c:pt>
                <c:pt idx="490">
                  <c:v>294.28204299999999</c:v>
                </c:pt>
                <c:pt idx="491">
                  <c:v>290.525848</c:v>
                </c:pt>
                <c:pt idx="492">
                  <c:v>287.17861900000003</c:v>
                </c:pt>
                <c:pt idx="493">
                  <c:v>289.93637100000001</c:v>
                </c:pt>
                <c:pt idx="494">
                  <c:v>293.78756700000002</c:v>
                </c:pt>
                <c:pt idx="495">
                  <c:v>295.988831</c:v>
                </c:pt>
                <c:pt idx="496">
                  <c:v>298.866669</c:v>
                </c:pt>
                <c:pt idx="497">
                  <c:v>299.01913500000001</c:v>
                </c:pt>
                <c:pt idx="498">
                  <c:v>296.05551100000002</c:v>
                </c:pt>
                <c:pt idx="499">
                  <c:v>300.28653000000003</c:v>
                </c:pt>
                <c:pt idx="500">
                  <c:v>303.22164900000001</c:v>
                </c:pt>
                <c:pt idx="501">
                  <c:v>303.32638500000002</c:v>
                </c:pt>
                <c:pt idx="502">
                  <c:v>306.89035000000001</c:v>
                </c:pt>
                <c:pt idx="503">
                  <c:v>307.81466699999999</c:v>
                </c:pt>
                <c:pt idx="504">
                  <c:v>308.82482900000002</c:v>
                </c:pt>
                <c:pt idx="505">
                  <c:v>306.79510499999998</c:v>
                </c:pt>
                <c:pt idx="506">
                  <c:v>298.85720800000001</c:v>
                </c:pt>
                <c:pt idx="507">
                  <c:v>290.51910400000003</c:v>
                </c:pt>
                <c:pt idx="508">
                  <c:v>291.30044600000002</c:v>
                </c:pt>
                <c:pt idx="509">
                  <c:v>279.33169600000002</c:v>
                </c:pt>
                <c:pt idx="510">
                  <c:v>267.90606700000001</c:v>
                </c:pt>
                <c:pt idx="511">
                  <c:v>294.58807400000001</c:v>
                </c:pt>
                <c:pt idx="512">
                  <c:v>288.47979700000002</c:v>
                </c:pt>
                <c:pt idx="513">
                  <c:v>305.641998</c:v>
                </c:pt>
                <c:pt idx="514">
                  <c:v>300.89642300000003</c:v>
                </c:pt>
                <c:pt idx="515">
                  <c:v>296.68444799999997</c:v>
                </c:pt>
                <c:pt idx="516">
                  <c:v>287.765106</c:v>
                </c:pt>
                <c:pt idx="517">
                  <c:v>294.83581500000003</c:v>
                </c:pt>
                <c:pt idx="518">
                  <c:v>283.42919899999998</c:v>
                </c:pt>
                <c:pt idx="519">
                  <c:v>266.67675800000001</c:v>
                </c:pt>
                <c:pt idx="520">
                  <c:v>288.04144300000002</c:v>
                </c:pt>
                <c:pt idx="521">
                  <c:v>269.85000600000001</c:v>
                </c:pt>
                <c:pt idx="522">
                  <c:v>292.53924599999999</c:v>
                </c:pt>
                <c:pt idx="523">
                  <c:v>293.02526899999998</c:v>
                </c:pt>
                <c:pt idx="524">
                  <c:v>290.852509</c:v>
                </c:pt>
                <c:pt idx="525">
                  <c:v>276.74920700000001</c:v>
                </c:pt>
                <c:pt idx="526">
                  <c:v>272.08938599999999</c:v>
                </c:pt>
                <c:pt idx="527">
                  <c:v>271.52719100000002</c:v>
                </c:pt>
                <c:pt idx="528">
                  <c:v>267.63922100000002</c:v>
                </c:pt>
                <c:pt idx="529">
                  <c:v>278.54068000000001</c:v>
                </c:pt>
                <c:pt idx="530">
                  <c:v>270.94589200000001</c:v>
                </c:pt>
                <c:pt idx="531">
                  <c:v>277.41626000000002</c:v>
                </c:pt>
                <c:pt idx="532">
                  <c:v>271.70825200000002</c:v>
                </c:pt>
                <c:pt idx="533">
                  <c:v>273.28054800000001</c:v>
                </c:pt>
                <c:pt idx="534">
                  <c:v>277.75936899999999</c:v>
                </c:pt>
                <c:pt idx="535">
                  <c:v>275.06253099999998</c:v>
                </c:pt>
                <c:pt idx="536">
                  <c:v>290.757294</c:v>
                </c:pt>
                <c:pt idx="537">
                  <c:v>289.337402</c:v>
                </c:pt>
                <c:pt idx="538">
                  <c:v>291.56729100000001</c:v>
                </c:pt>
                <c:pt idx="539">
                  <c:v>285.88790899999998</c:v>
                </c:pt>
                <c:pt idx="540">
                  <c:v>285.51617399999998</c:v>
                </c:pt>
                <c:pt idx="541">
                  <c:v>299.35269199999999</c:v>
                </c:pt>
                <c:pt idx="542">
                  <c:v>295.66479500000003</c:v>
                </c:pt>
                <c:pt idx="543">
                  <c:v>306.42336999999998</c:v>
                </c:pt>
                <c:pt idx="544">
                  <c:v>302.95471199999997</c:v>
                </c:pt>
                <c:pt idx="545">
                  <c:v>297.38964800000002</c:v>
                </c:pt>
                <c:pt idx="546">
                  <c:v>287.145691</c:v>
                </c:pt>
                <c:pt idx="547">
                  <c:v>294.85488900000001</c:v>
                </c:pt>
                <c:pt idx="548">
                  <c:v>291.02410900000001</c:v>
                </c:pt>
                <c:pt idx="549">
                  <c:v>295.93170199999997</c:v>
                </c:pt>
                <c:pt idx="550">
                  <c:v>294.244934</c:v>
                </c:pt>
                <c:pt idx="551">
                  <c:v>290.59533699999997</c:v>
                </c:pt>
                <c:pt idx="552">
                  <c:v>292.63452100000001</c:v>
                </c:pt>
                <c:pt idx="553">
                  <c:v>289.39669800000001</c:v>
                </c:pt>
                <c:pt idx="554">
                  <c:v>288.36523399999999</c:v>
                </c:pt>
                <c:pt idx="555">
                  <c:v>290.81982399999998</c:v>
                </c:pt>
                <c:pt idx="556">
                  <c:v>294.09585600000003</c:v>
                </c:pt>
                <c:pt idx="557">
                  <c:v>295.02230800000001</c:v>
                </c:pt>
                <c:pt idx="558">
                  <c:v>291.306915</c:v>
                </c:pt>
                <c:pt idx="559">
                  <c:v>292.20477299999999</c:v>
                </c:pt>
                <c:pt idx="560">
                  <c:v>296.39761399999998</c:v>
                </c:pt>
                <c:pt idx="561">
                  <c:v>291.15414399999997</c:v>
                </c:pt>
                <c:pt idx="562">
                  <c:v>288.57531699999998</c:v>
                </c:pt>
                <c:pt idx="563">
                  <c:v>286.28311200000002</c:v>
                </c:pt>
                <c:pt idx="564">
                  <c:v>285.77685500000001</c:v>
                </c:pt>
                <c:pt idx="565">
                  <c:v>289.16751099999999</c:v>
                </c:pt>
                <c:pt idx="566">
                  <c:v>290.95352200000002</c:v>
                </c:pt>
                <c:pt idx="567">
                  <c:v>291.22103900000002</c:v>
                </c:pt>
                <c:pt idx="568">
                  <c:v>288.41299400000003</c:v>
                </c:pt>
                <c:pt idx="569">
                  <c:v>288.85232500000001</c:v>
                </c:pt>
                <c:pt idx="570">
                  <c:v>291.11587500000002</c:v>
                </c:pt>
                <c:pt idx="571">
                  <c:v>292.271637</c:v>
                </c:pt>
                <c:pt idx="572">
                  <c:v>295.66220099999998</c:v>
                </c:pt>
                <c:pt idx="573">
                  <c:v>294.62112400000001</c:v>
                </c:pt>
                <c:pt idx="574">
                  <c:v>294.44927999999999</c:v>
                </c:pt>
                <c:pt idx="575">
                  <c:v>293.30310100000003</c:v>
                </c:pt>
                <c:pt idx="576">
                  <c:v>292.87338299999999</c:v>
                </c:pt>
                <c:pt idx="577">
                  <c:v>296.798767</c:v>
                </c:pt>
                <c:pt idx="578">
                  <c:v>298.03088400000001</c:v>
                </c:pt>
                <c:pt idx="579">
                  <c:v>293.39868200000001</c:v>
                </c:pt>
                <c:pt idx="580">
                  <c:v>291.832245</c:v>
                </c:pt>
                <c:pt idx="581">
                  <c:v>293.53234900000001</c:v>
                </c:pt>
                <c:pt idx="582">
                  <c:v>287.32412699999998</c:v>
                </c:pt>
                <c:pt idx="583">
                  <c:v>285.28979500000003</c:v>
                </c:pt>
                <c:pt idx="584">
                  <c:v>283.83804300000003</c:v>
                </c:pt>
                <c:pt idx="585">
                  <c:v>287.83038299999998</c:v>
                </c:pt>
                <c:pt idx="586">
                  <c:v>286.158905</c:v>
                </c:pt>
                <c:pt idx="587">
                  <c:v>286.12075800000002</c:v>
                </c:pt>
                <c:pt idx="588">
                  <c:v>286.43594400000001</c:v>
                </c:pt>
                <c:pt idx="589">
                  <c:v>286.96124300000002</c:v>
                </c:pt>
                <c:pt idx="590">
                  <c:v>287.76355000000001</c:v>
                </c:pt>
                <c:pt idx="591">
                  <c:v>284.64031999999997</c:v>
                </c:pt>
                <c:pt idx="592">
                  <c:v>287.03762799999998</c:v>
                </c:pt>
                <c:pt idx="593">
                  <c:v>283.24588</c:v>
                </c:pt>
                <c:pt idx="594">
                  <c:v>288.04995700000001</c:v>
                </c:pt>
                <c:pt idx="595">
                  <c:v>289.59726000000001</c:v>
                </c:pt>
                <c:pt idx="596">
                  <c:v>291.06817599999999</c:v>
                </c:pt>
                <c:pt idx="597">
                  <c:v>292.013733</c:v>
                </c:pt>
                <c:pt idx="598">
                  <c:v>297.50555400000002</c:v>
                </c:pt>
                <c:pt idx="599">
                  <c:v>302.03277600000001</c:v>
                </c:pt>
                <c:pt idx="600">
                  <c:v>302.11874399999999</c:v>
                </c:pt>
                <c:pt idx="601">
                  <c:v>310.92483499999997</c:v>
                </c:pt>
                <c:pt idx="602">
                  <c:v>311.58373999999998</c:v>
                </c:pt>
                <c:pt idx="603">
                  <c:v>308.42248499999999</c:v>
                </c:pt>
                <c:pt idx="604">
                  <c:v>313.274384</c:v>
                </c:pt>
                <c:pt idx="605">
                  <c:v>312.03274499999998</c:v>
                </c:pt>
                <c:pt idx="606">
                  <c:v>311.62197900000001</c:v>
                </c:pt>
                <c:pt idx="607">
                  <c:v>310.20846599999999</c:v>
                </c:pt>
                <c:pt idx="608">
                  <c:v>311.85128800000001</c:v>
                </c:pt>
                <c:pt idx="609">
                  <c:v>313.02600100000001</c:v>
                </c:pt>
                <c:pt idx="610">
                  <c:v>313.56085200000001</c:v>
                </c:pt>
                <c:pt idx="611">
                  <c:v>311.46923800000002</c:v>
                </c:pt>
                <c:pt idx="612">
                  <c:v>311.15405299999998</c:v>
                </c:pt>
                <c:pt idx="613">
                  <c:v>312.89230300000003</c:v>
                </c:pt>
                <c:pt idx="614">
                  <c:v>312.86367799999999</c:v>
                </c:pt>
                <c:pt idx="615">
                  <c:v>311.49783300000001</c:v>
                </c:pt>
                <c:pt idx="616">
                  <c:v>310.90441900000002</c:v>
                </c:pt>
                <c:pt idx="617">
                  <c:v>311.58392300000003</c:v>
                </c:pt>
                <c:pt idx="618">
                  <c:v>315.21167000000003</c:v>
                </c:pt>
                <c:pt idx="619">
                  <c:v>325.23312399999998</c:v>
                </c:pt>
                <c:pt idx="620">
                  <c:v>325.40536500000002</c:v>
                </c:pt>
                <c:pt idx="621">
                  <c:v>328.60232500000001</c:v>
                </c:pt>
                <c:pt idx="622">
                  <c:v>326.30508400000002</c:v>
                </c:pt>
                <c:pt idx="623">
                  <c:v>325.43408199999999</c:v>
                </c:pt>
                <c:pt idx="624">
                  <c:v>318.18838499999998</c:v>
                </c:pt>
                <c:pt idx="625">
                  <c:v>322.33291600000001</c:v>
                </c:pt>
                <c:pt idx="626">
                  <c:v>321.31835899999999</c:v>
                </c:pt>
                <c:pt idx="627">
                  <c:v>321.87347399999999</c:v>
                </c:pt>
                <c:pt idx="628">
                  <c:v>325.395782</c:v>
                </c:pt>
                <c:pt idx="629">
                  <c:v>326.15194700000001</c:v>
                </c:pt>
                <c:pt idx="630">
                  <c:v>326.29556300000002</c:v>
                </c:pt>
                <c:pt idx="631">
                  <c:v>326.26684599999999</c:v>
                </c:pt>
                <c:pt idx="632">
                  <c:v>329.846588</c:v>
                </c:pt>
                <c:pt idx="633">
                  <c:v>329.38714599999997</c:v>
                </c:pt>
                <c:pt idx="634">
                  <c:v>329.94226099999997</c:v>
                </c:pt>
                <c:pt idx="635">
                  <c:v>329.52117900000002</c:v>
                </c:pt>
                <c:pt idx="636">
                  <c:v>331.521637</c:v>
                </c:pt>
                <c:pt idx="637">
                  <c:v>333.44552599999997</c:v>
                </c:pt>
                <c:pt idx="638">
                  <c:v>332.76593000000003</c:v>
                </c:pt>
                <c:pt idx="639">
                  <c:v>336.32650799999999</c:v>
                </c:pt>
                <c:pt idx="640">
                  <c:v>343.48611499999998</c:v>
                </c:pt>
                <c:pt idx="641">
                  <c:v>333.37851000000001</c:v>
                </c:pt>
                <c:pt idx="642">
                  <c:v>331.72265599999997</c:v>
                </c:pt>
                <c:pt idx="643">
                  <c:v>324.34286500000002</c:v>
                </c:pt>
                <c:pt idx="644">
                  <c:v>331.58862299999998</c:v>
                </c:pt>
                <c:pt idx="645">
                  <c:v>324.98422199999999</c:v>
                </c:pt>
                <c:pt idx="646">
                  <c:v>324.60134900000003</c:v>
                </c:pt>
                <c:pt idx="647">
                  <c:v>328.22900399999997</c:v>
                </c:pt>
                <c:pt idx="648">
                  <c:v>329.176605</c:v>
                </c:pt>
                <c:pt idx="649">
                  <c:v>329.00430299999999</c:v>
                </c:pt>
                <c:pt idx="650">
                  <c:v>324.36206099999998</c:v>
                </c:pt>
                <c:pt idx="651">
                  <c:v>321.56720000000001</c:v>
                </c:pt>
                <c:pt idx="652">
                  <c:v>325.02255200000002</c:v>
                </c:pt>
                <c:pt idx="653">
                  <c:v>329.69348100000002</c:v>
                </c:pt>
                <c:pt idx="654">
                  <c:v>329.865723</c:v>
                </c:pt>
                <c:pt idx="655">
                  <c:v>332.134186</c:v>
                </c:pt>
                <c:pt idx="656">
                  <c:v>327.90356400000002</c:v>
                </c:pt>
                <c:pt idx="657">
                  <c:v>334.64193699999998</c:v>
                </c:pt>
                <c:pt idx="658">
                  <c:v>337.05404700000003</c:v>
                </c:pt>
                <c:pt idx="659">
                  <c:v>339.79150399999997</c:v>
                </c:pt>
                <c:pt idx="660">
                  <c:v>343.10324100000003</c:v>
                </c:pt>
                <c:pt idx="661">
                  <c:v>339.801086</c:v>
                </c:pt>
                <c:pt idx="662">
                  <c:v>343.21807899999999</c:v>
                </c:pt>
                <c:pt idx="663">
                  <c:v>342.99792500000001</c:v>
                </c:pt>
                <c:pt idx="664">
                  <c:v>347.467896</c:v>
                </c:pt>
                <c:pt idx="665">
                  <c:v>349.44918799999999</c:v>
                </c:pt>
                <c:pt idx="666">
                  <c:v>353.63198899999998</c:v>
                </c:pt>
                <c:pt idx="667">
                  <c:v>360.35131799999999</c:v>
                </c:pt>
                <c:pt idx="668">
                  <c:v>364.37127700000002</c:v>
                </c:pt>
                <c:pt idx="669">
                  <c:v>362.13156099999998</c:v>
                </c:pt>
                <c:pt idx="670">
                  <c:v>360.44699100000003</c:v>
                </c:pt>
                <c:pt idx="671">
                  <c:v>365.19451900000001</c:v>
                </c:pt>
                <c:pt idx="672">
                  <c:v>359.47067299999998</c:v>
                </c:pt>
                <c:pt idx="673">
                  <c:v>362.10287499999998</c:v>
                </c:pt>
                <c:pt idx="674">
                  <c:v>361.63385</c:v>
                </c:pt>
                <c:pt idx="675">
                  <c:v>359.65249599999999</c:v>
                </c:pt>
                <c:pt idx="676">
                  <c:v>358.55181900000002</c:v>
                </c:pt>
                <c:pt idx="677">
                  <c:v>354.82849099999999</c:v>
                </c:pt>
                <c:pt idx="678">
                  <c:v>356.752319</c:v>
                </c:pt>
                <c:pt idx="679">
                  <c:v>349.32479899999998</c:v>
                </c:pt>
                <c:pt idx="680">
                  <c:v>349.90017699999999</c:v>
                </c:pt>
                <c:pt idx="681">
                  <c:v>342.95700099999999</c:v>
                </c:pt>
                <c:pt idx="682">
                  <c:v>349.449432</c:v>
                </c:pt>
                <c:pt idx="683">
                  <c:v>356.70907599999998</c:v>
                </c:pt>
                <c:pt idx="684">
                  <c:v>360.74646000000001</c:v>
                </c:pt>
                <c:pt idx="685">
                  <c:v>369.43499800000001</c:v>
                </c:pt>
                <c:pt idx="686">
                  <c:v>369.84738199999998</c:v>
                </c:pt>
                <c:pt idx="687">
                  <c:v>350.03448500000002</c:v>
                </c:pt>
                <c:pt idx="688">
                  <c:v>351.58804300000003</c:v>
                </c:pt>
                <c:pt idx="689">
                  <c:v>357.62970000000001</c:v>
                </c:pt>
                <c:pt idx="690">
                  <c:v>360.30535900000001</c:v>
                </c:pt>
                <c:pt idx="691">
                  <c:v>363.30694599999998</c:v>
                </c:pt>
                <c:pt idx="692">
                  <c:v>364.21801799999997</c:v>
                </c:pt>
                <c:pt idx="693">
                  <c:v>366.26074199999999</c:v>
                </c:pt>
                <c:pt idx="694">
                  <c:v>366.557953</c:v>
                </c:pt>
                <c:pt idx="695">
                  <c:v>367.81427000000002</c:v>
                </c:pt>
                <c:pt idx="696">
                  <c:v>365.49349999999998</c:v>
                </c:pt>
                <c:pt idx="697">
                  <c:v>366.05929600000002</c:v>
                </c:pt>
                <c:pt idx="698">
                  <c:v>368.46640000000002</c:v>
                </c:pt>
                <c:pt idx="699">
                  <c:v>371.85171500000001</c:v>
                </c:pt>
                <c:pt idx="700">
                  <c:v>372.46545400000002</c:v>
                </c:pt>
                <c:pt idx="701">
                  <c:v>375.70684799999998</c:v>
                </c:pt>
                <c:pt idx="702">
                  <c:v>381.404877</c:v>
                </c:pt>
                <c:pt idx="703">
                  <c:v>377.40936299999998</c:v>
                </c:pt>
                <c:pt idx="704">
                  <c:v>368.10940599999998</c:v>
                </c:pt>
                <c:pt idx="705">
                  <c:v>367.49926799999997</c:v>
                </c:pt>
                <c:pt idx="706">
                  <c:v>367.40087899999997</c:v>
                </c:pt>
                <c:pt idx="707">
                  <c:v>371.603027</c:v>
                </c:pt>
                <c:pt idx="708">
                  <c:v>368.34561200000002</c:v>
                </c:pt>
                <c:pt idx="709">
                  <c:v>366.86944599999998</c:v>
                </c:pt>
                <c:pt idx="710">
                  <c:v>369.14273100000003</c:v>
                </c:pt>
                <c:pt idx="711">
                  <c:v>368.43420400000002</c:v>
                </c:pt>
                <c:pt idx="712">
                  <c:v>365.97387700000002</c:v>
                </c:pt>
                <c:pt idx="713">
                  <c:v>363.57266199999998</c:v>
                </c:pt>
                <c:pt idx="714">
                  <c:v>364.40914900000001</c:v>
                </c:pt>
                <c:pt idx="715">
                  <c:v>361.17138699999998</c:v>
                </c:pt>
                <c:pt idx="716">
                  <c:v>359.17361499999998</c:v>
                </c:pt>
                <c:pt idx="717">
                  <c:v>356.280304</c:v>
                </c:pt>
                <c:pt idx="718">
                  <c:v>356.14254799999998</c:v>
                </c:pt>
                <c:pt idx="719">
                  <c:v>358.78979500000003</c:v>
                </c:pt>
                <c:pt idx="720">
                  <c:v>365.166901</c:v>
                </c:pt>
                <c:pt idx="721">
                  <c:v>366.80053700000002</c:v>
                </c:pt>
                <c:pt idx="722">
                  <c:v>368.50308200000001</c:v>
                </c:pt>
                <c:pt idx="723">
                  <c:v>370.79608200000001</c:v>
                </c:pt>
                <c:pt idx="724">
                  <c:v>374.11251800000002</c:v>
                </c:pt>
                <c:pt idx="725">
                  <c:v>369.77255200000002</c:v>
                </c:pt>
                <c:pt idx="726">
                  <c:v>364.14340199999998</c:v>
                </c:pt>
                <c:pt idx="727">
                  <c:v>362.07681300000002</c:v>
                </c:pt>
                <c:pt idx="728">
                  <c:v>364.06469700000002</c:v>
                </c:pt>
                <c:pt idx="729">
                  <c:v>358.22891199999998</c:v>
                </c:pt>
                <c:pt idx="730">
                  <c:v>358.415863</c:v>
                </c:pt>
                <c:pt idx="731">
                  <c:v>361.12219199999998</c:v>
                </c:pt>
                <c:pt idx="732">
                  <c:v>356.59530599999999</c:v>
                </c:pt>
                <c:pt idx="733">
                  <c:v>356.40829500000001</c:v>
                </c:pt>
                <c:pt idx="734">
                  <c:v>348.84042399999998</c:v>
                </c:pt>
                <c:pt idx="735">
                  <c:v>355.56189000000001</c:v>
                </c:pt>
                <c:pt idx="736">
                  <c:v>357.03808600000002</c:v>
                </c:pt>
                <c:pt idx="737">
                  <c:v>356.546021</c:v>
                </c:pt>
                <c:pt idx="738">
                  <c:v>356.132721</c:v>
                </c:pt>
                <c:pt idx="739">
                  <c:v>359.18347199999999</c:v>
                </c:pt>
                <c:pt idx="740">
                  <c:v>350.729919</c:v>
                </c:pt>
                <c:pt idx="741">
                  <c:v>351.389252</c:v>
                </c:pt>
                <c:pt idx="742">
                  <c:v>346.83279399999998</c:v>
                </c:pt>
                <c:pt idx="743">
                  <c:v>344.95315599999998</c:v>
                </c:pt>
                <c:pt idx="744">
                  <c:v>349.93270899999999</c:v>
                </c:pt>
                <c:pt idx="745">
                  <c:v>349.56866500000001</c:v>
                </c:pt>
                <c:pt idx="746">
                  <c:v>350.88995399999999</c:v>
                </c:pt>
                <c:pt idx="747">
                  <c:v>350.21945199999999</c:v>
                </c:pt>
                <c:pt idx="748">
                  <c:v>354.81448399999999</c:v>
                </c:pt>
                <c:pt idx="749">
                  <c:v>354.548248</c:v>
                </c:pt>
                <c:pt idx="750">
                  <c:v>351.15618899999998</c:v>
                </c:pt>
                <c:pt idx="751">
                  <c:v>347.290863</c:v>
                </c:pt>
                <c:pt idx="752">
                  <c:v>347.833191</c:v>
                </c:pt>
                <c:pt idx="753">
                  <c:v>349.065765</c:v>
                </c:pt>
                <c:pt idx="754">
                  <c:v>353.04943800000001</c:v>
                </c:pt>
                <c:pt idx="755">
                  <c:v>351.94503800000001</c:v>
                </c:pt>
                <c:pt idx="756">
                  <c:v>349.82501200000002</c:v>
                </c:pt>
                <c:pt idx="757">
                  <c:v>345.32858299999998</c:v>
                </c:pt>
                <c:pt idx="758">
                  <c:v>337.38092</c:v>
                </c:pt>
                <c:pt idx="759">
                  <c:v>335.95114100000001</c:v>
                </c:pt>
                <c:pt idx="760">
                  <c:v>329.24591099999998</c:v>
                </c:pt>
                <c:pt idx="761">
                  <c:v>326.38635299999999</c:v>
                </c:pt>
                <c:pt idx="762">
                  <c:v>327.145599</c:v>
                </c:pt>
                <c:pt idx="763">
                  <c:v>323.88171399999999</c:v>
                </c:pt>
                <c:pt idx="764">
                  <c:v>319.40502900000001</c:v>
                </c:pt>
                <c:pt idx="765">
                  <c:v>314.59304800000001</c:v>
                </c:pt>
                <c:pt idx="766">
                  <c:v>312.89700299999998</c:v>
                </c:pt>
                <c:pt idx="767">
                  <c:v>307.07928500000003</c:v>
                </c:pt>
                <c:pt idx="768">
                  <c:v>314.33663899999999</c:v>
                </c:pt>
                <c:pt idx="769">
                  <c:v>319.31625400000001</c:v>
                </c:pt>
                <c:pt idx="770">
                  <c:v>324.06906099999998</c:v>
                </c:pt>
                <c:pt idx="771">
                  <c:v>326.524384</c:v>
                </c:pt>
                <c:pt idx="772">
                  <c:v>325.90319799999997</c:v>
                </c:pt>
                <c:pt idx="773">
                  <c:v>322.68859900000001</c:v>
                </c:pt>
                <c:pt idx="774">
                  <c:v>324.601563</c:v>
                </c:pt>
                <c:pt idx="775">
                  <c:v>318.47811899999999</c:v>
                </c:pt>
                <c:pt idx="776">
                  <c:v>324.32549999999998</c:v>
                </c:pt>
                <c:pt idx="777">
                  <c:v>329.827698</c:v>
                </c:pt>
                <c:pt idx="778">
                  <c:v>335.59613000000002</c:v>
                </c:pt>
                <c:pt idx="779">
                  <c:v>333.328217</c:v>
                </c:pt>
                <c:pt idx="780">
                  <c:v>341.51251200000002</c:v>
                </c:pt>
                <c:pt idx="781">
                  <c:v>347.11331200000001</c:v>
                </c:pt>
                <c:pt idx="782">
                  <c:v>351.18572999999998</c:v>
                </c:pt>
                <c:pt idx="783">
                  <c:v>344.87496900000002</c:v>
                </c:pt>
                <c:pt idx="784">
                  <c:v>347.566956</c:v>
                </c:pt>
                <c:pt idx="785">
                  <c:v>349.99267600000002</c:v>
                </c:pt>
                <c:pt idx="786">
                  <c:v>355.79068000000001</c:v>
                </c:pt>
                <c:pt idx="787">
                  <c:v>355.10046399999999</c:v>
                </c:pt>
                <c:pt idx="788">
                  <c:v>353.808716</c:v>
                </c:pt>
                <c:pt idx="789">
                  <c:v>356.18511999999998</c:v>
                </c:pt>
                <c:pt idx="790">
                  <c:v>358.14733899999999</c:v>
                </c:pt>
                <c:pt idx="791">
                  <c:v>359.72506700000002</c:v>
                </c:pt>
                <c:pt idx="792">
                  <c:v>360.11947600000002</c:v>
                </c:pt>
                <c:pt idx="793">
                  <c:v>358.10794099999998</c:v>
                </c:pt>
                <c:pt idx="794">
                  <c:v>363.65945399999998</c:v>
                </c:pt>
                <c:pt idx="795">
                  <c:v>365.55267300000003</c:v>
                </c:pt>
                <c:pt idx="796">
                  <c:v>364.39898699999998</c:v>
                </c:pt>
                <c:pt idx="797">
                  <c:v>366.54861499999998</c:v>
                </c:pt>
                <c:pt idx="798">
                  <c:v>368.87567100000001</c:v>
                </c:pt>
                <c:pt idx="799">
                  <c:v>366.08517499999999</c:v>
                </c:pt>
                <c:pt idx="800">
                  <c:v>368.07702599999999</c:v>
                </c:pt>
                <c:pt idx="801">
                  <c:v>363.383331</c:v>
                </c:pt>
                <c:pt idx="802">
                  <c:v>365.04980499999999</c:v>
                </c:pt>
                <c:pt idx="803">
                  <c:v>364.438446</c:v>
                </c:pt>
                <c:pt idx="804">
                  <c:v>369.12237499999998</c:v>
                </c:pt>
                <c:pt idx="805">
                  <c:v>367.68948399999999</c:v>
                </c:pt>
                <c:pt idx="806">
                  <c:v>374.834045</c:v>
                </c:pt>
                <c:pt idx="807">
                  <c:v>370.85171500000001</c:v>
                </c:pt>
                <c:pt idx="808">
                  <c:v>368.09466600000002</c:v>
                </c:pt>
                <c:pt idx="809">
                  <c:v>378.23336799999998</c:v>
                </c:pt>
                <c:pt idx="810">
                  <c:v>379.774902</c:v>
                </c:pt>
                <c:pt idx="811">
                  <c:v>376.96847500000001</c:v>
                </c:pt>
                <c:pt idx="812">
                  <c:v>373.70751999999999</c:v>
                </c:pt>
                <c:pt idx="813">
                  <c:v>367.798248</c:v>
                </c:pt>
                <c:pt idx="814">
                  <c:v>375.04153400000001</c:v>
                </c:pt>
                <c:pt idx="815">
                  <c:v>379.873718</c:v>
                </c:pt>
                <c:pt idx="816">
                  <c:v>379.419128</c:v>
                </c:pt>
                <c:pt idx="817">
                  <c:v>378.28274499999998</c:v>
                </c:pt>
                <c:pt idx="818">
                  <c:v>375.169983</c:v>
                </c:pt>
                <c:pt idx="819">
                  <c:v>379.04361</c:v>
                </c:pt>
                <c:pt idx="820">
                  <c:v>376.21743800000002</c:v>
                </c:pt>
                <c:pt idx="821">
                  <c:v>378.91516100000001</c:v>
                </c:pt>
                <c:pt idx="822">
                  <c:v>380.82235700000001</c:v>
                </c:pt>
                <c:pt idx="823">
                  <c:v>381.05947900000001</c:v>
                </c:pt>
                <c:pt idx="824">
                  <c:v>382.91729700000002</c:v>
                </c:pt>
                <c:pt idx="825">
                  <c:v>373.796448</c:v>
                </c:pt>
                <c:pt idx="826">
                  <c:v>373.756958</c:v>
                </c:pt>
                <c:pt idx="827">
                  <c:v>376.08902</c:v>
                </c:pt>
                <c:pt idx="828">
                  <c:v>379.33019999999999</c:v>
                </c:pt>
                <c:pt idx="829">
                  <c:v>382.93704200000002</c:v>
                </c:pt>
                <c:pt idx="830">
                  <c:v>375.90124500000002</c:v>
                </c:pt>
                <c:pt idx="831">
                  <c:v>375.20953400000002</c:v>
                </c:pt>
                <c:pt idx="832">
                  <c:v>375.46646099999998</c:v>
                </c:pt>
                <c:pt idx="833">
                  <c:v>378.48040800000001</c:v>
                </c:pt>
                <c:pt idx="834">
                  <c:v>377.31433099999998</c:v>
                </c:pt>
                <c:pt idx="835">
                  <c:v>379.221497</c:v>
                </c:pt>
                <c:pt idx="836">
                  <c:v>379.36971999999997</c:v>
                </c:pt>
                <c:pt idx="837">
                  <c:v>374.92294299999998</c:v>
                </c:pt>
                <c:pt idx="838">
                  <c:v>380.19976800000001</c:v>
                </c:pt>
                <c:pt idx="839">
                  <c:v>376.37554899999998</c:v>
                </c:pt>
                <c:pt idx="840">
                  <c:v>382.22558600000002</c:v>
                </c:pt>
                <c:pt idx="841">
                  <c:v>387.54199199999999</c:v>
                </c:pt>
                <c:pt idx="842">
                  <c:v>387.33438100000001</c:v>
                </c:pt>
                <c:pt idx="843">
                  <c:v>387.43325800000002</c:v>
                </c:pt>
                <c:pt idx="844">
                  <c:v>389.84439099999997</c:v>
                </c:pt>
                <c:pt idx="845">
                  <c:v>391.85040300000003</c:v>
                </c:pt>
                <c:pt idx="846">
                  <c:v>394.07376099999999</c:v>
                </c:pt>
                <c:pt idx="847">
                  <c:v>390.990723</c:v>
                </c:pt>
                <c:pt idx="848">
                  <c:v>389.86416600000001</c:v>
                </c:pt>
                <c:pt idx="849">
                  <c:v>394.222015</c:v>
                </c:pt>
                <c:pt idx="850">
                  <c:v>394.14291400000002</c:v>
                </c:pt>
                <c:pt idx="851">
                  <c:v>399.89407299999999</c:v>
                </c:pt>
                <c:pt idx="852">
                  <c:v>402.33486900000003</c:v>
                </c:pt>
                <c:pt idx="853">
                  <c:v>407.49316399999998</c:v>
                </c:pt>
                <c:pt idx="854">
                  <c:v>403.05624399999999</c:v>
                </c:pt>
                <c:pt idx="855">
                  <c:v>402.24594100000002</c:v>
                </c:pt>
                <c:pt idx="856">
                  <c:v>405.10180700000001</c:v>
                </c:pt>
                <c:pt idx="857">
                  <c:v>406.94967700000001</c:v>
                </c:pt>
                <c:pt idx="858">
                  <c:v>405.51681500000001</c:v>
                </c:pt>
                <c:pt idx="859">
                  <c:v>409.25210600000003</c:v>
                </c:pt>
                <c:pt idx="860">
                  <c:v>411.31738300000001</c:v>
                </c:pt>
                <c:pt idx="861">
                  <c:v>410.10195900000002</c:v>
                </c:pt>
                <c:pt idx="862">
                  <c:v>412.60199</c:v>
                </c:pt>
                <c:pt idx="863">
                  <c:v>418.42236300000002</c:v>
                </c:pt>
                <c:pt idx="864">
                  <c:v>418.22470099999998</c:v>
                </c:pt>
                <c:pt idx="865">
                  <c:v>419.321594</c:v>
                </c:pt>
                <c:pt idx="866">
                  <c:v>417.226654</c:v>
                </c:pt>
                <c:pt idx="867">
                  <c:v>421.03826900000001</c:v>
                </c:pt>
                <c:pt idx="868">
                  <c:v>425.43396000000001</c:v>
                </c:pt>
                <c:pt idx="869">
                  <c:v>424.64193699999998</c:v>
                </c:pt>
                <c:pt idx="870">
                  <c:v>430.73062099999999</c:v>
                </c:pt>
                <c:pt idx="871">
                  <c:v>430.70092799999998</c:v>
                </c:pt>
                <c:pt idx="872">
                  <c:v>438.76959199999999</c:v>
                </c:pt>
                <c:pt idx="873">
                  <c:v>435.24511699999999</c:v>
                </c:pt>
                <c:pt idx="874">
                  <c:v>436.076752</c:v>
                </c:pt>
                <c:pt idx="875">
                  <c:v>438.61120599999998</c:v>
                </c:pt>
                <c:pt idx="876">
                  <c:v>439.86853000000002</c:v>
                </c:pt>
                <c:pt idx="877">
                  <c:v>440.91796900000003</c:v>
                </c:pt>
                <c:pt idx="878">
                  <c:v>443.353455</c:v>
                </c:pt>
                <c:pt idx="879">
                  <c:v>448.34316999999999</c:v>
                </c:pt>
                <c:pt idx="880">
                  <c:v>447.82836900000001</c:v>
                </c:pt>
                <c:pt idx="881">
                  <c:v>441.75952100000001</c:v>
                </c:pt>
                <c:pt idx="882">
                  <c:v>449.72918700000002</c:v>
                </c:pt>
                <c:pt idx="883">
                  <c:v>454.41204800000003</c:v>
                </c:pt>
                <c:pt idx="884">
                  <c:v>450.392517</c:v>
                </c:pt>
                <c:pt idx="885">
                  <c:v>447.28387500000002</c:v>
                </c:pt>
                <c:pt idx="886">
                  <c:v>446.72946200000001</c:v>
                </c:pt>
                <c:pt idx="887">
                  <c:v>444.82861300000002</c:v>
                </c:pt>
                <c:pt idx="888">
                  <c:v>445.84832799999998</c:v>
                </c:pt>
                <c:pt idx="889">
                  <c:v>451.38256799999999</c:v>
                </c:pt>
                <c:pt idx="890">
                  <c:v>450.94693000000001</c:v>
                </c:pt>
                <c:pt idx="891">
                  <c:v>451.96664399999997</c:v>
                </c:pt>
                <c:pt idx="892">
                  <c:v>456.37228399999998</c:v>
                </c:pt>
                <c:pt idx="893">
                  <c:v>457.93649299999998</c:v>
                </c:pt>
                <c:pt idx="894">
                  <c:v>455.015961</c:v>
                </c:pt>
                <c:pt idx="895">
                  <c:v>461.05514499999998</c:v>
                </c:pt>
                <c:pt idx="896">
                  <c:v>461.29272500000002</c:v>
                </c:pt>
                <c:pt idx="897">
                  <c:v>460.52050800000001</c:v>
                </c:pt>
                <c:pt idx="898">
                  <c:v>455.07534800000002</c:v>
                </c:pt>
                <c:pt idx="899">
                  <c:v>453.83783</c:v>
                </c:pt>
                <c:pt idx="900">
                  <c:v>456.13467400000002</c:v>
                </c:pt>
                <c:pt idx="901">
                  <c:v>458.688965</c:v>
                </c:pt>
                <c:pt idx="902">
                  <c:v>454.926849</c:v>
                </c:pt>
                <c:pt idx="903">
                  <c:v>446.64038099999999</c:v>
                </c:pt>
                <c:pt idx="904">
                  <c:v>447.60064699999998</c:v>
                </c:pt>
                <c:pt idx="905">
                  <c:v>447.81845099999998</c:v>
                </c:pt>
                <c:pt idx="906">
                  <c:v>448.26400799999999</c:v>
                </c:pt>
                <c:pt idx="907">
                  <c:v>463.08462500000002</c:v>
                </c:pt>
                <c:pt idx="908">
                  <c:v>455.96636999999998</c:v>
                </c:pt>
                <c:pt idx="909">
                  <c:v>442.88815299999999</c:v>
                </c:pt>
                <c:pt idx="910">
                  <c:v>447.28387500000002</c:v>
                </c:pt>
                <c:pt idx="911">
                  <c:v>444.86819500000001</c:v>
                </c:pt>
                <c:pt idx="912">
                  <c:v>443.85833700000001</c:v>
                </c:pt>
                <c:pt idx="913">
                  <c:v>435.75006100000002</c:v>
                </c:pt>
                <c:pt idx="914">
                  <c:v>441.78918499999997</c:v>
                </c:pt>
                <c:pt idx="915">
                  <c:v>444.85827599999999</c:v>
                </c:pt>
                <c:pt idx="916">
                  <c:v>448.35308800000001</c:v>
                </c:pt>
                <c:pt idx="917">
                  <c:v>447.34326199999998</c:v>
                </c:pt>
                <c:pt idx="918">
                  <c:v>445.21472199999999</c:v>
                </c:pt>
                <c:pt idx="919">
                  <c:v>442.41293300000001</c:v>
                </c:pt>
                <c:pt idx="920">
                  <c:v>440.85858200000001</c:v>
                </c:pt>
                <c:pt idx="921">
                  <c:v>446.16516100000001</c:v>
                </c:pt>
                <c:pt idx="922">
                  <c:v>447.87786899999998</c:v>
                </c:pt>
                <c:pt idx="923">
                  <c:v>457.34252900000001</c:v>
                </c:pt>
                <c:pt idx="924">
                  <c:v>462.421356</c:v>
                </c:pt>
                <c:pt idx="925">
                  <c:v>465.08450299999998</c:v>
                </c:pt>
                <c:pt idx="926">
                  <c:v>472.47009300000002</c:v>
                </c:pt>
                <c:pt idx="927">
                  <c:v>477.18261699999999</c:v>
                </c:pt>
                <c:pt idx="928">
                  <c:v>485.21176100000002</c:v>
                </c:pt>
                <c:pt idx="929">
                  <c:v>480.68734699999999</c:v>
                </c:pt>
                <c:pt idx="930">
                  <c:v>484.23159800000002</c:v>
                </c:pt>
                <c:pt idx="931">
                  <c:v>486.42312600000002</c:v>
                </c:pt>
                <c:pt idx="932">
                  <c:v>487.42468300000002</c:v>
                </c:pt>
                <c:pt idx="933">
                  <c:v>487.751892</c:v>
                </c:pt>
                <c:pt idx="934">
                  <c:v>492.82900999999998</c:v>
                </c:pt>
                <c:pt idx="935">
                  <c:v>498.12432899999999</c:v>
                </c:pt>
                <c:pt idx="936">
                  <c:v>511.30304000000001</c:v>
                </c:pt>
                <c:pt idx="937">
                  <c:v>508.82397500000002</c:v>
                </c:pt>
                <c:pt idx="938">
                  <c:v>499.591949</c:v>
                </c:pt>
                <c:pt idx="939">
                  <c:v>504.450897</c:v>
                </c:pt>
                <c:pt idx="940">
                  <c:v>501.27771000000001</c:v>
                </c:pt>
                <c:pt idx="941">
                  <c:v>507.89187600000002</c:v>
                </c:pt>
                <c:pt idx="942">
                  <c:v>512.84002699999996</c:v>
                </c:pt>
                <c:pt idx="943">
                  <c:v>515.53723100000002</c:v>
                </c:pt>
                <c:pt idx="944">
                  <c:v>522.31005900000002</c:v>
                </c:pt>
                <c:pt idx="945">
                  <c:v>521.88372800000002</c:v>
                </c:pt>
                <c:pt idx="946">
                  <c:v>524.93792699999995</c:v>
                </c:pt>
                <c:pt idx="947">
                  <c:v>529.32092299999999</c:v>
                </c:pt>
                <c:pt idx="948">
                  <c:v>535.13183600000002</c:v>
                </c:pt>
                <c:pt idx="949">
                  <c:v>540.694885</c:v>
                </c:pt>
                <c:pt idx="950">
                  <c:v>545.12744099999998</c:v>
                </c:pt>
                <c:pt idx="951">
                  <c:v>541.55761700000005</c:v>
                </c:pt>
                <c:pt idx="952">
                  <c:v>550.23443599999996</c:v>
                </c:pt>
                <c:pt idx="953">
                  <c:v>534.86413600000003</c:v>
                </c:pt>
                <c:pt idx="954">
                  <c:v>525.40405299999998</c:v>
                </c:pt>
                <c:pt idx="955">
                  <c:v>521.110229</c:v>
                </c:pt>
                <c:pt idx="956">
                  <c:v>524.50164800000005</c:v>
                </c:pt>
                <c:pt idx="957">
                  <c:v>528.73590100000001</c:v>
                </c:pt>
                <c:pt idx="958">
                  <c:v>537.48205599999994</c:v>
                </c:pt>
                <c:pt idx="959">
                  <c:v>525.67175299999997</c:v>
                </c:pt>
                <c:pt idx="960">
                  <c:v>519.94012499999997</c:v>
                </c:pt>
                <c:pt idx="961">
                  <c:v>554.14135699999997</c:v>
                </c:pt>
                <c:pt idx="962">
                  <c:v>552.55474900000002</c:v>
                </c:pt>
                <c:pt idx="963">
                  <c:v>540.77417000000003</c:v>
                </c:pt>
                <c:pt idx="964">
                  <c:v>560.74560499999995</c:v>
                </c:pt>
                <c:pt idx="965">
                  <c:v>548.00317399999994</c:v>
                </c:pt>
                <c:pt idx="966">
                  <c:v>543.02514599999995</c:v>
                </c:pt>
                <c:pt idx="967">
                  <c:v>543.96722399999999</c:v>
                </c:pt>
                <c:pt idx="968">
                  <c:v>540.86346400000002</c:v>
                </c:pt>
                <c:pt idx="969">
                  <c:v>545.06793200000004</c:v>
                </c:pt>
                <c:pt idx="970">
                  <c:v>545.76214600000003</c:v>
                </c:pt>
                <c:pt idx="971">
                  <c:v>558.75244099999998</c:v>
                </c:pt>
                <c:pt idx="972">
                  <c:v>559.91265899999996</c:v>
                </c:pt>
                <c:pt idx="973">
                  <c:v>563.01641800000004</c:v>
                </c:pt>
                <c:pt idx="974">
                  <c:v>559.18878199999995</c:v>
                </c:pt>
                <c:pt idx="975">
                  <c:v>562.94702099999995</c:v>
                </c:pt>
                <c:pt idx="976">
                  <c:v>561.96527100000003</c:v>
                </c:pt>
                <c:pt idx="977">
                  <c:v>559.50604199999998</c:v>
                </c:pt>
                <c:pt idx="978">
                  <c:v>545.31585700000005</c:v>
                </c:pt>
                <c:pt idx="979">
                  <c:v>545.19689900000003</c:v>
                </c:pt>
                <c:pt idx="980">
                  <c:v>531.69091800000001</c:v>
                </c:pt>
                <c:pt idx="981">
                  <c:v>514.45636000000002</c:v>
                </c:pt>
                <c:pt idx="982">
                  <c:v>517.65936299999998</c:v>
                </c:pt>
                <c:pt idx="983">
                  <c:v>521.39782700000001</c:v>
                </c:pt>
                <c:pt idx="984">
                  <c:v>512.55249000000003</c:v>
                </c:pt>
                <c:pt idx="985">
                  <c:v>498.77877799999999</c:v>
                </c:pt>
                <c:pt idx="986">
                  <c:v>483.98370399999999</c:v>
                </c:pt>
                <c:pt idx="987">
                  <c:v>486.05621300000001</c:v>
                </c:pt>
                <c:pt idx="988">
                  <c:v>478.777649</c:v>
                </c:pt>
                <c:pt idx="989">
                  <c:v>477.57775900000001</c:v>
                </c:pt>
                <c:pt idx="990">
                  <c:v>484.80676299999999</c:v>
                </c:pt>
                <c:pt idx="991">
                  <c:v>473.32369999999997</c:v>
                </c:pt>
                <c:pt idx="992">
                  <c:v>479.42224099999999</c:v>
                </c:pt>
                <c:pt idx="993">
                  <c:v>478.480164</c:v>
                </c:pt>
                <c:pt idx="994">
                  <c:v>488.30718999999999</c:v>
                </c:pt>
                <c:pt idx="995">
                  <c:v>500.90087899999997</c:v>
                </c:pt>
                <c:pt idx="996">
                  <c:v>504.153412</c:v>
                </c:pt>
                <c:pt idx="997">
                  <c:v>517.64947500000005</c:v>
                </c:pt>
                <c:pt idx="998">
                  <c:v>518.18579099999999</c:v>
                </c:pt>
                <c:pt idx="999">
                  <c:v>516.199524</c:v>
                </c:pt>
                <c:pt idx="1000">
                  <c:v>512.34613000000002</c:v>
                </c:pt>
                <c:pt idx="1001">
                  <c:v>517.57006799999999</c:v>
                </c:pt>
                <c:pt idx="1002">
                  <c:v>525.19726600000001</c:v>
                </c:pt>
                <c:pt idx="1003">
                  <c:v>514.91839600000003</c:v>
                </c:pt>
                <c:pt idx="1004">
                  <c:v>506.16891500000003</c:v>
                </c:pt>
                <c:pt idx="1005">
                  <c:v>503.08023100000003</c:v>
                </c:pt>
                <c:pt idx="1006">
                  <c:v>510.38961799999998</c:v>
                </c:pt>
                <c:pt idx="1007">
                  <c:v>508.880157</c:v>
                </c:pt>
                <c:pt idx="1008">
                  <c:v>511.47222900000003</c:v>
                </c:pt>
                <c:pt idx="1009">
                  <c:v>509.14822400000003</c:v>
                </c:pt>
                <c:pt idx="1010">
                  <c:v>498.73034699999999</c:v>
                </c:pt>
                <c:pt idx="1011">
                  <c:v>491.85788000000002</c:v>
                </c:pt>
                <c:pt idx="1012">
                  <c:v>502.106964</c:v>
                </c:pt>
                <c:pt idx="1013">
                  <c:v>513.93518099999994</c:v>
                </c:pt>
                <c:pt idx="1014">
                  <c:v>515.683044</c:v>
                </c:pt>
                <c:pt idx="1015">
                  <c:v>519.33783000000005</c:v>
                </c:pt>
                <c:pt idx="1016">
                  <c:v>524.37298599999997</c:v>
                </c:pt>
                <c:pt idx="1017">
                  <c:v>529.38824499999998</c:v>
                </c:pt>
                <c:pt idx="1018">
                  <c:v>521.89007600000002</c:v>
                </c:pt>
                <c:pt idx="1019">
                  <c:v>524.88940400000001</c:v>
                </c:pt>
                <c:pt idx="1020">
                  <c:v>519.76483199999996</c:v>
                </c:pt>
                <c:pt idx="1021">
                  <c:v>524.02539100000001</c:v>
                </c:pt>
                <c:pt idx="1022">
                  <c:v>529.06054700000004</c:v>
                </c:pt>
                <c:pt idx="1023">
                  <c:v>523.79699700000003</c:v>
                </c:pt>
                <c:pt idx="1024">
                  <c:v>522.33703600000001</c:v>
                </c:pt>
                <c:pt idx="1025">
                  <c:v>538.594604</c:v>
                </c:pt>
                <c:pt idx="1026">
                  <c:v>539.65722700000003</c:v>
                </c:pt>
                <c:pt idx="1027">
                  <c:v>548.99267599999996</c:v>
                </c:pt>
                <c:pt idx="1028">
                  <c:v>557.49389599999995</c:v>
                </c:pt>
                <c:pt idx="1029">
                  <c:v>551.71386700000005</c:v>
                </c:pt>
                <c:pt idx="1030">
                  <c:v>555.57708700000001</c:v>
                </c:pt>
                <c:pt idx="1031">
                  <c:v>550.21417199999996</c:v>
                </c:pt>
                <c:pt idx="1032">
                  <c:v>554.27612299999998</c:v>
                </c:pt>
                <c:pt idx="1033">
                  <c:v>551.89263900000003</c:v>
                </c:pt>
                <c:pt idx="1034">
                  <c:v>561.32733199999996</c:v>
                </c:pt>
                <c:pt idx="1035">
                  <c:v>566.06457499999999</c:v>
                </c:pt>
                <c:pt idx="1036">
                  <c:v>572.51000999999997</c:v>
                </c:pt>
                <c:pt idx="1037">
                  <c:v>571.894226</c:v>
                </c:pt>
                <c:pt idx="1038">
                  <c:v>571.61621100000002</c:v>
                </c:pt>
                <c:pt idx="1039">
                  <c:v>571.17919900000004</c:v>
                </c:pt>
                <c:pt idx="1040">
                  <c:v>571.36792000000003</c:v>
                </c:pt>
                <c:pt idx="1041">
                  <c:v>580.77282700000001</c:v>
                </c:pt>
                <c:pt idx="1042">
                  <c:v>603.87304700000004</c:v>
                </c:pt>
                <c:pt idx="1043">
                  <c:v>595.91815199999996</c:v>
                </c:pt>
                <c:pt idx="1044">
                  <c:v>580.65368699999999</c:v>
                </c:pt>
                <c:pt idx="1045">
                  <c:v>577.36639400000001</c:v>
                </c:pt>
                <c:pt idx="1046">
                  <c:v>587.02960199999995</c:v>
                </c:pt>
                <c:pt idx="1047">
                  <c:v>586.33441200000004</c:v>
                </c:pt>
                <c:pt idx="1048">
                  <c:v>578.121216</c:v>
                </c:pt>
                <c:pt idx="1049">
                  <c:v>590.21746800000005</c:v>
                </c:pt>
                <c:pt idx="1050">
                  <c:v>599.38415499999996</c:v>
                </c:pt>
                <c:pt idx="1051">
                  <c:v>587.67511000000002</c:v>
                </c:pt>
                <c:pt idx="1052">
                  <c:v>567.77270499999997</c:v>
                </c:pt>
                <c:pt idx="1053">
                  <c:v>564.30676300000005</c:v>
                </c:pt>
                <c:pt idx="1054">
                  <c:v>549.95605499999999</c:v>
                </c:pt>
                <c:pt idx="1055">
                  <c:v>550.27392599999996</c:v>
                </c:pt>
                <c:pt idx="1056">
                  <c:v>559.04748500000005</c:v>
                </c:pt>
                <c:pt idx="1057">
                  <c:v>528.926514</c:v>
                </c:pt>
                <c:pt idx="1058">
                  <c:v>526.17114300000003</c:v>
                </c:pt>
                <c:pt idx="1059">
                  <c:v>525.30566399999998</c:v>
                </c:pt>
                <c:pt idx="1060">
                  <c:v>541.56982400000004</c:v>
                </c:pt>
                <c:pt idx="1061">
                  <c:v>514.60223399999995</c:v>
                </c:pt>
                <c:pt idx="1062">
                  <c:v>500.71551499999998</c:v>
                </c:pt>
                <c:pt idx="1063">
                  <c:v>496.20931999999999</c:v>
                </c:pt>
                <c:pt idx="1064">
                  <c:v>498.82549999999998</c:v>
                </c:pt>
                <c:pt idx="1065">
                  <c:v>486.51052900000002</c:v>
                </c:pt>
                <c:pt idx="1066">
                  <c:v>483.62579299999999</c:v>
                </c:pt>
                <c:pt idx="1067">
                  <c:v>494.657532</c:v>
                </c:pt>
                <c:pt idx="1068">
                  <c:v>491.93194599999998</c:v>
                </c:pt>
                <c:pt idx="1069">
                  <c:v>487.89325000000002</c:v>
                </c:pt>
                <c:pt idx="1070">
                  <c:v>427.14410400000003</c:v>
                </c:pt>
                <c:pt idx="1071">
                  <c:v>420.70806900000002</c:v>
                </c:pt>
                <c:pt idx="1072">
                  <c:v>414.24224900000002</c:v>
                </c:pt>
                <c:pt idx="1073">
                  <c:v>427.22369400000002</c:v>
                </c:pt>
                <c:pt idx="1074">
                  <c:v>435.41043100000002</c:v>
                </c:pt>
                <c:pt idx="1075">
                  <c:v>437.797821</c:v>
                </c:pt>
                <c:pt idx="1076">
                  <c:v>462.54711900000001</c:v>
                </c:pt>
                <c:pt idx="1077">
                  <c:v>468.28680400000002</c:v>
                </c:pt>
                <c:pt idx="1078">
                  <c:v>463.77062999999998</c:v>
                </c:pt>
                <c:pt idx="1079">
                  <c:v>454.58914199999998</c:v>
                </c:pt>
                <c:pt idx="1080">
                  <c:v>485.04827899999998</c:v>
                </c:pt>
                <c:pt idx="1081">
                  <c:v>473.74795499999999</c:v>
                </c:pt>
                <c:pt idx="1082">
                  <c:v>469.98782299999999</c:v>
                </c:pt>
                <c:pt idx="1083">
                  <c:v>469.30145299999998</c:v>
                </c:pt>
                <c:pt idx="1084">
                  <c:v>465.53137199999998</c:v>
                </c:pt>
                <c:pt idx="1085">
                  <c:v>469.57003800000001</c:v>
                </c:pt>
                <c:pt idx="1086">
                  <c:v>460.87591600000002</c:v>
                </c:pt>
                <c:pt idx="1087">
                  <c:v>449.874054</c:v>
                </c:pt>
                <c:pt idx="1088">
                  <c:v>452.41061400000001</c:v>
                </c:pt>
                <c:pt idx="1089">
                  <c:v>456.37970000000001</c:v>
                </c:pt>
                <c:pt idx="1090">
                  <c:v>449.38662699999998</c:v>
                </c:pt>
                <c:pt idx="1091">
                  <c:v>444.34326199999998</c:v>
                </c:pt>
                <c:pt idx="1092">
                  <c:v>460.67700200000002</c:v>
                </c:pt>
                <c:pt idx="1093">
                  <c:v>457.54354899999998</c:v>
                </c:pt>
                <c:pt idx="1094">
                  <c:v>472.50451700000002</c:v>
                </c:pt>
                <c:pt idx="1095">
                  <c:v>481.82525600000002</c:v>
                </c:pt>
                <c:pt idx="1096">
                  <c:v>479.21905500000003</c:v>
                </c:pt>
                <c:pt idx="1097">
                  <c:v>466.14810199999999</c:v>
                </c:pt>
                <c:pt idx="1098">
                  <c:v>467.37161300000002</c:v>
                </c:pt>
                <c:pt idx="1099">
                  <c:v>476.762024</c:v>
                </c:pt>
                <c:pt idx="1100">
                  <c:v>483.20800800000001</c:v>
                </c:pt>
                <c:pt idx="1101">
                  <c:v>485.694885</c:v>
                </c:pt>
                <c:pt idx="1102">
                  <c:v>490.06182899999999</c:v>
                </c:pt>
                <c:pt idx="1103">
                  <c:v>492.34973100000002</c:v>
                </c:pt>
                <c:pt idx="1104">
                  <c:v>498.90512100000001</c:v>
                </c:pt>
                <c:pt idx="1105">
                  <c:v>496.27896099999998</c:v>
                </c:pt>
                <c:pt idx="1106">
                  <c:v>487.99273699999998</c:v>
                </c:pt>
                <c:pt idx="1107">
                  <c:v>489.63406400000002</c:v>
                </c:pt>
                <c:pt idx="1108">
                  <c:v>509.25045799999998</c:v>
                </c:pt>
                <c:pt idx="1109">
                  <c:v>520.20263699999998</c:v>
                </c:pt>
                <c:pt idx="1110">
                  <c:v>513.58752400000003</c:v>
                </c:pt>
                <c:pt idx="1111">
                  <c:v>517.49688700000002</c:v>
                </c:pt>
                <c:pt idx="1112">
                  <c:v>521.44610599999999</c:v>
                </c:pt>
                <c:pt idx="1113">
                  <c:v>526.67846699999996</c:v>
                </c:pt>
                <c:pt idx="1114">
                  <c:v>526.93701199999998</c:v>
                </c:pt>
                <c:pt idx="1115">
                  <c:v>526.36016800000004</c:v>
                </c:pt>
                <c:pt idx="1116">
                  <c:v>509.24050899999997</c:v>
                </c:pt>
                <c:pt idx="1117">
                  <c:v>519.56597899999997</c:v>
                </c:pt>
                <c:pt idx="1118">
                  <c:v>534.28375200000005</c:v>
                </c:pt>
                <c:pt idx="1119">
                  <c:v>539.38562000000002</c:v>
                </c:pt>
                <c:pt idx="1120">
                  <c:v>544.87609899999995</c:v>
                </c:pt>
                <c:pt idx="1121">
                  <c:v>541.53802499999995</c:v>
                </c:pt>
                <c:pt idx="1122">
                  <c:v>545.07543899999996</c:v>
                </c:pt>
                <c:pt idx="1123">
                  <c:v>541.35870399999999</c:v>
                </c:pt>
                <c:pt idx="1124">
                  <c:v>538.75787400000002</c:v>
                </c:pt>
                <c:pt idx="1125">
                  <c:v>539.983521</c:v>
                </c:pt>
                <c:pt idx="1126">
                  <c:v>533.92504899999994</c:v>
                </c:pt>
                <c:pt idx="1127">
                  <c:v>537.910889</c:v>
                </c:pt>
                <c:pt idx="1128">
                  <c:v>530.31787099999997</c:v>
                </c:pt>
                <c:pt idx="1129">
                  <c:v>535.31011999999998</c:v>
                </c:pt>
                <c:pt idx="1130">
                  <c:v>543.81994599999996</c:v>
                </c:pt>
                <c:pt idx="1131">
                  <c:v>551.06420900000001</c:v>
                </c:pt>
                <c:pt idx="1132">
                  <c:v>554.35253899999998</c:v>
                </c:pt>
                <c:pt idx="1133">
                  <c:v>558.976135</c:v>
                </c:pt>
                <c:pt idx="1134">
                  <c:v>552.568848</c:v>
                </c:pt>
                <c:pt idx="1135">
                  <c:v>543.54089399999998</c:v>
                </c:pt>
                <c:pt idx="1136">
                  <c:v>540.15289299999995</c:v>
                </c:pt>
                <c:pt idx="1137">
                  <c:v>541.298767</c:v>
                </c:pt>
                <c:pt idx="1138">
                  <c:v>548.82214399999998</c:v>
                </c:pt>
                <c:pt idx="1139">
                  <c:v>529.93914800000005</c:v>
                </c:pt>
                <c:pt idx="1140">
                  <c:v>529.18182400000001</c:v>
                </c:pt>
                <c:pt idx="1141">
                  <c:v>522.28637700000002</c:v>
                </c:pt>
                <c:pt idx="1142">
                  <c:v>520.25354000000004</c:v>
                </c:pt>
                <c:pt idx="1143">
                  <c:v>527.29852300000005</c:v>
                </c:pt>
                <c:pt idx="1144">
                  <c:v>517.27410899999995</c:v>
                </c:pt>
                <c:pt idx="1145">
                  <c:v>517.06488000000002</c:v>
                </c:pt>
                <c:pt idx="1146">
                  <c:v>527.76684599999999</c:v>
                </c:pt>
                <c:pt idx="1147">
                  <c:v>527.24871800000005</c:v>
                </c:pt>
                <c:pt idx="1148">
                  <c:v>534.68231200000002</c:v>
                </c:pt>
                <c:pt idx="1149">
                  <c:v>537.61199999999997</c:v>
                </c:pt>
                <c:pt idx="1150">
                  <c:v>508.49523900000003</c:v>
                </c:pt>
                <c:pt idx="1151">
                  <c:v>506.20339999999999</c:v>
                </c:pt>
                <c:pt idx="1152">
                  <c:v>501.71933000000001</c:v>
                </c:pt>
                <c:pt idx="1153">
                  <c:v>502.357056</c:v>
                </c:pt>
                <c:pt idx="1154">
                  <c:v>504.77847300000002</c:v>
                </c:pt>
                <c:pt idx="1155">
                  <c:v>497.75338699999998</c:v>
                </c:pt>
                <c:pt idx="1156">
                  <c:v>491.326233</c:v>
                </c:pt>
                <c:pt idx="1157">
                  <c:v>485.44708300000002</c:v>
                </c:pt>
                <c:pt idx="1158">
                  <c:v>464.750519</c:v>
                </c:pt>
                <c:pt idx="1159">
                  <c:v>478.60134900000003</c:v>
                </c:pt>
                <c:pt idx="1160">
                  <c:v>476.608429</c:v>
                </c:pt>
                <c:pt idx="1161">
                  <c:v>486.56310999999999</c:v>
                </c:pt>
                <c:pt idx="1162">
                  <c:v>477.28604100000001</c:v>
                </c:pt>
                <c:pt idx="1163">
                  <c:v>470.599762</c:v>
                </c:pt>
                <c:pt idx="1164">
                  <c:v>476.04046599999998</c:v>
                </c:pt>
                <c:pt idx="1165">
                  <c:v>484.41076700000002</c:v>
                </c:pt>
                <c:pt idx="1166">
                  <c:v>478.621307</c:v>
                </c:pt>
                <c:pt idx="1167">
                  <c:v>480.78359999999998</c:v>
                </c:pt>
                <c:pt idx="1168">
                  <c:v>466.49432400000001</c:v>
                </c:pt>
                <c:pt idx="1169">
                  <c:v>464.66085800000002</c:v>
                </c:pt>
                <c:pt idx="1170">
                  <c:v>470.35064699999998</c:v>
                </c:pt>
                <c:pt idx="1171">
                  <c:v>464.73062099999999</c:v>
                </c:pt>
                <c:pt idx="1172">
                  <c:v>466.3349</c:v>
                </c:pt>
                <c:pt idx="1173">
                  <c:v>453.04205300000001</c:v>
                </c:pt>
                <c:pt idx="1174">
                  <c:v>462.528412</c:v>
                </c:pt>
                <c:pt idx="1175">
                  <c:v>471.59622200000001</c:v>
                </c:pt>
                <c:pt idx="1176">
                  <c:v>469.76275600000002</c:v>
                </c:pt>
                <c:pt idx="1177">
                  <c:v>462.97683699999999</c:v>
                </c:pt>
                <c:pt idx="1178">
                  <c:v>476.48886099999999</c:v>
                </c:pt>
                <c:pt idx="1179">
                  <c:v>495.212402</c:v>
                </c:pt>
                <c:pt idx="1180">
                  <c:v>497.29501299999998</c:v>
                </c:pt>
                <c:pt idx="1181">
                  <c:v>497.68365499999999</c:v>
                </c:pt>
                <c:pt idx="1182">
                  <c:v>495.67712399999999</c:v>
                </c:pt>
                <c:pt idx="1183">
                  <c:v>509.98220800000001</c:v>
                </c:pt>
                <c:pt idx="1184">
                  <c:v>500.62851000000001</c:v>
                </c:pt>
                <c:pt idx="1185">
                  <c:v>499.09118699999999</c:v>
                </c:pt>
                <c:pt idx="1186">
                  <c:v>482.66976899999997</c:v>
                </c:pt>
                <c:pt idx="1187">
                  <c:v>485.44494600000002</c:v>
                </c:pt>
                <c:pt idx="1188">
                  <c:v>485.564728</c:v>
                </c:pt>
                <c:pt idx="1189">
                  <c:v>487.70098899999999</c:v>
                </c:pt>
                <c:pt idx="1190">
                  <c:v>491.90371699999997</c:v>
                </c:pt>
                <c:pt idx="1191">
                  <c:v>489.11853000000002</c:v>
                </c:pt>
                <c:pt idx="1192">
                  <c:v>512.23828100000003</c:v>
                </c:pt>
                <c:pt idx="1193">
                  <c:v>514.57421899999997</c:v>
                </c:pt>
                <c:pt idx="1194">
                  <c:v>508.79428100000001</c:v>
                </c:pt>
                <c:pt idx="1195">
                  <c:v>525.555115</c:v>
                </c:pt>
                <c:pt idx="1196">
                  <c:v>523.19921899999997</c:v>
                </c:pt>
                <c:pt idx="1197">
                  <c:v>520.41406300000006</c:v>
                </c:pt>
                <c:pt idx="1198">
                  <c:v>522.75994900000001</c:v>
                </c:pt>
                <c:pt idx="1199">
                  <c:v>522.46051</c:v>
                </c:pt>
                <c:pt idx="1200">
                  <c:v>531.02557400000001</c:v>
                </c:pt>
                <c:pt idx="1201">
                  <c:v>533.56115699999998</c:v>
                </c:pt>
                <c:pt idx="1202">
                  <c:v>532.73260500000004</c:v>
                </c:pt>
                <c:pt idx="1203">
                  <c:v>529.99737500000003</c:v>
                </c:pt>
                <c:pt idx="1204">
                  <c:v>528.04083300000002</c:v>
                </c:pt>
                <c:pt idx="1205">
                  <c:v>538.31292699999995</c:v>
                </c:pt>
                <c:pt idx="1206">
                  <c:v>502.98440599999998</c:v>
                </c:pt>
                <c:pt idx="1207">
                  <c:v>493.67062399999998</c:v>
                </c:pt>
                <c:pt idx="1208">
                  <c:v>487.81082199999997</c:v>
                </c:pt>
                <c:pt idx="1209">
                  <c:v>480.32385299999999</c:v>
                </c:pt>
                <c:pt idx="1210">
                  <c:v>481.13244600000002</c:v>
                </c:pt>
                <c:pt idx="1211">
                  <c:v>480.58340500000003</c:v>
                </c:pt>
                <c:pt idx="1212">
                  <c:v>482.18060300000002</c:v>
                </c:pt>
                <c:pt idx="1213">
                  <c:v>486.83251999999999</c:v>
                </c:pt>
                <c:pt idx="1214">
                  <c:v>487.35162400000002</c:v>
                </c:pt>
                <c:pt idx="1215">
                  <c:v>482.67974900000002</c:v>
                </c:pt>
                <c:pt idx="1216">
                  <c:v>463.10382099999998</c:v>
                </c:pt>
                <c:pt idx="1217">
                  <c:v>460.64810199999999</c:v>
                </c:pt>
                <c:pt idx="1218">
                  <c:v>457.83300800000001</c:v>
                </c:pt>
                <c:pt idx="1219">
                  <c:v>457.02441399999998</c:v>
                </c:pt>
                <c:pt idx="1220">
                  <c:v>461.25704999999999</c:v>
                </c:pt>
                <c:pt idx="1221">
                  <c:v>457.91287199999999</c:v>
                </c:pt>
                <c:pt idx="1222">
                  <c:v>461.84600799999998</c:v>
                </c:pt>
                <c:pt idx="1223">
                  <c:v>457.703217</c:v>
                </c:pt>
                <c:pt idx="1224">
                  <c:v>452.202789</c:v>
                </c:pt>
                <c:pt idx="1225">
                  <c:v>455.73666400000002</c:v>
                </c:pt>
                <c:pt idx="1226">
                  <c:v>455.70669600000002</c:v>
                </c:pt>
                <c:pt idx="1227">
                  <c:v>452.49230999999997</c:v>
                </c:pt>
                <c:pt idx="1228">
                  <c:v>455.76660199999998</c:v>
                </c:pt>
                <c:pt idx="1229">
                  <c:v>449.40768400000002</c:v>
                </c:pt>
                <c:pt idx="1230">
                  <c:v>482.03088400000001</c:v>
                </c:pt>
                <c:pt idx="1231">
                  <c:v>477.91802999999999</c:v>
                </c:pt>
                <c:pt idx="1232">
                  <c:v>480.56341600000002</c:v>
                </c:pt>
                <c:pt idx="1233">
                  <c:v>483.46838400000001</c:v>
                </c:pt>
                <c:pt idx="1234">
                  <c:v>481.59164399999997</c:v>
                </c:pt>
                <c:pt idx="1235">
                  <c:v>484.40673800000002</c:v>
                </c:pt>
                <c:pt idx="1236">
                  <c:v>485.924103</c:v>
                </c:pt>
                <c:pt idx="1237">
                  <c:v>478.63677999999999</c:v>
                </c:pt>
                <c:pt idx="1238">
                  <c:v>468.67413299999998</c:v>
                </c:pt>
                <c:pt idx="1239">
                  <c:v>479.275665</c:v>
                </c:pt>
                <c:pt idx="1240">
                  <c:v>491.75393700000001</c:v>
                </c:pt>
                <c:pt idx="1241">
                  <c:v>491.25482199999999</c:v>
                </c:pt>
                <c:pt idx="1242">
                  <c:v>490.02697799999999</c:v>
                </c:pt>
                <c:pt idx="1243">
                  <c:v>497.43405200000001</c:v>
                </c:pt>
                <c:pt idx="1244">
                  <c:v>502.41540500000002</c:v>
                </c:pt>
                <c:pt idx="1245">
                  <c:v>502.40542599999998</c:v>
                </c:pt>
                <c:pt idx="1246">
                  <c:v>510.25177000000002</c:v>
                </c:pt>
                <c:pt idx="1247">
                  <c:v>517.00994900000001</c:v>
                </c:pt>
                <c:pt idx="1248">
                  <c:v>523.42999299999997</c:v>
                </c:pt>
                <c:pt idx="1249">
                  <c:v>514.79998799999998</c:v>
                </c:pt>
                <c:pt idx="1250">
                  <c:v>515.59002699999996</c:v>
                </c:pt>
                <c:pt idx="1251">
                  <c:v>516.53002900000001</c:v>
                </c:pt>
                <c:pt idx="1252">
                  <c:v>503.80999800000001</c:v>
                </c:pt>
                <c:pt idx="1253">
                  <c:v>500.63000499999998</c:v>
                </c:pt>
                <c:pt idx="1254">
                  <c:v>499.98998999999998</c:v>
                </c:pt>
                <c:pt idx="1255">
                  <c:v>506.45001200000002</c:v>
                </c:pt>
                <c:pt idx="1256">
                  <c:v>503.22000100000002</c:v>
                </c:pt>
                <c:pt idx="1257">
                  <c:v>511.27999899999998</c:v>
                </c:pt>
              </c:numCache>
            </c:numRef>
          </c:val>
          <c:smooth val="0"/>
          <c:extLst>
            <c:ext xmlns:c16="http://schemas.microsoft.com/office/drawing/2014/chart" uri="{C3380CC4-5D6E-409C-BE32-E72D297353CC}">
              <c16:uniqueId val="{00000000-1AD7-1D40-9AE0-CDC65AA5FED6}"/>
            </c:ext>
          </c:extLst>
        </c:ser>
        <c:dLbls>
          <c:showLegendKey val="0"/>
          <c:showVal val="0"/>
          <c:showCatName val="0"/>
          <c:showSerName val="0"/>
          <c:showPercent val="0"/>
          <c:showBubbleSize val="0"/>
        </c:dLbls>
        <c:smooth val="0"/>
        <c:axId val="393596160"/>
        <c:axId val="141029952"/>
      </c:lineChart>
      <c:catAx>
        <c:axId val="393596160"/>
        <c:scaling>
          <c:orientation val="minMax"/>
        </c:scaling>
        <c:delete val="0"/>
        <c:axPos val="b"/>
        <c:numFmt formatCode="General" sourceLinked="1"/>
        <c:majorTickMark val="out"/>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029952"/>
        <c:crosses val="autoZero"/>
        <c:auto val="1"/>
        <c:lblAlgn val="ctr"/>
        <c:lblOffset val="100"/>
        <c:tickLblSkip val="120"/>
        <c:tickMarkSkip val="100"/>
        <c:noMultiLvlLbl val="0"/>
      </c:catAx>
      <c:valAx>
        <c:axId val="141029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5961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TEV</a:t>
            </a:r>
            <a:r>
              <a:rPr lang="en-US" baseline="0"/>
              <a:t>/ Total Revenue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'Trading Multiples'!$A$15:$A$19</c:f>
              <c:strCache>
                <c:ptCount val="5"/>
                <c:pt idx="0">
                  <c:v>Costco Wholesale Corporation (NasdaqGS:COST)</c:v>
                </c:pt>
                <c:pt idx="1">
                  <c:v>Walgreens Boots Alliance, Inc. (NasdaqGS:WBA)</c:v>
                </c:pt>
                <c:pt idx="2">
                  <c:v>Target Corporation (NYSE:TGT)</c:v>
                </c:pt>
                <c:pt idx="3">
                  <c:v>The Kroger Co. (NYSE:KR)</c:v>
                </c:pt>
                <c:pt idx="4">
                  <c:v>Walmart Inc. (NYSE:WMT)</c:v>
                </c:pt>
              </c:strCache>
            </c:strRef>
          </c:cat>
          <c:val>
            <c:numRef>
              <c:f>'Trading Multiples'!$B$15:$B$19</c:f>
              <c:numCache>
                <c:formatCode>#,##0.0\x</c:formatCode>
                <c:ptCount val="5"/>
                <c:pt idx="0">
                  <c:v>0.9</c:v>
                </c:pt>
                <c:pt idx="1">
                  <c:v>0.5</c:v>
                </c:pt>
                <c:pt idx="2">
                  <c:v>0.9</c:v>
                </c:pt>
                <c:pt idx="3">
                  <c:v>0.4</c:v>
                </c:pt>
                <c:pt idx="4">
                  <c:v>0.8</c:v>
                </c:pt>
              </c:numCache>
            </c:numRef>
          </c:val>
          <c:smooth val="0"/>
          <c:extLst>
            <c:ext xmlns:c16="http://schemas.microsoft.com/office/drawing/2014/chart" uri="{C3380CC4-5D6E-409C-BE32-E72D297353CC}">
              <c16:uniqueId val="{00000000-1602-1D4A-B679-2E0D9C2DEF23}"/>
            </c:ext>
          </c:extLst>
        </c:ser>
        <c:dLbls>
          <c:showLegendKey val="0"/>
          <c:showVal val="0"/>
          <c:showCatName val="0"/>
          <c:showSerName val="0"/>
          <c:showPercent val="0"/>
          <c:showBubbleSize val="0"/>
        </c:dLbls>
        <c:smooth val="0"/>
        <c:axId val="2058143599"/>
        <c:axId val="1934740927"/>
      </c:lineChart>
      <c:catAx>
        <c:axId val="2058143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4740927"/>
        <c:crosses val="autoZero"/>
        <c:auto val="1"/>
        <c:lblAlgn val="ctr"/>
        <c:lblOffset val="100"/>
        <c:noMultiLvlLbl val="0"/>
      </c:catAx>
      <c:valAx>
        <c:axId val="1934740927"/>
        <c:scaling>
          <c:orientation val="minMax"/>
        </c:scaling>
        <c:delete val="0"/>
        <c:axPos val="l"/>
        <c:majorGridlines>
          <c:spPr>
            <a:ln w="9525" cap="flat" cmpd="sng" algn="ctr">
              <a:solidFill>
                <a:schemeClr val="tx1">
                  <a:lumMod val="15000"/>
                  <a:lumOff val="85000"/>
                </a:schemeClr>
              </a:solidFill>
              <a:round/>
            </a:ln>
            <a:effectLst/>
          </c:spPr>
        </c:majorGridlines>
        <c:numFmt formatCode="#,##0.0\x"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81435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TEV/EBITDA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'Trading Multiples'!$A$46:$A$50</c:f>
              <c:strCache>
                <c:ptCount val="5"/>
                <c:pt idx="0">
                  <c:v>Costco Wholesale Corporation (NasdaqGS:COST)</c:v>
                </c:pt>
                <c:pt idx="1">
                  <c:v>Walgreens Boots Alliance, Inc. (NasdaqGS:WBA)</c:v>
                </c:pt>
                <c:pt idx="2">
                  <c:v>Target Corporation (NYSE:TGT)</c:v>
                </c:pt>
                <c:pt idx="3">
                  <c:v>The Kroger Co. (NYSE:KR)</c:v>
                </c:pt>
                <c:pt idx="4">
                  <c:v>Walmart Inc. (NYSE:WMT)</c:v>
                </c:pt>
              </c:strCache>
            </c:strRef>
          </c:cat>
          <c:val>
            <c:numRef>
              <c:f>'Trading Multiples'!$B$46:$B$50</c:f>
              <c:numCache>
                <c:formatCode>#,##0.0\x</c:formatCode>
                <c:ptCount val="5"/>
                <c:pt idx="0">
                  <c:v>21.7</c:v>
                </c:pt>
                <c:pt idx="1">
                  <c:v>8.4</c:v>
                </c:pt>
                <c:pt idx="2">
                  <c:v>12.1</c:v>
                </c:pt>
                <c:pt idx="3">
                  <c:v>6.2</c:v>
                </c:pt>
                <c:pt idx="4">
                  <c:v>12</c:v>
                </c:pt>
              </c:numCache>
            </c:numRef>
          </c:val>
          <c:smooth val="0"/>
          <c:extLst>
            <c:ext xmlns:c16="http://schemas.microsoft.com/office/drawing/2014/chart" uri="{C3380CC4-5D6E-409C-BE32-E72D297353CC}">
              <c16:uniqueId val="{00000000-E9D2-EC45-92F5-0250F0CBC526}"/>
            </c:ext>
          </c:extLst>
        </c:ser>
        <c:dLbls>
          <c:showLegendKey val="0"/>
          <c:showVal val="0"/>
          <c:showCatName val="0"/>
          <c:showSerName val="0"/>
          <c:showPercent val="0"/>
          <c:showBubbleSize val="0"/>
        </c:dLbls>
        <c:smooth val="0"/>
        <c:axId val="1937312911"/>
        <c:axId val="2061098511"/>
      </c:lineChart>
      <c:catAx>
        <c:axId val="1937312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1098511"/>
        <c:crosses val="autoZero"/>
        <c:auto val="1"/>
        <c:lblAlgn val="ctr"/>
        <c:lblOffset val="100"/>
        <c:noMultiLvlLbl val="0"/>
      </c:catAx>
      <c:valAx>
        <c:axId val="2061098511"/>
        <c:scaling>
          <c:orientation val="minMax"/>
        </c:scaling>
        <c:delete val="0"/>
        <c:axPos val="l"/>
        <c:majorGridlines>
          <c:spPr>
            <a:ln w="9525" cap="flat" cmpd="sng" algn="ctr">
              <a:solidFill>
                <a:schemeClr val="tx1">
                  <a:lumMod val="15000"/>
                  <a:lumOff val="85000"/>
                </a:schemeClr>
              </a:solidFill>
              <a:round/>
            </a:ln>
            <a:effectLst/>
          </c:spPr>
        </c:majorGridlines>
        <c:numFmt formatCode="#,##0.0\x"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7312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P/Diluted</a:t>
            </a:r>
            <a:r>
              <a:rPr lang="en-US" baseline="0"/>
              <a:t> EPS Before Extra LTM</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'Trading Multiples'!$A$56:$A$59</c:f>
              <c:strCache>
                <c:ptCount val="4"/>
                <c:pt idx="0">
                  <c:v>Costco Wholesale Corporation (NasdaqGS:COST)</c:v>
                </c:pt>
                <c:pt idx="1">
                  <c:v>Target Corporation (NYSE:TGT)</c:v>
                </c:pt>
                <c:pt idx="2">
                  <c:v>The Kroger Co. (NYSE:KR)</c:v>
                </c:pt>
                <c:pt idx="3">
                  <c:v>Walmart Inc. (NYSE:WMT)</c:v>
                </c:pt>
              </c:strCache>
            </c:strRef>
          </c:cat>
          <c:val>
            <c:numRef>
              <c:f>'Trading Multiples'!$B$56:$B$59</c:f>
              <c:numCache>
                <c:formatCode>#,##0.0\x</c:formatCode>
                <c:ptCount val="4"/>
                <c:pt idx="0">
                  <c:v>37.799999999999997</c:v>
                </c:pt>
                <c:pt idx="1">
                  <c:v>23.1</c:v>
                </c:pt>
                <c:pt idx="2">
                  <c:v>14.1</c:v>
                </c:pt>
                <c:pt idx="3">
                  <c:v>44.1</c:v>
                </c:pt>
              </c:numCache>
            </c:numRef>
          </c:val>
          <c:smooth val="0"/>
          <c:extLst>
            <c:ext xmlns:c16="http://schemas.microsoft.com/office/drawing/2014/chart" uri="{C3380CC4-5D6E-409C-BE32-E72D297353CC}">
              <c16:uniqueId val="{00000000-90CC-264B-B4AB-E39EFB44CACA}"/>
            </c:ext>
          </c:extLst>
        </c:ser>
        <c:dLbls>
          <c:showLegendKey val="0"/>
          <c:showVal val="0"/>
          <c:showCatName val="0"/>
          <c:showSerName val="0"/>
          <c:showPercent val="0"/>
          <c:showBubbleSize val="0"/>
        </c:dLbls>
        <c:smooth val="0"/>
        <c:axId val="1933284255"/>
        <c:axId val="2056353071"/>
      </c:lineChart>
      <c:catAx>
        <c:axId val="1933284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6353071"/>
        <c:crosses val="autoZero"/>
        <c:auto val="1"/>
        <c:lblAlgn val="ctr"/>
        <c:lblOffset val="100"/>
        <c:noMultiLvlLbl val="0"/>
      </c:catAx>
      <c:valAx>
        <c:axId val="2056353071"/>
        <c:scaling>
          <c:orientation val="minMax"/>
        </c:scaling>
        <c:delete val="0"/>
        <c:axPos val="l"/>
        <c:majorGridlines>
          <c:spPr>
            <a:ln w="9525" cap="flat" cmpd="sng" algn="ctr">
              <a:solidFill>
                <a:schemeClr val="tx1">
                  <a:lumMod val="15000"/>
                  <a:lumOff val="85000"/>
                </a:schemeClr>
              </a:solidFill>
              <a:round/>
            </a:ln>
            <a:effectLst/>
          </c:spPr>
        </c:majorGridlines>
        <c:numFmt formatCode="#,##0.0\x"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3284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7"/>
            <a:ext cx="3011699" cy="463407"/>
          </a:xfrm>
          <a:prstGeom prst="rect">
            <a:avLst/>
          </a:prstGeom>
        </p:spPr>
        <p:txBody>
          <a:bodyPr vert="horz" lIns="92344" tIns="46173" rIns="92344" bIns="46173" rtlCol="0"/>
          <a:lstStyle>
            <a:lvl1pPr algn="l">
              <a:defRPr sz="1100"/>
            </a:lvl1pPr>
          </a:lstStyle>
          <a:p>
            <a:endParaRPr lang="en-US"/>
          </a:p>
        </p:txBody>
      </p:sp>
      <p:sp>
        <p:nvSpPr>
          <p:cNvPr id="3" name="Date Placeholder 2"/>
          <p:cNvSpPr>
            <a:spLocks noGrp="1"/>
          </p:cNvSpPr>
          <p:nvPr>
            <p:ph type="dt" idx="1"/>
          </p:nvPr>
        </p:nvSpPr>
        <p:spPr>
          <a:xfrm>
            <a:off x="3936782" y="7"/>
            <a:ext cx="3011699" cy="463407"/>
          </a:xfrm>
          <a:prstGeom prst="rect">
            <a:avLst/>
          </a:prstGeom>
        </p:spPr>
        <p:txBody>
          <a:bodyPr vert="horz" lIns="92344" tIns="46173" rIns="92344" bIns="46173" rtlCol="0"/>
          <a:lstStyle>
            <a:lvl1pPr algn="r">
              <a:defRPr sz="1100"/>
            </a:lvl1pPr>
          </a:lstStyle>
          <a:p>
            <a:fld id="{AA5924DE-9699-42ED-A04A-A4E874D89379}" type="datetimeFigureOut">
              <a:rPr lang="en-US" smtClean="0"/>
              <a:t>2/13/23</a:t>
            </a:fld>
            <a:endParaRPr lang="en-US"/>
          </a:p>
        </p:txBody>
      </p:sp>
      <p:sp>
        <p:nvSpPr>
          <p:cNvPr id="4" name="Slide Image Placeholder 3"/>
          <p:cNvSpPr>
            <a:spLocks noGrp="1" noRot="1" noChangeAspect="1"/>
          </p:cNvSpPr>
          <p:nvPr>
            <p:ph type="sldImg" idx="2"/>
          </p:nvPr>
        </p:nvSpPr>
        <p:spPr>
          <a:xfrm>
            <a:off x="1395413" y="1154113"/>
            <a:ext cx="4159250" cy="3119437"/>
          </a:xfrm>
          <a:prstGeom prst="rect">
            <a:avLst/>
          </a:prstGeom>
          <a:noFill/>
          <a:ln w="12700">
            <a:solidFill>
              <a:prstClr val="black"/>
            </a:solidFill>
          </a:ln>
        </p:spPr>
        <p:txBody>
          <a:bodyPr vert="horz" lIns="92344" tIns="46173" rIns="92344" bIns="46173" rtlCol="0" anchor="ctr"/>
          <a:lstStyle/>
          <a:p>
            <a:endParaRPr lang="en-US"/>
          </a:p>
        </p:txBody>
      </p:sp>
      <p:sp>
        <p:nvSpPr>
          <p:cNvPr id="5" name="Notes Placeholder 4"/>
          <p:cNvSpPr>
            <a:spLocks noGrp="1"/>
          </p:cNvSpPr>
          <p:nvPr>
            <p:ph type="body" sz="quarter" idx="3"/>
          </p:nvPr>
        </p:nvSpPr>
        <p:spPr>
          <a:xfrm>
            <a:off x="695008" y="4444861"/>
            <a:ext cx="5560060" cy="3636704"/>
          </a:xfrm>
          <a:prstGeom prst="rect">
            <a:avLst/>
          </a:prstGeom>
        </p:spPr>
        <p:txBody>
          <a:bodyPr vert="horz" lIns="92344" tIns="46173" rIns="92344" bIns="4617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8772677"/>
            <a:ext cx="3011699" cy="463406"/>
          </a:xfrm>
          <a:prstGeom prst="rect">
            <a:avLst/>
          </a:prstGeom>
        </p:spPr>
        <p:txBody>
          <a:bodyPr vert="horz" lIns="92344" tIns="46173" rIns="92344" bIns="46173" rtlCol="0" anchor="b"/>
          <a:lstStyle>
            <a:lvl1pPr algn="l">
              <a:defRPr sz="1100"/>
            </a:lvl1pPr>
          </a:lstStyle>
          <a:p>
            <a:endParaRPr lang="en-US"/>
          </a:p>
        </p:txBody>
      </p:sp>
      <p:sp>
        <p:nvSpPr>
          <p:cNvPr id="7" name="Slide Number Placeholder 6"/>
          <p:cNvSpPr>
            <a:spLocks noGrp="1"/>
          </p:cNvSpPr>
          <p:nvPr>
            <p:ph type="sldNum" sz="quarter" idx="5"/>
          </p:nvPr>
        </p:nvSpPr>
        <p:spPr>
          <a:xfrm>
            <a:off x="3936782" y="8772677"/>
            <a:ext cx="3011699" cy="463406"/>
          </a:xfrm>
          <a:prstGeom prst="rect">
            <a:avLst/>
          </a:prstGeom>
        </p:spPr>
        <p:txBody>
          <a:bodyPr vert="horz" lIns="92344" tIns="46173" rIns="92344" bIns="46173" rtlCol="0" anchor="b"/>
          <a:lstStyle>
            <a:lvl1pPr algn="r">
              <a:defRPr sz="1100"/>
            </a:lvl1pPr>
          </a:lstStyle>
          <a:p>
            <a:fld id="{57C45154-7D01-477F-93E2-1DD0EE22A228}" type="slidenum">
              <a:rPr lang="en-US" smtClean="0"/>
              <a:t>‹#›</a:t>
            </a:fld>
            <a:endParaRPr lang="en-US"/>
          </a:p>
        </p:txBody>
      </p:sp>
    </p:spTree>
    <p:extLst>
      <p:ext uri="{BB962C8B-B14F-4D97-AF65-F5344CB8AC3E}">
        <p14:creationId xmlns:p14="http://schemas.microsoft.com/office/powerpoint/2010/main" val="183797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C45154-7D01-477F-93E2-1DD0EE22A228}" type="slidenum">
              <a:rPr lang="en-US" smtClean="0"/>
              <a:t>1</a:t>
            </a:fld>
            <a:endParaRPr lang="en-US"/>
          </a:p>
        </p:txBody>
      </p:sp>
    </p:spTree>
    <p:extLst>
      <p:ext uri="{BB962C8B-B14F-4D97-AF65-F5344CB8AC3E}">
        <p14:creationId xmlns:p14="http://schemas.microsoft.com/office/powerpoint/2010/main" val="2043450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213" name="Google Shape;21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340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5:notes"/>
          <p:cNvSpPr>
            <a:spLocks noGrp="1" noRot="1" noChangeAspect="1"/>
          </p:cNvSpPr>
          <p:nvPr>
            <p:ph type="sldImg" idx="2"/>
          </p:nvPr>
        </p:nvSpPr>
        <p:spPr>
          <a:xfrm>
            <a:off x="1395413"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5:notes"/>
          <p:cNvSpPr txBox="1">
            <a:spLocks noGrp="1"/>
          </p:cNvSpPr>
          <p:nvPr>
            <p:ph type="body" idx="1"/>
          </p:nvPr>
        </p:nvSpPr>
        <p:spPr>
          <a:xfrm>
            <a:off x="695008" y="4444861"/>
            <a:ext cx="5560060" cy="3636704"/>
          </a:xfrm>
          <a:prstGeom prst="rect">
            <a:avLst/>
          </a:prstGeom>
          <a:noFill/>
          <a:ln>
            <a:noFill/>
          </a:ln>
        </p:spPr>
        <p:txBody>
          <a:bodyPr spcFirstLastPara="1" wrap="square" lIns="92325" tIns="46150" rIns="92325" bIns="46150" anchor="t" anchorCtr="0">
            <a:noAutofit/>
          </a:bodyPr>
          <a:lstStyle/>
          <a:p>
            <a:pPr marL="0" lvl="0" indent="0" algn="l" rtl="0">
              <a:spcBef>
                <a:spcPts val="0"/>
              </a:spcBef>
              <a:spcAft>
                <a:spcPts val="0"/>
              </a:spcAft>
              <a:buNone/>
            </a:pPr>
            <a:endParaRPr dirty="0"/>
          </a:p>
        </p:txBody>
      </p:sp>
      <p:sp>
        <p:nvSpPr>
          <p:cNvPr id="87" name="Google Shape;87;p15:notes"/>
          <p:cNvSpPr txBox="1">
            <a:spLocks noGrp="1"/>
          </p:cNvSpPr>
          <p:nvPr>
            <p:ph type="sldNum" idx="12"/>
          </p:nvPr>
        </p:nvSpPr>
        <p:spPr>
          <a:xfrm>
            <a:off x="3936782" y="8772677"/>
            <a:ext cx="3011699" cy="463406"/>
          </a:xfrm>
          <a:prstGeom prst="rect">
            <a:avLst/>
          </a:prstGeom>
          <a:noFill/>
          <a:ln>
            <a:noFill/>
          </a:ln>
        </p:spPr>
        <p:txBody>
          <a:bodyPr spcFirstLastPara="1" wrap="square" lIns="92325" tIns="46150" rIns="92325" bIns="4615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298316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C45154-7D01-477F-93E2-1DD0EE22A228}" type="slidenum">
              <a:rPr lang="en-US" smtClean="0"/>
              <a:t>17</a:t>
            </a:fld>
            <a:endParaRPr lang="en-US"/>
          </a:p>
        </p:txBody>
      </p:sp>
    </p:spTree>
    <p:extLst>
      <p:ext uri="{BB962C8B-B14F-4D97-AF65-F5344CB8AC3E}">
        <p14:creationId xmlns:p14="http://schemas.microsoft.com/office/powerpoint/2010/main" val="1716883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C45154-7D01-477F-93E2-1DD0EE22A228}" type="slidenum">
              <a:rPr lang="en-US" smtClean="0"/>
              <a:t>19</a:t>
            </a:fld>
            <a:endParaRPr lang="en-US"/>
          </a:p>
        </p:txBody>
      </p:sp>
    </p:spTree>
    <p:extLst>
      <p:ext uri="{BB962C8B-B14F-4D97-AF65-F5344CB8AC3E}">
        <p14:creationId xmlns:p14="http://schemas.microsoft.com/office/powerpoint/2010/main" val="2093668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C45154-7D01-477F-93E2-1DD0EE22A228}" type="slidenum">
              <a:rPr lang="en-US" smtClean="0"/>
              <a:t>20</a:t>
            </a:fld>
            <a:endParaRPr lang="en-US"/>
          </a:p>
        </p:txBody>
      </p:sp>
    </p:spTree>
    <p:extLst>
      <p:ext uri="{BB962C8B-B14F-4D97-AF65-F5344CB8AC3E}">
        <p14:creationId xmlns:p14="http://schemas.microsoft.com/office/powerpoint/2010/main" val="121076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1395413"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95008" y="4444861"/>
            <a:ext cx="5560060" cy="3636704"/>
          </a:xfrm>
          <a:prstGeom prst="rect">
            <a:avLst/>
          </a:prstGeom>
          <a:noFill/>
          <a:ln>
            <a:noFill/>
          </a:ln>
        </p:spPr>
        <p:txBody>
          <a:bodyPr spcFirstLastPara="1" wrap="square" lIns="92325" tIns="46150" rIns="92325" bIns="46150" anchor="t" anchorCtr="0">
            <a:noAutofit/>
          </a:bodyPr>
          <a:lstStyle/>
          <a:p>
            <a:pPr marL="0" lvl="0" indent="0" algn="l" rtl="0">
              <a:spcBef>
                <a:spcPts val="0"/>
              </a:spcBef>
              <a:spcAft>
                <a:spcPts val="0"/>
              </a:spcAft>
              <a:buNone/>
            </a:pPr>
            <a:endParaRPr dirty="0"/>
          </a:p>
        </p:txBody>
      </p:sp>
      <p:sp>
        <p:nvSpPr>
          <p:cNvPr id="68" name="Google Shape;68;p3:notes"/>
          <p:cNvSpPr txBox="1">
            <a:spLocks noGrp="1"/>
          </p:cNvSpPr>
          <p:nvPr>
            <p:ph type="sldNum" idx="12"/>
          </p:nvPr>
        </p:nvSpPr>
        <p:spPr>
          <a:xfrm>
            <a:off x="3936782" y="8772677"/>
            <a:ext cx="3011699" cy="463406"/>
          </a:xfrm>
          <a:prstGeom prst="rect">
            <a:avLst/>
          </a:prstGeom>
          <a:noFill/>
          <a:ln>
            <a:noFill/>
          </a:ln>
        </p:spPr>
        <p:txBody>
          <a:bodyPr spcFirstLastPara="1" wrap="square" lIns="92325" tIns="46150" rIns="92325" bIns="4615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4136950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95008" y="4444861"/>
            <a:ext cx="5560060" cy="3636704"/>
          </a:xfrm>
          <a:prstGeom prst="rect">
            <a:avLst/>
          </a:prstGeom>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1395413"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1408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1395413"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695008" y="4444861"/>
            <a:ext cx="5560060" cy="3636704"/>
          </a:xfrm>
          <a:prstGeom prst="rect">
            <a:avLst/>
          </a:prstGeom>
          <a:noFill/>
          <a:ln>
            <a:noFill/>
          </a:ln>
        </p:spPr>
        <p:txBody>
          <a:bodyPr spcFirstLastPara="1" wrap="square" lIns="92325" tIns="46150" rIns="92325" bIns="46150" anchor="t" anchorCtr="0">
            <a:noAutofit/>
          </a:bodyPr>
          <a:lstStyle/>
          <a:p>
            <a:pPr marL="0" lvl="0" indent="0" algn="l" rtl="0">
              <a:spcBef>
                <a:spcPts val="0"/>
              </a:spcBef>
              <a:spcAft>
                <a:spcPts val="0"/>
              </a:spcAft>
              <a:buNone/>
            </a:pPr>
            <a:endParaRPr dirty="0"/>
          </a:p>
        </p:txBody>
      </p:sp>
      <p:sp>
        <p:nvSpPr>
          <p:cNvPr id="103" name="Google Shape;103;p5:notes"/>
          <p:cNvSpPr txBox="1">
            <a:spLocks noGrp="1"/>
          </p:cNvSpPr>
          <p:nvPr>
            <p:ph type="sldNum" idx="12"/>
          </p:nvPr>
        </p:nvSpPr>
        <p:spPr>
          <a:xfrm>
            <a:off x="3936782" y="8772677"/>
            <a:ext cx="3011699" cy="463406"/>
          </a:xfrm>
          <a:prstGeom prst="rect">
            <a:avLst/>
          </a:prstGeom>
          <a:noFill/>
          <a:ln>
            <a:noFill/>
          </a:ln>
        </p:spPr>
        <p:txBody>
          <a:bodyPr spcFirstLastPara="1" wrap="square" lIns="92325" tIns="46150" rIns="92325" bIns="4615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991526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1395413"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95008" y="4444861"/>
            <a:ext cx="5560060" cy="3636704"/>
          </a:xfrm>
          <a:prstGeom prst="rect">
            <a:avLst/>
          </a:prstGeom>
          <a:noFill/>
          <a:ln>
            <a:noFill/>
          </a:ln>
        </p:spPr>
        <p:txBody>
          <a:bodyPr spcFirstLastPara="1" wrap="square" lIns="92325" tIns="46150" rIns="92325" bIns="46150" anchor="t" anchorCtr="0">
            <a:noAutofit/>
          </a:bodyPr>
          <a:lstStyle/>
          <a:p>
            <a:pPr marL="0" lvl="0" indent="0" algn="l" rtl="0">
              <a:spcBef>
                <a:spcPts val="0"/>
              </a:spcBef>
              <a:spcAft>
                <a:spcPts val="0"/>
              </a:spcAft>
              <a:buNone/>
            </a:pPr>
            <a:endParaRPr dirty="0"/>
          </a:p>
        </p:txBody>
      </p:sp>
      <p:sp>
        <p:nvSpPr>
          <p:cNvPr id="137" name="Google Shape;137;p6:notes"/>
          <p:cNvSpPr txBox="1">
            <a:spLocks noGrp="1"/>
          </p:cNvSpPr>
          <p:nvPr>
            <p:ph type="sldNum" idx="12"/>
          </p:nvPr>
        </p:nvSpPr>
        <p:spPr>
          <a:xfrm>
            <a:off x="3936782" y="8772677"/>
            <a:ext cx="3011699" cy="463406"/>
          </a:xfrm>
          <a:prstGeom prst="rect">
            <a:avLst/>
          </a:prstGeom>
          <a:noFill/>
          <a:ln>
            <a:noFill/>
          </a:ln>
        </p:spPr>
        <p:txBody>
          <a:bodyPr spcFirstLastPara="1" wrap="square" lIns="92325" tIns="46150" rIns="92325" bIns="4615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901603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95008" y="4444861"/>
            <a:ext cx="5560060" cy="3636704"/>
          </a:xfrm>
          <a:prstGeom prst="rect">
            <a:avLst/>
          </a:prstGeom>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171" name="Google Shape;171;p7:notes"/>
          <p:cNvSpPr>
            <a:spLocks noGrp="1" noRot="1" noChangeAspect="1"/>
          </p:cNvSpPr>
          <p:nvPr>
            <p:ph type="sldImg" idx="2"/>
          </p:nvPr>
        </p:nvSpPr>
        <p:spPr>
          <a:xfrm>
            <a:off x="1395413"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3972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C45154-7D01-477F-93E2-1DD0EE22A228}" type="slidenum">
              <a:rPr lang="en-US" smtClean="0"/>
              <a:t>8</a:t>
            </a:fld>
            <a:endParaRPr lang="en-US"/>
          </a:p>
        </p:txBody>
      </p:sp>
    </p:spTree>
    <p:extLst>
      <p:ext uri="{BB962C8B-B14F-4D97-AF65-F5344CB8AC3E}">
        <p14:creationId xmlns:p14="http://schemas.microsoft.com/office/powerpoint/2010/main" val="3737637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1:notes"/>
          <p:cNvSpPr>
            <a:spLocks noGrp="1" noRot="1" noChangeAspect="1"/>
          </p:cNvSpPr>
          <p:nvPr>
            <p:ph type="sldImg" idx="2"/>
          </p:nvPr>
        </p:nvSpPr>
        <p:spPr>
          <a:xfrm>
            <a:off x="1395413"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1:notes"/>
          <p:cNvSpPr txBox="1">
            <a:spLocks noGrp="1"/>
          </p:cNvSpPr>
          <p:nvPr>
            <p:ph type="body" idx="1"/>
          </p:nvPr>
        </p:nvSpPr>
        <p:spPr>
          <a:xfrm>
            <a:off x="695008" y="4444861"/>
            <a:ext cx="5560060" cy="3636704"/>
          </a:xfrm>
          <a:prstGeom prst="rect">
            <a:avLst/>
          </a:prstGeom>
          <a:noFill/>
          <a:ln>
            <a:noFill/>
          </a:ln>
        </p:spPr>
        <p:txBody>
          <a:bodyPr spcFirstLastPara="1" wrap="square" lIns="92325" tIns="46150" rIns="92325" bIns="46150" anchor="t" anchorCtr="0">
            <a:noAutofit/>
          </a:bodyPr>
          <a:lstStyle/>
          <a:p>
            <a:pPr marL="0" lvl="0" indent="0" algn="l" rtl="0">
              <a:spcBef>
                <a:spcPts val="0"/>
              </a:spcBef>
              <a:spcAft>
                <a:spcPts val="0"/>
              </a:spcAft>
              <a:buNone/>
            </a:pPr>
            <a:endParaRPr dirty="0"/>
          </a:p>
        </p:txBody>
      </p:sp>
      <p:sp>
        <p:nvSpPr>
          <p:cNvPr id="48" name="Google Shape;48;p11:notes"/>
          <p:cNvSpPr txBox="1">
            <a:spLocks noGrp="1"/>
          </p:cNvSpPr>
          <p:nvPr>
            <p:ph type="sldNum" idx="12"/>
          </p:nvPr>
        </p:nvSpPr>
        <p:spPr>
          <a:xfrm>
            <a:off x="3936782" y="8772677"/>
            <a:ext cx="3011699" cy="463406"/>
          </a:xfrm>
          <a:prstGeom prst="rect">
            <a:avLst/>
          </a:prstGeom>
          <a:noFill/>
          <a:ln>
            <a:noFill/>
          </a:ln>
        </p:spPr>
        <p:txBody>
          <a:bodyPr spcFirstLastPara="1" wrap="square" lIns="92325" tIns="46150" rIns="92325" bIns="4615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19502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5:notes"/>
          <p:cNvSpPr>
            <a:spLocks noGrp="1" noRot="1" noChangeAspect="1"/>
          </p:cNvSpPr>
          <p:nvPr>
            <p:ph type="sldImg" idx="2"/>
          </p:nvPr>
        </p:nvSpPr>
        <p:spPr>
          <a:xfrm>
            <a:off x="1395413"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5:notes"/>
          <p:cNvSpPr txBox="1">
            <a:spLocks noGrp="1"/>
          </p:cNvSpPr>
          <p:nvPr>
            <p:ph type="body" idx="1"/>
          </p:nvPr>
        </p:nvSpPr>
        <p:spPr>
          <a:xfrm>
            <a:off x="695008" y="4444861"/>
            <a:ext cx="5560060" cy="3636704"/>
          </a:xfrm>
          <a:prstGeom prst="rect">
            <a:avLst/>
          </a:prstGeom>
          <a:noFill/>
          <a:ln>
            <a:noFill/>
          </a:ln>
        </p:spPr>
        <p:txBody>
          <a:bodyPr spcFirstLastPara="1" wrap="square" lIns="92325" tIns="46150" rIns="92325" bIns="46150" anchor="t" anchorCtr="0">
            <a:noAutofit/>
          </a:bodyPr>
          <a:lstStyle/>
          <a:p>
            <a:pPr marL="0" lvl="0" indent="0" algn="l" rtl="0">
              <a:spcBef>
                <a:spcPts val="0"/>
              </a:spcBef>
              <a:spcAft>
                <a:spcPts val="0"/>
              </a:spcAft>
              <a:buNone/>
            </a:pPr>
            <a:r>
              <a:rPr lang="en-US"/>
              <a:t>Bayron</a:t>
            </a:r>
            <a:endParaRPr/>
          </a:p>
        </p:txBody>
      </p:sp>
      <p:sp>
        <p:nvSpPr>
          <p:cNvPr id="87" name="Google Shape;87;p15:notes"/>
          <p:cNvSpPr txBox="1">
            <a:spLocks noGrp="1"/>
          </p:cNvSpPr>
          <p:nvPr>
            <p:ph type="sldNum" idx="12"/>
          </p:nvPr>
        </p:nvSpPr>
        <p:spPr>
          <a:xfrm>
            <a:off x="3936782" y="8772677"/>
            <a:ext cx="3011699" cy="463406"/>
          </a:xfrm>
          <a:prstGeom prst="rect">
            <a:avLst/>
          </a:prstGeom>
          <a:noFill/>
          <a:ln>
            <a:noFill/>
          </a:ln>
        </p:spPr>
        <p:txBody>
          <a:bodyPr spcFirstLastPara="1" wrap="square" lIns="92325" tIns="46150" rIns="92325" bIns="4615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031281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213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userDrawn="1">
            <p:custDataLst>
              <p:tags r:id="rId2"/>
            </p:custData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spid="_x0000_s2069" name="think-cell Slide" r:id="rId5" imgW="270" imgH="270" progId="TCLayout.ActiveDocument.1">
                  <p:embed/>
                </p:oleObj>
              </mc:Choice>
              <mc:Fallback>
                <p:oleObj name="think-cell Slide" r:id="rId5" imgW="270" imgH="270" progId="TCLayout.ActiveDocument.1">
                  <p:embed/>
                  <p:pic>
                    <p:nvPicPr>
                      <p:cNvPr id="20" name="Object 19" hidden="1"/>
                      <p:cNvPicPr/>
                      <p:nvPr/>
                    </p:nvPicPr>
                    <p:blipFill>
                      <a:blip r:embed="rId6"/>
                      <a:stretch>
                        <a:fillRect/>
                      </a:stretch>
                    </p:blipFill>
                    <p:spPr>
                      <a:xfrm>
                        <a:off x="1467" y="1591"/>
                        <a:ext cx="1465" cy="1587"/>
                      </a:xfrm>
                      <a:prstGeom prst="rect">
                        <a:avLst/>
                      </a:prstGeom>
                    </p:spPr>
                  </p:pic>
                </p:oleObj>
              </mc:Fallback>
            </mc:AlternateContent>
          </a:graphicData>
        </a:graphic>
      </p:graphicFrame>
      <p:sp>
        <p:nvSpPr>
          <p:cNvPr id="12" name="Text Placeholder 3"/>
          <p:cNvSpPr>
            <a:spLocks noGrp="1"/>
          </p:cNvSpPr>
          <p:nvPr>
            <p:ph type="body" sz="quarter" idx="10"/>
          </p:nvPr>
        </p:nvSpPr>
        <p:spPr>
          <a:xfrm>
            <a:off x="529006" y="662540"/>
            <a:ext cx="8084526" cy="286232"/>
          </a:xfrm>
          <a:prstGeom prst="rect">
            <a:avLst/>
          </a:prstGeom>
        </p:spPr>
        <p:txBody>
          <a:bodyPr lIns="0" rIns="0">
            <a:spAutoFit/>
          </a:bodyPr>
          <a:lstStyle>
            <a:lvl1pPr marL="0" indent="0" algn="l">
              <a:buFontTx/>
              <a:buNone/>
              <a:defRPr sz="1200" b="0" i="0" baseline="0">
                <a:solidFill>
                  <a:srgbClr val="6C6C6B"/>
                </a:solidFill>
                <a:latin typeface="Calibri" panose="020F0502020204030204" pitchFamily="34" charset="0"/>
              </a:defRPr>
            </a:lvl1pPr>
          </a:lstStyle>
          <a:p>
            <a:pPr lvl="0"/>
            <a:r>
              <a:rPr lang="en-US"/>
              <a:t>Click to edit Master text styles</a:t>
            </a:r>
          </a:p>
        </p:txBody>
      </p:sp>
      <p:sp>
        <p:nvSpPr>
          <p:cNvPr id="13" name="Rectangle 128"/>
          <p:cNvSpPr>
            <a:spLocks noGrp="1" noChangeArrowheads="1"/>
          </p:cNvSpPr>
          <p:nvPr>
            <p:ph type="title"/>
            <p:custDataLst>
              <p:tags r:id="rId3"/>
            </p:custDataLst>
          </p:nvPr>
        </p:nvSpPr>
        <p:spPr bwMode="auto">
          <a:xfrm>
            <a:off x="529006" y="404667"/>
            <a:ext cx="80845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defRPr sz="1600" b="1" i="0" cap="all" spc="100" baseline="0">
                <a:solidFill>
                  <a:srgbClr val="0C2652"/>
                </a:solidFill>
                <a:latin typeface="Calibri"/>
                <a:cs typeface="Calibri"/>
              </a:defRPr>
            </a:lvl1pPr>
          </a:lstStyle>
          <a:p>
            <a:pPr lvl="0"/>
            <a:r>
              <a:rPr lang="en-US"/>
              <a:t>Click to edit Master title style</a:t>
            </a:r>
          </a:p>
        </p:txBody>
      </p:sp>
      <p:sp>
        <p:nvSpPr>
          <p:cNvPr id="21" name="PageNumber"/>
          <p:cNvSpPr txBox="1">
            <a:spLocks/>
          </p:cNvSpPr>
          <p:nvPr userDrawn="1"/>
        </p:nvSpPr>
        <p:spPr>
          <a:xfrm>
            <a:off x="8493798" y="6534900"/>
            <a:ext cx="132923" cy="126000"/>
          </a:xfrm>
          <a:prstGeom prst="rect">
            <a:avLst/>
          </a:prstGeom>
        </p:spPr>
        <p:txBody>
          <a:bodyPr vert="horz" wrap="none" lIns="0" tIns="0" rIns="0" bIns="0" rtlCol="0" anchor="b">
            <a:noAutofit/>
          </a:bodyPr>
          <a:lstStyle>
            <a:defPPr>
              <a:defRPr lang="de-DE"/>
            </a:defPPr>
            <a:lvl1pPr>
              <a:defRPr sz="1000" b="0" i="0" baseline="0">
                <a:solidFill>
                  <a:srgbClr val="595958"/>
                </a:solidFill>
                <a:latin typeface="+mj-lt"/>
              </a:defRPr>
            </a:lvl1pPr>
          </a:lstStyle>
          <a:p>
            <a:pPr lvl="0"/>
            <a:fld id="{4F3F5BFE-3AC4-44B9-96E9-E96A3D9BA323}" type="slidenum">
              <a:rPr lang="de-CH" smtClean="0">
                <a:solidFill>
                  <a:srgbClr val="6C6C6B"/>
                </a:solidFill>
              </a:rPr>
              <a:pPr lvl="0"/>
              <a:t>‹#›</a:t>
            </a:fld>
            <a:endParaRPr lang="de-CH">
              <a:solidFill>
                <a:srgbClr val="6C6C6B"/>
              </a:solidFill>
            </a:endParaRPr>
          </a:p>
        </p:txBody>
      </p:sp>
      <p:sp>
        <p:nvSpPr>
          <p:cNvPr id="5" name="Text Placeholder 4">
            <a:extLst>
              <a:ext uri="{FF2B5EF4-FFF2-40B4-BE49-F238E27FC236}">
                <a16:creationId xmlns:a16="http://schemas.microsoft.com/office/drawing/2014/main" id="{AEC6EF8A-BE76-45E1-8D96-4B9A1A2CC067}"/>
              </a:ext>
            </a:extLst>
          </p:cNvPr>
          <p:cNvSpPr>
            <a:spLocks noGrp="1"/>
          </p:cNvSpPr>
          <p:nvPr>
            <p:ph type="body" sz="quarter" idx="11"/>
          </p:nvPr>
        </p:nvSpPr>
        <p:spPr>
          <a:xfrm>
            <a:off x="1587500" y="6375400"/>
            <a:ext cx="6435725" cy="377825"/>
          </a:xfrm>
        </p:spPr>
        <p:txBody>
          <a:bodyPr vert="horz" lIns="0" tIns="0" rIns="0" bIns="0" rtlCol="0" anchor="b"/>
          <a:lstStyle>
            <a:lvl1pPr marL="0" indent="0">
              <a:buNone/>
              <a:defRPr kumimoji="0" lang="en-US" sz="800" b="0" i="1" u="none" strike="noStrike" cap="none" spc="0" normalizeH="0" baseline="0" dirty="0">
                <a:ln>
                  <a:noFill/>
                </a:ln>
                <a:solidFill>
                  <a:srgbClr val="6C6C6B"/>
                </a:solidFill>
                <a:effectLst/>
                <a:uLnTx/>
                <a:uFillTx/>
                <a:latin typeface="Calibri" panose="020F0502020204030204"/>
              </a:defRPr>
            </a:lvl1pPr>
          </a:lstStyle>
          <a:p>
            <a:pPr marL="144463" marR="0" lvl="0" indent="-144463" defTabSz="685800" fontAlgn="auto">
              <a:lnSpc>
                <a:spcPct val="90000"/>
              </a:lnSpc>
              <a:spcAft>
                <a:spcPts val="0"/>
              </a:spcAft>
              <a:buClrTx/>
              <a:buSzTx/>
              <a:tabLst/>
            </a:pPr>
            <a:endParaRPr lang="en-US"/>
          </a:p>
        </p:txBody>
      </p:sp>
      <p:pic>
        <p:nvPicPr>
          <p:cNvPr id="1026" name="Picture 2" descr="Vassar Sustainable Investment Fund">
            <a:extLst>
              <a:ext uri="{FF2B5EF4-FFF2-40B4-BE49-F238E27FC236}">
                <a16:creationId xmlns:a16="http://schemas.microsoft.com/office/drawing/2014/main" id="{85E23CAE-CF80-4CD3-983E-9F8DE6EFE1C8}"/>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b="5596"/>
          <a:stretch/>
        </p:blipFill>
        <p:spPr bwMode="auto">
          <a:xfrm>
            <a:off x="529006" y="6245737"/>
            <a:ext cx="621792" cy="57832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F770EDB7-D196-49BB-A253-60B2132F44E0}"/>
              </a:ext>
            </a:extLst>
          </p:cNvPr>
          <p:cNvGrpSpPr/>
          <p:nvPr userDrawn="1"/>
        </p:nvGrpSpPr>
        <p:grpSpPr>
          <a:xfrm>
            <a:off x="0" y="-37330"/>
            <a:ext cx="9153144" cy="177177"/>
            <a:chOff x="5386" y="0"/>
            <a:chExt cx="9153144" cy="177177"/>
          </a:xfrm>
        </p:grpSpPr>
        <p:sp>
          <p:nvSpPr>
            <p:cNvPr id="8" name="TextBox 7">
              <a:extLst>
                <a:ext uri="{FF2B5EF4-FFF2-40B4-BE49-F238E27FC236}">
                  <a16:creationId xmlns:a16="http://schemas.microsoft.com/office/drawing/2014/main" id="{64074B18-A272-4F5A-BAC5-035BA251A018}"/>
                </a:ext>
              </a:extLst>
            </p:cNvPr>
            <p:cNvSpPr txBox="1"/>
            <p:nvPr userDrawn="1"/>
          </p:nvSpPr>
          <p:spPr>
            <a:xfrm>
              <a:off x="5386" y="0"/>
              <a:ext cx="9153144" cy="177177"/>
            </a:xfrm>
            <a:prstGeom prst="rect">
              <a:avLst/>
            </a:prstGeom>
          </p:spPr>
          <p:txBody>
            <a:bodyPr vert="horz" wrap="square" lIns="0" tIns="0" rIns="0" bIns="0" rtlCol="0">
              <a:noAutofit/>
            </a:bodyPr>
            <a:lstStyle/>
            <a:p>
              <a:endParaRPr lang="en-US" sz="1000" err="1"/>
            </a:p>
          </p:txBody>
        </p:sp>
        <p:sp>
          <p:nvSpPr>
            <p:cNvPr id="7" name="Rectangle 6">
              <a:extLst>
                <a:ext uri="{FF2B5EF4-FFF2-40B4-BE49-F238E27FC236}">
                  <a16:creationId xmlns:a16="http://schemas.microsoft.com/office/drawing/2014/main" id="{4A3DE5F0-71E6-400D-AF61-53D468D5564F}"/>
                </a:ext>
              </a:extLst>
            </p:cNvPr>
            <p:cNvSpPr/>
            <p:nvPr userDrawn="1"/>
          </p:nvSpPr>
          <p:spPr>
            <a:xfrm>
              <a:off x="5386" y="0"/>
              <a:ext cx="3058110" cy="126000"/>
            </a:xfrm>
            <a:prstGeom prst="rect">
              <a:avLst/>
            </a:prstGeom>
            <a:solidFill>
              <a:srgbClr val="0095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5000"/>
                </a:lnSpc>
              </a:pPr>
              <a:endParaRPr lang="en-US" sz="1200" kern="0" err="1">
                <a:solidFill>
                  <a:srgbClr val="0F2F45"/>
                </a:solidFill>
              </a:endParaRPr>
            </a:p>
          </p:txBody>
        </p:sp>
        <p:sp>
          <p:nvSpPr>
            <p:cNvPr id="16" name="Rectangle 15">
              <a:extLst>
                <a:ext uri="{FF2B5EF4-FFF2-40B4-BE49-F238E27FC236}">
                  <a16:creationId xmlns:a16="http://schemas.microsoft.com/office/drawing/2014/main" id="{C83C42DF-D415-4249-BA0D-AB006EE13A2B}"/>
                </a:ext>
              </a:extLst>
            </p:cNvPr>
            <p:cNvSpPr/>
            <p:nvPr userDrawn="1"/>
          </p:nvSpPr>
          <p:spPr>
            <a:xfrm>
              <a:off x="3062867" y="0"/>
              <a:ext cx="3048954" cy="12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5000"/>
                </a:lnSpc>
              </a:pPr>
              <a:endParaRPr lang="en-US" sz="1200" kern="0" err="1">
                <a:solidFill>
                  <a:srgbClr val="0F2F45"/>
                </a:solidFill>
              </a:endParaRPr>
            </a:p>
          </p:txBody>
        </p:sp>
        <p:sp>
          <p:nvSpPr>
            <p:cNvPr id="17" name="Rectangle 16">
              <a:extLst>
                <a:ext uri="{FF2B5EF4-FFF2-40B4-BE49-F238E27FC236}">
                  <a16:creationId xmlns:a16="http://schemas.microsoft.com/office/drawing/2014/main" id="{05C12DD5-A0FB-47C3-8FF9-6D359735CB60}"/>
                </a:ext>
              </a:extLst>
            </p:cNvPr>
            <p:cNvSpPr/>
            <p:nvPr userDrawn="1"/>
          </p:nvSpPr>
          <p:spPr>
            <a:xfrm>
              <a:off x="6109576" y="0"/>
              <a:ext cx="3048954" cy="126000"/>
            </a:xfrm>
            <a:prstGeom prst="rect">
              <a:avLst/>
            </a:prstGeom>
            <a:solidFill>
              <a:srgbClr val="0095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5000"/>
                </a:lnSpc>
              </a:pPr>
              <a:endParaRPr lang="en-US" sz="1200" kern="0" err="1">
                <a:solidFill>
                  <a:srgbClr val="0F2F45"/>
                </a:solidFill>
              </a:endParaRPr>
            </a:p>
          </p:txBody>
        </p:sp>
      </p:grpSp>
      <p:grpSp>
        <p:nvGrpSpPr>
          <p:cNvPr id="24" name="Group 23">
            <a:extLst>
              <a:ext uri="{FF2B5EF4-FFF2-40B4-BE49-F238E27FC236}">
                <a16:creationId xmlns:a16="http://schemas.microsoft.com/office/drawing/2014/main" id="{451BFD89-70D3-48D6-86A5-792462E21AA2}"/>
              </a:ext>
            </a:extLst>
          </p:cNvPr>
          <p:cNvGrpSpPr/>
          <p:nvPr userDrawn="1"/>
        </p:nvGrpSpPr>
        <p:grpSpPr>
          <a:xfrm>
            <a:off x="0" y="6835140"/>
            <a:ext cx="9153144" cy="45720"/>
            <a:chOff x="0" y="1383527"/>
            <a:chExt cx="9141131" cy="177177"/>
          </a:xfrm>
        </p:grpSpPr>
        <p:sp>
          <p:nvSpPr>
            <p:cNvPr id="25" name="TextBox 24">
              <a:extLst>
                <a:ext uri="{FF2B5EF4-FFF2-40B4-BE49-F238E27FC236}">
                  <a16:creationId xmlns:a16="http://schemas.microsoft.com/office/drawing/2014/main" id="{FFC3CF7D-8D65-43D8-BFEE-0187D7FA785F}"/>
                </a:ext>
              </a:extLst>
            </p:cNvPr>
            <p:cNvSpPr txBox="1"/>
            <p:nvPr userDrawn="1"/>
          </p:nvSpPr>
          <p:spPr>
            <a:xfrm>
              <a:off x="0" y="1383527"/>
              <a:ext cx="9141131" cy="177177"/>
            </a:xfrm>
            <a:prstGeom prst="rect">
              <a:avLst/>
            </a:prstGeom>
          </p:spPr>
          <p:txBody>
            <a:bodyPr vert="horz" wrap="square" lIns="0" tIns="0" rIns="0" bIns="0" rtlCol="0">
              <a:noAutofit/>
            </a:bodyPr>
            <a:lstStyle/>
            <a:p>
              <a:endParaRPr lang="en-US" sz="1000" err="1"/>
            </a:p>
          </p:txBody>
        </p:sp>
        <p:sp>
          <p:nvSpPr>
            <p:cNvPr id="26" name="Rectangle 25">
              <a:extLst>
                <a:ext uri="{FF2B5EF4-FFF2-40B4-BE49-F238E27FC236}">
                  <a16:creationId xmlns:a16="http://schemas.microsoft.com/office/drawing/2014/main" id="{C0AA99C3-F955-4599-899A-9B5144338F06}"/>
                </a:ext>
              </a:extLst>
            </p:cNvPr>
            <p:cNvSpPr/>
            <p:nvPr userDrawn="1"/>
          </p:nvSpPr>
          <p:spPr>
            <a:xfrm>
              <a:off x="0" y="1383527"/>
              <a:ext cx="3054096" cy="126000"/>
            </a:xfrm>
            <a:prstGeom prst="rect">
              <a:avLst/>
            </a:prstGeom>
            <a:solidFill>
              <a:srgbClr val="0095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5000"/>
                </a:lnSpc>
              </a:pPr>
              <a:endParaRPr lang="en-US" sz="1200" kern="0" err="1">
                <a:solidFill>
                  <a:srgbClr val="0F2F45"/>
                </a:solidFill>
              </a:endParaRPr>
            </a:p>
          </p:txBody>
        </p:sp>
        <p:sp>
          <p:nvSpPr>
            <p:cNvPr id="27" name="Rectangle 26">
              <a:extLst>
                <a:ext uri="{FF2B5EF4-FFF2-40B4-BE49-F238E27FC236}">
                  <a16:creationId xmlns:a16="http://schemas.microsoft.com/office/drawing/2014/main" id="{A5B8E386-E3BB-4D95-8559-ABFC884DC2DD}"/>
                </a:ext>
              </a:extLst>
            </p:cNvPr>
            <p:cNvSpPr/>
            <p:nvPr userDrawn="1"/>
          </p:nvSpPr>
          <p:spPr>
            <a:xfrm>
              <a:off x="3053468" y="1383527"/>
              <a:ext cx="3044952" cy="12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5000"/>
                </a:lnSpc>
              </a:pPr>
              <a:endParaRPr lang="en-US" sz="1200" kern="0" err="1">
                <a:solidFill>
                  <a:srgbClr val="0F2F45"/>
                </a:solidFill>
              </a:endParaRPr>
            </a:p>
          </p:txBody>
        </p:sp>
        <p:sp>
          <p:nvSpPr>
            <p:cNvPr id="28" name="Rectangle 27">
              <a:extLst>
                <a:ext uri="{FF2B5EF4-FFF2-40B4-BE49-F238E27FC236}">
                  <a16:creationId xmlns:a16="http://schemas.microsoft.com/office/drawing/2014/main" id="{8662FA99-363C-4FF1-8F1F-29853D7C3D12}"/>
                </a:ext>
              </a:extLst>
            </p:cNvPr>
            <p:cNvSpPr/>
            <p:nvPr userDrawn="1"/>
          </p:nvSpPr>
          <p:spPr>
            <a:xfrm>
              <a:off x="6096179" y="1383527"/>
              <a:ext cx="3044952" cy="126000"/>
            </a:xfrm>
            <a:prstGeom prst="rect">
              <a:avLst/>
            </a:prstGeom>
            <a:solidFill>
              <a:srgbClr val="0095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5000"/>
                </a:lnSpc>
              </a:pPr>
              <a:endParaRPr lang="en-US" sz="1200" kern="0" err="1">
                <a:solidFill>
                  <a:srgbClr val="0F2F45"/>
                </a:solidFill>
              </a:endParaRPr>
            </a:p>
          </p:txBody>
        </p:sp>
      </p:grpSp>
    </p:spTree>
    <p:extLst>
      <p:ext uri="{BB962C8B-B14F-4D97-AF65-F5344CB8AC3E}">
        <p14:creationId xmlns:p14="http://schemas.microsoft.com/office/powerpoint/2010/main" val="277642790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 Subtitle">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userDrawn="1">
            <p:custDataLst>
              <p:tags r:id="rId2"/>
            </p:custData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spid="_x0000_s3093" name="think-cell Slide" r:id="rId4" imgW="270" imgH="270" progId="TCLayout.ActiveDocument.1">
                  <p:embed/>
                </p:oleObj>
              </mc:Choice>
              <mc:Fallback>
                <p:oleObj name="think-cell Slide" r:id="rId4" imgW="270" imgH="270" progId="TCLayout.ActiveDocument.1">
                  <p:embed/>
                  <p:pic>
                    <p:nvPicPr>
                      <p:cNvPr id="20" name="Object 19" hidden="1"/>
                      <p:cNvPicPr/>
                      <p:nvPr/>
                    </p:nvPicPr>
                    <p:blipFill>
                      <a:blip r:embed="rId5"/>
                      <a:stretch>
                        <a:fillRect/>
                      </a:stretch>
                    </p:blipFill>
                    <p:spPr>
                      <a:xfrm>
                        <a:off x="1467" y="1591"/>
                        <a:ext cx="1465" cy="1587"/>
                      </a:xfrm>
                      <a:prstGeom prst="rect">
                        <a:avLst/>
                      </a:prstGeom>
                    </p:spPr>
                  </p:pic>
                </p:oleObj>
              </mc:Fallback>
            </mc:AlternateContent>
          </a:graphicData>
        </a:graphic>
      </p:graphicFrame>
      <p:sp>
        <p:nvSpPr>
          <p:cNvPr id="21" name="PageNumber"/>
          <p:cNvSpPr txBox="1">
            <a:spLocks/>
          </p:cNvSpPr>
          <p:nvPr userDrawn="1"/>
        </p:nvSpPr>
        <p:spPr>
          <a:xfrm>
            <a:off x="8493798" y="6534900"/>
            <a:ext cx="132923" cy="126000"/>
          </a:xfrm>
          <a:prstGeom prst="rect">
            <a:avLst/>
          </a:prstGeom>
        </p:spPr>
        <p:txBody>
          <a:bodyPr vert="horz" wrap="none" lIns="0" tIns="0" rIns="0" bIns="0" rtlCol="0" anchor="b">
            <a:noAutofit/>
          </a:bodyPr>
          <a:lstStyle>
            <a:defPPr>
              <a:defRPr lang="de-DE"/>
            </a:defPPr>
            <a:lvl1pPr>
              <a:defRPr sz="1000" b="0" i="0" baseline="0">
                <a:solidFill>
                  <a:srgbClr val="595958"/>
                </a:solidFill>
                <a:latin typeface="+mj-lt"/>
              </a:defRPr>
            </a:lvl1pPr>
          </a:lstStyle>
          <a:p>
            <a:pPr lvl="0"/>
            <a:fld id="{4F3F5BFE-3AC4-44B9-96E9-E96A3D9BA323}" type="slidenum">
              <a:rPr lang="de-CH" smtClean="0">
                <a:solidFill>
                  <a:srgbClr val="6C6C6B"/>
                </a:solidFill>
              </a:rPr>
              <a:pPr lvl="0"/>
              <a:t>‹#›</a:t>
            </a:fld>
            <a:endParaRPr lang="de-CH">
              <a:solidFill>
                <a:srgbClr val="6C6C6B"/>
              </a:solidFill>
            </a:endParaRPr>
          </a:p>
        </p:txBody>
      </p:sp>
      <p:grpSp>
        <p:nvGrpSpPr>
          <p:cNvPr id="7" name="Group 6">
            <a:extLst>
              <a:ext uri="{FF2B5EF4-FFF2-40B4-BE49-F238E27FC236}">
                <a16:creationId xmlns:a16="http://schemas.microsoft.com/office/drawing/2014/main" id="{0AE09436-F1E3-459A-A2F4-91BC7D7F0830}"/>
              </a:ext>
            </a:extLst>
          </p:cNvPr>
          <p:cNvGrpSpPr/>
          <p:nvPr userDrawn="1"/>
        </p:nvGrpSpPr>
        <p:grpSpPr>
          <a:xfrm>
            <a:off x="-1" y="-34376"/>
            <a:ext cx="9153144" cy="177177"/>
            <a:chOff x="0" y="1383527"/>
            <a:chExt cx="9141131" cy="177177"/>
          </a:xfrm>
        </p:grpSpPr>
        <p:sp>
          <p:nvSpPr>
            <p:cNvPr id="8" name="TextBox 7">
              <a:extLst>
                <a:ext uri="{FF2B5EF4-FFF2-40B4-BE49-F238E27FC236}">
                  <a16:creationId xmlns:a16="http://schemas.microsoft.com/office/drawing/2014/main" id="{03B1C95A-9418-46E7-9272-46099EF75C61}"/>
                </a:ext>
              </a:extLst>
            </p:cNvPr>
            <p:cNvSpPr txBox="1"/>
            <p:nvPr userDrawn="1"/>
          </p:nvSpPr>
          <p:spPr>
            <a:xfrm>
              <a:off x="0" y="1383527"/>
              <a:ext cx="9141131" cy="177177"/>
            </a:xfrm>
            <a:prstGeom prst="rect">
              <a:avLst/>
            </a:prstGeom>
          </p:spPr>
          <p:txBody>
            <a:bodyPr vert="horz" wrap="square" lIns="0" tIns="0" rIns="0" bIns="0" rtlCol="0">
              <a:noAutofit/>
            </a:bodyPr>
            <a:lstStyle/>
            <a:p>
              <a:endParaRPr lang="en-US" sz="1000" err="1"/>
            </a:p>
          </p:txBody>
        </p:sp>
        <p:sp>
          <p:nvSpPr>
            <p:cNvPr id="9" name="Rectangle 8">
              <a:extLst>
                <a:ext uri="{FF2B5EF4-FFF2-40B4-BE49-F238E27FC236}">
                  <a16:creationId xmlns:a16="http://schemas.microsoft.com/office/drawing/2014/main" id="{DBFFC762-E44B-4203-9169-91C48EB57BE5}"/>
                </a:ext>
              </a:extLst>
            </p:cNvPr>
            <p:cNvSpPr/>
            <p:nvPr userDrawn="1"/>
          </p:nvSpPr>
          <p:spPr>
            <a:xfrm>
              <a:off x="0" y="1383527"/>
              <a:ext cx="3054096" cy="126000"/>
            </a:xfrm>
            <a:prstGeom prst="rect">
              <a:avLst/>
            </a:prstGeom>
            <a:solidFill>
              <a:srgbClr val="0095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5000"/>
                </a:lnSpc>
              </a:pPr>
              <a:endParaRPr lang="en-US" sz="1200" kern="0" err="1">
                <a:solidFill>
                  <a:srgbClr val="0F2F45"/>
                </a:solidFill>
              </a:endParaRPr>
            </a:p>
          </p:txBody>
        </p:sp>
        <p:sp>
          <p:nvSpPr>
            <p:cNvPr id="10" name="Rectangle 9">
              <a:extLst>
                <a:ext uri="{FF2B5EF4-FFF2-40B4-BE49-F238E27FC236}">
                  <a16:creationId xmlns:a16="http://schemas.microsoft.com/office/drawing/2014/main" id="{84069305-8BC8-4787-8782-E580FB10FBAA}"/>
                </a:ext>
              </a:extLst>
            </p:cNvPr>
            <p:cNvSpPr/>
            <p:nvPr userDrawn="1"/>
          </p:nvSpPr>
          <p:spPr>
            <a:xfrm>
              <a:off x="3053468" y="1383527"/>
              <a:ext cx="3044952" cy="12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5000"/>
                </a:lnSpc>
              </a:pPr>
              <a:endParaRPr lang="en-US" sz="1200" kern="0" err="1">
                <a:solidFill>
                  <a:srgbClr val="0F2F45"/>
                </a:solidFill>
              </a:endParaRPr>
            </a:p>
          </p:txBody>
        </p:sp>
        <p:sp>
          <p:nvSpPr>
            <p:cNvPr id="11" name="Rectangle 10">
              <a:extLst>
                <a:ext uri="{FF2B5EF4-FFF2-40B4-BE49-F238E27FC236}">
                  <a16:creationId xmlns:a16="http://schemas.microsoft.com/office/drawing/2014/main" id="{0FCE00A8-E748-4EE7-B527-233BB99746A4}"/>
                </a:ext>
              </a:extLst>
            </p:cNvPr>
            <p:cNvSpPr/>
            <p:nvPr userDrawn="1"/>
          </p:nvSpPr>
          <p:spPr>
            <a:xfrm>
              <a:off x="6096179" y="1383527"/>
              <a:ext cx="3044952" cy="126000"/>
            </a:xfrm>
            <a:prstGeom prst="rect">
              <a:avLst/>
            </a:prstGeom>
            <a:solidFill>
              <a:srgbClr val="0095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5000"/>
                </a:lnSpc>
              </a:pPr>
              <a:endParaRPr lang="en-US" sz="1200" kern="0" err="1">
                <a:solidFill>
                  <a:srgbClr val="0F2F45"/>
                </a:solidFill>
              </a:endParaRPr>
            </a:p>
          </p:txBody>
        </p:sp>
      </p:grpSp>
      <p:pic>
        <p:nvPicPr>
          <p:cNvPr id="12" name="Picture 2" descr="Vassar Sustainable Investment Fund">
            <a:extLst>
              <a:ext uri="{FF2B5EF4-FFF2-40B4-BE49-F238E27FC236}">
                <a16:creationId xmlns:a16="http://schemas.microsoft.com/office/drawing/2014/main" id="{5E49497D-A639-47DD-859B-17F680B89126}"/>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5596"/>
          <a:stretch/>
        </p:blipFill>
        <p:spPr bwMode="auto">
          <a:xfrm>
            <a:off x="529006" y="6245737"/>
            <a:ext cx="621792" cy="57832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311661FA-0194-40AE-88D6-48C112809C40}"/>
              </a:ext>
            </a:extLst>
          </p:cNvPr>
          <p:cNvGrpSpPr/>
          <p:nvPr userDrawn="1"/>
        </p:nvGrpSpPr>
        <p:grpSpPr>
          <a:xfrm>
            <a:off x="0" y="6835140"/>
            <a:ext cx="9153144" cy="45720"/>
            <a:chOff x="0" y="1383527"/>
            <a:chExt cx="9141131" cy="177177"/>
          </a:xfrm>
        </p:grpSpPr>
        <p:sp>
          <p:nvSpPr>
            <p:cNvPr id="14" name="TextBox 13">
              <a:extLst>
                <a:ext uri="{FF2B5EF4-FFF2-40B4-BE49-F238E27FC236}">
                  <a16:creationId xmlns:a16="http://schemas.microsoft.com/office/drawing/2014/main" id="{5DD6D438-3FEF-4FC3-83D8-518D361C6F74}"/>
                </a:ext>
              </a:extLst>
            </p:cNvPr>
            <p:cNvSpPr txBox="1"/>
            <p:nvPr userDrawn="1"/>
          </p:nvSpPr>
          <p:spPr>
            <a:xfrm>
              <a:off x="0" y="1383527"/>
              <a:ext cx="9141131" cy="177177"/>
            </a:xfrm>
            <a:prstGeom prst="rect">
              <a:avLst/>
            </a:prstGeom>
          </p:spPr>
          <p:txBody>
            <a:bodyPr vert="horz" wrap="square" lIns="0" tIns="0" rIns="0" bIns="0" rtlCol="0">
              <a:noAutofit/>
            </a:bodyPr>
            <a:lstStyle/>
            <a:p>
              <a:endParaRPr lang="en-US" sz="1000" err="1"/>
            </a:p>
          </p:txBody>
        </p:sp>
        <p:sp>
          <p:nvSpPr>
            <p:cNvPr id="15" name="Rectangle 14">
              <a:extLst>
                <a:ext uri="{FF2B5EF4-FFF2-40B4-BE49-F238E27FC236}">
                  <a16:creationId xmlns:a16="http://schemas.microsoft.com/office/drawing/2014/main" id="{C46B2640-E3C4-4F37-94B7-BFC33EA62A48}"/>
                </a:ext>
              </a:extLst>
            </p:cNvPr>
            <p:cNvSpPr/>
            <p:nvPr userDrawn="1"/>
          </p:nvSpPr>
          <p:spPr>
            <a:xfrm>
              <a:off x="0" y="1383527"/>
              <a:ext cx="3054096" cy="126000"/>
            </a:xfrm>
            <a:prstGeom prst="rect">
              <a:avLst/>
            </a:prstGeom>
            <a:solidFill>
              <a:srgbClr val="0095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5000"/>
                </a:lnSpc>
              </a:pPr>
              <a:endParaRPr lang="en-US" sz="1200" kern="0" err="1">
                <a:solidFill>
                  <a:srgbClr val="0F2F45"/>
                </a:solidFill>
              </a:endParaRPr>
            </a:p>
          </p:txBody>
        </p:sp>
        <p:sp>
          <p:nvSpPr>
            <p:cNvPr id="16" name="Rectangle 15">
              <a:extLst>
                <a:ext uri="{FF2B5EF4-FFF2-40B4-BE49-F238E27FC236}">
                  <a16:creationId xmlns:a16="http://schemas.microsoft.com/office/drawing/2014/main" id="{0EE701CB-BC2A-4F9A-9F0D-910B90A61524}"/>
                </a:ext>
              </a:extLst>
            </p:cNvPr>
            <p:cNvSpPr/>
            <p:nvPr userDrawn="1"/>
          </p:nvSpPr>
          <p:spPr>
            <a:xfrm>
              <a:off x="3053468" y="1383527"/>
              <a:ext cx="3044952" cy="12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5000"/>
                </a:lnSpc>
              </a:pPr>
              <a:endParaRPr lang="en-US" sz="1200" kern="0" err="1">
                <a:solidFill>
                  <a:srgbClr val="0F2F45"/>
                </a:solidFill>
              </a:endParaRPr>
            </a:p>
          </p:txBody>
        </p:sp>
        <p:sp>
          <p:nvSpPr>
            <p:cNvPr id="17" name="Rectangle 16">
              <a:extLst>
                <a:ext uri="{FF2B5EF4-FFF2-40B4-BE49-F238E27FC236}">
                  <a16:creationId xmlns:a16="http://schemas.microsoft.com/office/drawing/2014/main" id="{3E65A385-7DEA-49B4-B9C1-91C89DF7DE4E}"/>
                </a:ext>
              </a:extLst>
            </p:cNvPr>
            <p:cNvSpPr/>
            <p:nvPr userDrawn="1"/>
          </p:nvSpPr>
          <p:spPr>
            <a:xfrm>
              <a:off x="6096179" y="1383527"/>
              <a:ext cx="3044952" cy="126000"/>
            </a:xfrm>
            <a:prstGeom prst="rect">
              <a:avLst/>
            </a:prstGeom>
            <a:solidFill>
              <a:srgbClr val="0095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5000"/>
                </a:lnSpc>
              </a:pPr>
              <a:endParaRPr lang="en-US" sz="1200" kern="0" err="1">
                <a:solidFill>
                  <a:srgbClr val="0F2F45"/>
                </a:solidFill>
              </a:endParaRPr>
            </a:p>
          </p:txBody>
        </p:sp>
      </p:grpSp>
    </p:spTree>
    <p:extLst>
      <p:ext uri="{BB962C8B-B14F-4D97-AF65-F5344CB8AC3E}">
        <p14:creationId xmlns:p14="http://schemas.microsoft.com/office/powerpoint/2010/main" val="2412478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E7B8-70F3-42C2-B535-39B21684A273}"/>
              </a:ext>
            </a:extLst>
          </p:cNvPr>
          <p:cNvSpPr>
            <a:spLocks noGrp="1"/>
          </p:cNvSpPr>
          <p:nvPr>
            <p:ph type="title"/>
          </p:nvPr>
        </p:nvSpPr>
        <p:spPr/>
        <p:txBody>
          <a:bodyPr/>
          <a:lstStyle/>
          <a:p>
            <a:r>
              <a:rPr lang="en-US"/>
              <a:t>Click to edit Master title style</a:t>
            </a:r>
          </a:p>
        </p:txBody>
      </p:sp>
      <p:sp>
        <p:nvSpPr>
          <p:cNvPr id="3" name="TextBox 2">
            <a:extLst>
              <a:ext uri="{FF2B5EF4-FFF2-40B4-BE49-F238E27FC236}">
                <a16:creationId xmlns:a16="http://schemas.microsoft.com/office/drawing/2014/main" id="{40D578DF-E162-4B81-B6BB-C96859E59E6E}"/>
              </a:ext>
            </a:extLst>
          </p:cNvPr>
          <p:cNvSpPr txBox="1"/>
          <p:nvPr userDrawn="1"/>
        </p:nvSpPr>
        <p:spPr>
          <a:xfrm>
            <a:off x="595618" y="1216404"/>
            <a:ext cx="2919369" cy="1031846"/>
          </a:xfrm>
          <a:prstGeom prst="rect">
            <a:avLst/>
          </a:prstGeom>
        </p:spPr>
        <p:txBody>
          <a:bodyPr vert="horz" wrap="square" lIns="0" tIns="0" rIns="0" bIns="0" rtlCol="0">
            <a:noAutofit/>
          </a:bodyPr>
          <a:lstStyle/>
          <a:p>
            <a:r>
              <a:rPr lang="en-US" sz="1000"/>
              <a:t>1</a:t>
            </a:r>
          </a:p>
        </p:txBody>
      </p:sp>
    </p:spTree>
    <p:extLst>
      <p:ext uri="{BB962C8B-B14F-4D97-AF65-F5344CB8AC3E}">
        <p14:creationId xmlns:p14="http://schemas.microsoft.com/office/powerpoint/2010/main" val="1981271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B7A57-203A-4A27-9AED-782DA281AECE}" type="datetimeFigureOut">
              <a:rPr lang="en-US" smtClean="0">
                <a:solidFill>
                  <a:prstClr val="black">
                    <a:tint val="75000"/>
                  </a:prstClr>
                </a:solidFill>
              </a:rPr>
              <a:p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E67D5C-A474-4E09-BC2F-94DC1CF6A6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09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Subtitle">
  <p:cSld name="1_Title | Subtitle">
    <p:spTree>
      <p:nvGrpSpPr>
        <p:cNvPr id="1" name="Shape 26"/>
        <p:cNvGrpSpPr/>
        <p:nvPr/>
      </p:nvGrpSpPr>
      <p:grpSpPr>
        <a:xfrm>
          <a:off x="0" y="0"/>
          <a:ext cx="0" cy="0"/>
          <a:chOff x="0" y="0"/>
          <a:chExt cx="0" cy="0"/>
        </a:xfrm>
      </p:grpSpPr>
      <p:sp>
        <p:nvSpPr>
          <p:cNvPr id="27" name="Google Shape;27;p26"/>
          <p:cNvSpPr txBox="1">
            <a:spLocks noGrp="1"/>
          </p:cNvSpPr>
          <p:nvPr>
            <p:ph type="body" idx="1"/>
          </p:nvPr>
        </p:nvSpPr>
        <p:spPr>
          <a:xfrm>
            <a:off x="529006" y="662540"/>
            <a:ext cx="8084526" cy="286232"/>
          </a:xfrm>
          <a:prstGeom prst="rect">
            <a:avLst/>
          </a:prstGeom>
          <a:noFill/>
          <a:ln>
            <a:noFill/>
          </a:ln>
        </p:spPr>
        <p:txBody>
          <a:bodyPr spcFirstLastPara="1" wrap="square" lIns="0" tIns="0" rIns="0" bIns="0" anchor="t" anchorCtr="0">
            <a:spAutoFit/>
          </a:bodyPr>
          <a:lstStyle>
            <a:lvl1pPr marL="457200" lvl="0" indent="-228600" algn="l">
              <a:lnSpc>
                <a:spcPct val="105000"/>
              </a:lnSpc>
              <a:spcBef>
                <a:spcPts val="0"/>
              </a:spcBef>
              <a:spcAft>
                <a:spcPts val="0"/>
              </a:spcAft>
              <a:buClr>
                <a:srgbClr val="6C6C6B"/>
              </a:buClr>
              <a:buSzPts val="1320"/>
              <a:buFont typeface="Calibri"/>
              <a:buNone/>
              <a:defRPr sz="1200" b="0" i="0">
                <a:solidFill>
                  <a:srgbClr val="6C6C6B"/>
                </a:solidFill>
                <a:latin typeface="Calibri"/>
                <a:ea typeface="Calibri"/>
                <a:cs typeface="Calibri"/>
                <a:sym typeface="Calibri"/>
              </a:defRPr>
            </a:lvl1pPr>
            <a:lvl2pPr marL="914400" lvl="1" indent="-354330" algn="l">
              <a:lnSpc>
                <a:spcPct val="105000"/>
              </a:lnSpc>
              <a:spcBef>
                <a:spcPts val="0"/>
              </a:spcBef>
              <a:spcAft>
                <a:spcPts val="0"/>
              </a:spcAft>
              <a:buClr>
                <a:srgbClr val="0C2652"/>
              </a:buClr>
              <a:buSzPts val="1980"/>
              <a:buChar char="›"/>
              <a:defRPr/>
            </a:lvl2pPr>
            <a:lvl3pPr marL="1371600" lvl="2" indent="-342900" algn="l">
              <a:lnSpc>
                <a:spcPct val="105000"/>
              </a:lnSpc>
              <a:spcBef>
                <a:spcPts val="0"/>
              </a:spcBef>
              <a:spcAft>
                <a:spcPts val="0"/>
              </a:spcAft>
              <a:buClr>
                <a:srgbClr val="0C2652"/>
              </a:buClr>
              <a:buSzPts val="1800"/>
              <a:buChar char="−"/>
              <a:defRPr/>
            </a:lvl3pPr>
            <a:lvl4pPr marL="1828800" lvl="3" indent="-342900" algn="l">
              <a:lnSpc>
                <a:spcPct val="105000"/>
              </a:lnSpc>
              <a:spcBef>
                <a:spcPts val="0"/>
              </a:spcBef>
              <a:spcAft>
                <a:spcPts val="0"/>
              </a:spcAft>
              <a:buClr>
                <a:srgbClr val="0C2652"/>
              </a:buClr>
              <a:buSzPts val="1800"/>
              <a:buChar char="–"/>
              <a:defRPr/>
            </a:lvl4pPr>
            <a:lvl5pPr marL="2286000" lvl="4" indent="-342900" algn="l">
              <a:lnSpc>
                <a:spcPct val="105000"/>
              </a:lnSpc>
              <a:spcBef>
                <a:spcPts val="0"/>
              </a:spcBef>
              <a:spcAft>
                <a:spcPts val="0"/>
              </a:spcAft>
              <a:buClr>
                <a:srgbClr val="0C265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6"/>
          <p:cNvSpPr txBox="1">
            <a:spLocks noGrp="1"/>
          </p:cNvSpPr>
          <p:nvPr>
            <p:ph type="title"/>
          </p:nvPr>
        </p:nvSpPr>
        <p:spPr>
          <a:xfrm>
            <a:off x="529006" y="404667"/>
            <a:ext cx="8084526" cy="246221"/>
          </a:xfrm>
          <a:prstGeom prst="rect">
            <a:avLst/>
          </a:prstGeom>
          <a:noFill/>
          <a:ln>
            <a:noFill/>
          </a:ln>
        </p:spPr>
        <p:txBody>
          <a:bodyPr spcFirstLastPara="1" wrap="square" lIns="0" tIns="0" rIns="0" bIns="0" anchor="b" anchorCtr="0">
            <a:spAutoFit/>
          </a:bodyPr>
          <a:lstStyle>
            <a:lvl1pPr lvl="0" algn="l">
              <a:spcBef>
                <a:spcPts val="0"/>
              </a:spcBef>
              <a:spcAft>
                <a:spcPts val="0"/>
              </a:spcAft>
              <a:buClr>
                <a:srgbClr val="0C2652"/>
              </a:buClr>
              <a:buSzPts val="1600"/>
              <a:buFont typeface="Calibri"/>
              <a:buNone/>
              <a:defRPr sz="1600" b="1" i="0" cap="none">
                <a:solidFill>
                  <a:srgbClr val="0C265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p:nvPr/>
        </p:nvSpPr>
        <p:spPr>
          <a:xfrm>
            <a:off x="8493798" y="6534900"/>
            <a:ext cx="132923" cy="1260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US" sz="1000" b="0" i="0">
                <a:solidFill>
                  <a:srgbClr val="6C6C6B"/>
                </a:solidFill>
                <a:latin typeface="Calibri"/>
                <a:ea typeface="Calibri"/>
                <a:cs typeface="Calibri"/>
                <a:sym typeface="Calibri"/>
              </a:rPr>
              <a:t>‹#›</a:t>
            </a:fld>
            <a:endParaRPr sz="1000" b="0" i="0">
              <a:solidFill>
                <a:srgbClr val="6C6C6B"/>
              </a:solidFill>
              <a:latin typeface="Calibri"/>
              <a:ea typeface="Calibri"/>
              <a:cs typeface="Calibri"/>
              <a:sym typeface="Calibri"/>
            </a:endParaRPr>
          </a:p>
        </p:txBody>
      </p:sp>
      <p:sp>
        <p:nvSpPr>
          <p:cNvPr id="30" name="Google Shape;30;p26"/>
          <p:cNvSpPr txBox="1">
            <a:spLocks noGrp="1"/>
          </p:cNvSpPr>
          <p:nvPr>
            <p:ph type="body" idx="2"/>
          </p:nvPr>
        </p:nvSpPr>
        <p:spPr>
          <a:xfrm>
            <a:off x="1587500" y="6375400"/>
            <a:ext cx="6435725" cy="377825"/>
          </a:xfrm>
          <a:prstGeom prst="rect">
            <a:avLst/>
          </a:prstGeom>
          <a:noFill/>
          <a:ln>
            <a:noFill/>
          </a:ln>
        </p:spPr>
        <p:txBody>
          <a:bodyPr spcFirstLastPara="1" wrap="square" lIns="0" tIns="0" rIns="0" bIns="0" anchor="b" anchorCtr="0">
            <a:noAutofit/>
          </a:bodyPr>
          <a:lstStyle>
            <a:lvl1pPr marL="457200" lvl="0" indent="-228600" algn="l">
              <a:lnSpc>
                <a:spcPct val="105000"/>
              </a:lnSpc>
              <a:spcBef>
                <a:spcPts val="0"/>
              </a:spcBef>
              <a:spcAft>
                <a:spcPts val="0"/>
              </a:spcAft>
              <a:buClr>
                <a:srgbClr val="6C6C6B"/>
              </a:buClr>
              <a:buSzPts val="880"/>
              <a:buNone/>
              <a:defRPr sz="800" b="0" i="1" u="none" strike="noStrike" cap="none">
                <a:solidFill>
                  <a:srgbClr val="6C6C6B"/>
                </a:solidFill>
                <a:latin typeface="Calibri"/>
                <a:ea typeface="Calibri"/>
                <a:cs typeface="Calibri"/>
                <a:sym typeface="Calibri"/>
              </a:defRPr>
            </a:lvl1pPr>
            <a:lvl2pPr marL="914400" lvl="1" indent="-354330" algn="l">
              <a:lnSpc>
                <a:spcPct val="105000"/>
              </a:lnSpc>
              <a:spcBef>
                <a:spcPts val="0"/>
              </a:spcBef>
              <a:spcAft>
                <a:spcPts val="0"/>
              </a:spcAft>
              <a:buClr>
                <a:srgbClr val="0C2652"/>
              </a:buClr>
              <a:buSzPts val="1980"/>
              <a:buChar char="›"/>
              <a:defRPr/>
            </a:lvl2pPr>
            <a:lvl3pPr marL="1371600" lvl="2" indent="-342900" algn="l">
              <a:lnSpc>
                <a:spcPct val="105000"/>
              </a:lnSpc>
              <a:spcBef>
                <a:spcPts val="0"/>
              </a:spcBef>
              <a:spcAft>
                <a:spcPts val="0"/>
              </a:spcAft>
              <a:buClr>
                <a:srgbClr val="0C2652"/>
              </a:buClr>
              <a:buSzPts val="1800"/>
              <a:buChar char="−"/>
              <a:defRPr/>
            </a:lvl3pPr>
            <a:lvl4pPr marL="1828800" lvl="3" indent="-342900" algn="l">
              <a:lnSpc>
                <a:spcPct val="105000"/>
              </a:lnSpc>
              <a:spcBef>
                <a:spcPts val="0"/>
              </a:spcBef>
              <a:spcAft>
                <a:spcPts val="0"/>
              </a:spcAft>
              <a:buClr>
                <a:srgbClr val="0C2652"/>
              </a:buClr>
              <a:buSzPts val="1800"/>
              <a:buChar char="–"/>
              <a:defRPr/>
            </a:lvl4pPr>
            <a:lvl5pPr marL="2286000" lvl="4" indent="-342900" algn="l">
              <a:lnSpc>
                <a:spcPct val="105000"/>
              </a:lnSpc>
              <a:spcBef>
                <a:spcPts val="0"/>
              </a:spcBef>
              <a:spcAft>
                <a:spcPts val="0"/>
              </a:spcAft>
              <a:buClr>
                <a:srgbClr val="0C265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1" name="Google Shape;31;p26" descr="Vassar Sustainable Investment Fund"/>
          <p:cNvPicPr preferRelativeResize="0"/>
          <p:nvPr/>
        </p:nvPicPr>
        <p:blipFill rotWithShape="1">
          <a:blip r:embed="rId2">
            <a:alphaModFix/>
          </a:blip>
          <a:srcRect b="5596"/>
          <a:stretch/>
        </p:blipFill>
        <p:spPr>
          <a:xfrm>
            <a:off x="529006" y="6245737"/>
            <a:ext cx="621792" cy="578325"/>
          </a:xfrm>
          <a:prstGeom prst="rect">
            <a:avLst/>
          </a:prstGeom>
          <a:noFill/>
          <a:ln>
            <a:noFill/>
          </a:ln>
        </p:spPr>
      </p:pic>
      <p:grpSp>
        <p:nvGrpSpPr>
          <p:cNvPr id="32" name="Google Shape;32;p26"/>
          <p:cNvGrpSpPr/>
          <p:nvPr/>
        </p:nvGrpSpPr>
        <p:grpSpPr>
          <a:xfrm>
            <a:off x="0" y="-37330"/>
            <a:ext cx="9153144" cy="177177"/>
            <a:chOff x="5386" y="0"/>
            <a:chExt cx="9153144" cy="177177"/>
          </a:xfrm>
        </p:grpSpPr>
        <p:sp>
          <p:nvSpPr>
            <p:cNvPr id="33" name="Google Shape;33;p26"/>
            <p:cNvSpPr txBox="1"/>
            <p:nvPr/>
          </p:nvSpPr>
          <p:spPr>
            <a:xfrm>
              <a:off x="5386" y="0"/>
              <a:ext cx="9153144" cy="1771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34" name="Google Shape;34;p26"/>
            <p:cNvSpPr/>
            <p:nvPr/>
          </p:nvSpPr>
          <p:spPr>
            <a:xfrm>
              <a:off x="5386" y="0"/>
              <a:ext cx="3058110" cy="126000"/>
            </a:xfrm>
            <a:prstGeom prst="rect">
              <a:avLst/>
            </a:prstGeom>
            <a:solidFill>
              <a:srgbClr val="0095DA"/>
            </a:solidFill>
            <a:ln>
              <a:noFill/>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0F2F45"/>
                </a:solidFill>
                <a:latin typeface="Calibri"/>
                <a:ea typeface="Calibri"/>
                <a:cs typeface="Calibri"/>
                <a:sym typeface="Calibri"/>
              </a:endParaRPr>
            </a:p>
          </p:txBody>
        </p:sp>
        <p:sp>
          <p:nvSpPr>
            <p:cNvPr id="35" name="Google Shape;35;p26"/>
            <p:cNvSpPr/>
            <p:nvPr/>
          </p:nvSpPr>
          <p:spPr>
            <a:xfrm>
              <a:off x="3062867" y="0"/>
              <a:ext cx="3048954" cy="126000"/>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0F2F45"/>
                </a:solidFill>
                <a:latin typeface="Calibri"/>
                <a:ea typeface="Calibri"/>
                <a:cs typeface="Calibri"/>
                <a:sym typeface="Calibri"/>
              </a:endParaRPr>
            </a:p>
          </p:txBody>
        </p:sp>
        <p:sp>
          <p:nvSpPr>
            <p:cNvPr id="36" name="Google Shape;36;p26"/>
            <p:cNvSpPr/>
            <p:nvPr/>
          </p:nvSpPr>
          <p:spPr>
            <a:xfrm>
              <a:off x="6109576" y="0"/>
              <a:ext cx="3048954" cy="126000"/>
            </a:xfrm>
            <a:prstGeom prst="rect">
              <a:avLst/>
            </a:prstGeom>
            <a:solidFill>
              <a:srgbClr val="0095DA"/>
            </a:solidFill>
            <a:ln>
              <a:noFill/>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0F2F45"/>
                </a:solidFill>
                <a:latin typeface="Calibri"/>
                <a:ea typeface="Calibri"/>
                <a:cs typeface="Calibri"/>
                <a:sym typeface="Calibri"/>
              </a:endParaRPr>
            </a:p>
          </p:txBody>
        </p:sp>
      </p:grpSp>
      <p:grpSp>
        <p:nvGrpSpPr>
          <p:cNvPr id="37" name="Google Shape;37;p26"/>
          <p:cNvGrpSpPr/>
          <p:nvPr/>
        </p:nvGrpSpPr>
        <p:grpSpPr>
          <a:xfrm>
            <a:off x="0" y="6835140"/>
            <a:ext cx="9153144" cy="45720"/>
            <a:chOff x="0" y="1383527"/>
            <a:chExt cx="9141131" cy="177177"/>
          </a:xfrm>
        </p:grpSpPr>
        <p:sp>
          <p:nvSpPr>
            <p:cNvPr id="38" name="Google Shape;38;p26"/>
            <p:cNvSpPr txBox="1"/>
            <p:nvPr/>
          </p:nvSpPr>
          <p:spPr>
            <a:xfrm>
              <a:off x="0" y="1383527"/>
              <a:ext cx="9141131" cy="1771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39" name="Google Shape;39;p26"/>
            <p:cNvSpPr/>
            <p:nvPr/>
          </p:nvSpPr>
          <p:spPr>
            <a:xfrm>
              <a:off x="0" y="1383527"/>
              <a:ext cx="3054096" cy="126000"/>
            </a:xfrm>
            <a:prstGeom prst="rect">
              <a:avLst/>
            </a:prstGeom>
            <a:solidFill>
              <a:srgbClr val="0095DA"/>
            </a:solidFill>
            <a:ln>
              <a:noFill/>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0F2F45"/>
                </a:solidFill>
                <a:latin typeface="Calibri"/>
                <a:ea typeface="Calibri"/>
                <a:cs typeface="Calibri"/>
                <a:sym typeface="Calibri"/>
              </a:endParaRPr>
            </a:p>
          </p:txBody>
        </p:sp>
        <p:sp>
          <p:nvSpPr>
            <p:cNvPr id="40" name="Google Shape;40;p26"/>
            <p:cNvSpPr/>
            <p:nvPr/>
          </p:nvSpPr>
          <p:spPr>
            <a:xfrm>
              <a:off x="3053468" y="1383527"/>
              <a:ext cx="3044952" cy="126000"/>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0F2F45"/>
                </a:solidFill>
                <a:latin typeface="Calibri"/>
                <a:ea typeface="Calibri"/>
                <a:cs typeface="Calibri"/>
                <a:sym typeface="Calibri"/>
              </a:endParaRPr>
            </a:p>
          </p:txBody>
        </p:sp>
        <p:sp>
          <p:nvSpPr>
            <p:cNvPr id="41" name="Google Shape;41;p26"/>
            <p:cNvSpPr/>
            <p:nvPr/>
          </p:nvSpPr>
          <p:spPr>
            <a:xfrm>
              <a:off x="6096179" y="1383527"/>
              <a:ext cx="3044952" cy="126000"/>
            </a:xfrm>
            <a:prstGeom prst="rect">
              <a:avLst/>
            </a:prstGeom>
            <a:solidFill>
              <a:srgbClr val="0095DA"/>
            </a:solidFill>
            <a:ln>
              <a:noFill/>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0F2F45"/>
                </a:solidFill>
                <a:latin typeface="Calibri"/>
                <a:ea typeface="Calibri"/>
                <a:cs typeface="Calibri"/>
                <a:sym typeface="Calibri"/>
              </a:endParaRPr>
            </a:p>
          </p:txBody>
        </p:sp>
      </p:grpSp>
    </p:spTree>
    <p:extLst>
      <p:ext uri="{BB962C8B-B14F-4D97-AF65-F5344CB8AC3E}">
        <p14:creationId xmlns:p14="http://schemas.microsoft.com/office/powerpoint/2010/main" val="317329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9"/>
            </p:custData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spid="_x0000_s1045" name="think-cell Slide" r:id="rId11" imgW="270" imgH="270" progId="TCLayout.ActiveDocument.1">
                  <p:embed/>
                </p:oleObj>
              </mc:Choice>
              <mc:Fallback>
                <p:oleObj name="think-cell Slide" r:id="rId11" imgW="270" imgH="270" progId="TCLayout.ActiveDocument.1">
                  <p:embed/>
                  <p:pic>
                    <p:nvPicPr>
                      <p:cNvPr id="4" name="Object 3" hidden="1"/>
                      <p:cNvPicPr/>
                      <p:nvPr/>
                    </p:nvPicPr>
                    <p:blipFill>
                      <a:blip r:embed="rId12"/>
                      <a:stretch>
                        <a:fillRect/>
                      </a:stretch>
                    </p:blipFill>
                    <p:spPr>
                      <a:xfrm>
                        <a:off x="1467" y="1591"/>
                        <a:ext cx="1465" cy="1587"/>
                      </a:xfrm>
                      <a:prstGeom prst="rect">
                        <a:avLst/>
                      </a:prstGeom>
                    </p:spPr>
                  </p:pic>
                </p:oleObj>
              </mc:Fallback>
            </mc:AlternateContent>
          </a:graphicData>
        </a:graphic>
      </p:graphicFrame>
      <p:sp>
        <p:nvSpPr>
          <p:cNvPr id="2" name="TitlePlaceholder"/>
          <p:cNvSpPr>
            <a:spLocks noGrp="1"/>
          </p:cNvSpPr>
          <p:nvPr>
            <p:ph type="title"/>
          </p:nvPr>
        </p:nvSpPr>
        <p:spPr>
          <a:xfrm>
            <a:off x="451384" y="527153"/>
            <a:ext cx="8240574" cy="276999"/>
          </a:xfrm>
          <a:prstGeom prst="rect">
            <a:avLst/>
          </a:prstGeom>
        </p:spPr>
        <p:txBody>
          <a:bodyPr vert="horz" wrap="square" lIns="0" tIns="0" rIns="0" bIns="0" rtlCol="0" anchor="b" anchorCtr="0">
            <a:spAutoFit/>
          </a:bodyPr>
          <a:lstStyle/>
          <a:p>
            <a:r>
              <a:rPr lang="de-DE"/>
              <a:t>Titelmasterformat durch Klicken bearbeiten</a:t>
            </a:r>
            <a:endParaRPr lang="de-CH"/>
          </a:p>
        </p:txBody>
      </p:sp>
      <p:sp>
        <p:nvSpPr>
          <p:cNvPr id="3" name="MasterTextPlaceholder"/>
          <p:cNvSpPr>
            <a:spLocks noGrp="1"/>
          </p:cNvSpPr>
          <p:nvPr>
            <p:ph type="body" idx="1"/>
          </p:nvPr>
        </p:nvSpPr>
        <p:spPr>
          <a:xfrm>
            <a:off x="517846" y="1493749"/>
            <a:ext cx="8108308" cy="4788000"/>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empower - DO NOT DELETE!!!" hidden="1"/>
          <p:cNvSpPr/>
          <p:nvPr userDrawn="1">
            <p:custDataLst>
              <p:tags r:id="rId10"/>
            </p:custDataLst>
          </p:nvPr>
        </p:nvSpPr>
        <p:spPr>
          <a:xfrm>
            <a:off x="-1172308" y="-1270000"/>
            <a:ext cx="0" cy="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5000"/>
              </a:lnSpc>
            </a:pPr>
            <a:endParaRPr lang="en-US" sz="1200" kern="0">
              <a:solidFill>
                <a:srgbClr val="0F2F45"/>
              </a:solidFill>
            </a:endParaRPr>
          </a:p>
        </p:txBody>
      </p:sp>
    </p:spTree>
    <p:extLst>
      <p:ext uri="{BB962C8B-B14F-4D97-AF65-F5344CB8AC3E}">
        <p14:creationId xmlns:p14="http://schemas.microsoft.com/office/powerpoint/2010/main" val="3959396539"/>
      </p:ext>
    </p:extLst>
  </p:cSld>
  <p:clrMap bg1="lt1" tx1="dk1" bg2="lt2" tx2="dk2" accent1="accent1" accent2="accent2" accent3="accent3" accent4="accent4" accent5="accent5" accent6="accent6" hlink="hlink" folHlink="folHlink"/>
  <p:sldLayoutIdLst>
    <p:sldLayoutId id="2147483683" r:id="rId1"/>
    <p:sldLayoutId id="2147483681" r:id="rId2"/>
    <p:sldLayoutId id="2147483682" r:id="rId3"/>
    <p:sldLayoutId id="2147483684" r:id="rId4"/>
    <p:sldLayoutId id="2147483685" r:id="rId5"/>
    <p:sldLayoutId id="2147483686" r:id="rId6"/>
  </p:sldLayoutIdLst>
  <p:hf hdr="0" ftr="0" dt="0"/>
  <p:txStyles>
    <p:titleStyle>
      <a:lvl1pPr algn="l" defTabSz="914400" rtl="0" eaLnBrk="1" latinLnBrk="0" hangingPunct="1">
        <a:spcBef>
          <a:spcPct val="0"/>
        </a:spcBef>
        <a:buNone/>
        <a:defRPr sz="1800" kern="1200">
          <a:solidFill>
            <a:srgbClr val="0C2652"/>
          </a:solidFill>
          <a:latin typeface="+mj-lt"/>
          <a:ea typeface="+mj-ea"/>
          <a:cs typeface="+mj-cs"/>
        </a:defRPr>
      </a:lvl1pPr>
    </p:titleStyle>
    <p:bodyStyle>
      <a:lvl1pPr marL="144463" indent="-144463" algn="l" defTabSz="914400" rtl="0" eaLnBrk="1" latinLnBrk="0" hangingPunct="1">
        <a:lnSpc>
          <a:spcPct val="105000"/>
        </a:lnSpc>
        <a:spcBef>
          <a:spcPts val="0"/>
        </a:spcBef>
        <a:buSzPct val="110000"/>
        <a:buFont typeface="Arial" pitchFamily="34" charset="0"/>
        <a:buChar char="•"/>
        <a:defRPr sz="1100" kern="1200">
          <a:solidFill>
            <a:srgbClr val="0C2652"/>
          </a:solidFill>
          <a:latin typeface="+mn-lt"/>
          <a:ea typeface="+mn-ea"/>
          <a:cs typeface="+mn-cs"/>
        </a:defRPr>
      </a:lvl1pPr>
      <a:lvl2pPr marL="271463" indent="-117475" algn="l" defTabSz="914400" rtl="0" eaLnBrk="1" latinLnBrk="0" hangingPunct="1">
        <a:lnSpc>
          <a:spcPct val="105000"/>
        </a:lnSpc>
        <a:spcBef>
          <a:spcPts val="0"/>
        </a:spcBef>
        <a:buSzPct val="110000"/>
        <a:buFont typeface="Arial" pitchFamily="34" charset="0"/>
        <a:buChar char="›"/>
        <a:defRPr sz="1100" kern="1200">
          <a:solidFill>
            <a:srgbClr val="0C2652"/>
          </a:solidFill>
          <a:latin typeface="+mn-lt"/>
          <a:ea typeface="+mn-ea"/>
          <a:cs typeface="+mn-cs"/>
        </a:defRPr>
      </a:lvl2pPr>
      <a:lvl3pPr marL="442913" indent="-171450" algn="l" defTabSz="914400" rtl="0" eaLnBrk="1" latinLnBrk="0" hangingPunct="1">
        <a:lnSpc>
          <a:spcPct val="105000"/>
        </a:lnSpc>
        <a:spcBef>
          <a:spcPts val="0"/>
        </a:spcBef>
        <a:buFont typeface="Symbol" panose="05050102010706020507" pitchFamily="18" charset="2"/>
        <a:buChar char="-"/>
        <a:defRPr sz="1100" kern="1200">
          <a:solidFill>
            <a:srgbClr val="0C2652"/>
          </a:solidFill>
          <a:latin typeface="+mn-lt"/>
          <a:ea typeface="+mn-ea"/>
          <a:cs typeface="+mn-cs"/>
        </a:defRPr>
      </a:lvl3pPr>
      <a:lvl4pPr marL="625475" indent="-182563" algn="l" defTabSz="914400" rtl="0" eaLnBrk="1" latinLnBrk="0" hangingPunct="1">
        <a:lnSpc>
          <a:spcPct val="105000"/>
        </a:lnSpc>
        <a:spcBef>
          <a:spcPts val="0"/>
        </a:spcBef>
        <a:buFont typeface="Arial" pitchFamily="34" charset="0"/>
        <a:buChar char="–"/>
        <a:defRPr sz="1100" kern="1200">
          <a:solidFill>
            <a:srgbClr val="0C2652"/>
          </a:solidFill>
          <a:latin typeface="+mn-lt"/>
          <a:ea typeface="+mn-ea"/>
          <a:cs typeface="+mn-cs"/>
        </a:defRPr>
      </a:lvl4pPr>
      <a:lvl5pPr marL="806450" indent="-180975" algn="l" defTabSz="914400" rtl="0" eaLnBrk="1" latinLnBrk="0" hangingPunct="1">
        <a:lnSpc>
          <a:spcPct val="105000"/>
        </a:lnSpc>
        <a:spcBef>
          <a:spcPts val="0"/>
        </a:spcBef>
        <a:buFont typeface="Symbol" panose="05050102010706020507" pitchFamily="18" charset="2"/>
        <a:buChar char="-"/>
        <a:defRPr sz="1100" kern="1200">
          <a:solidFill>
            <a:srgbClr val="0C265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costco.com/sustainability-employees.html#:~:text=In%20the%20U.S.%2C%20we%20provide,for%20long%2Dtenured%20hourly%20employee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comparably.com/companies/costco/diversity"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A7A0EAD-9490-4E0A-B660-8CC61A06B53D}"/>
              </a:ext>
            </a:extLst>
          </p:cNvPr>
          <p:cNvGrpSpPr/>
          <p:nvPr/>
        </p:nvGrpSpPr>
        <p:grpSpPr>
          <a:xfrm>
            <a:off x="955682" y="5431552"/>
            <a:ext cx="4722916" cy="670593"/>
            <a:chOff x="473890" y="2619183"/>
            <a:chExt cx="4722916" cy="670593"/>
          </a:xfrm>
        </p:grpSpPr>
        <p:sp>
          <p:nvSpPr>
            <p:cNvPr id="13" name="Rectangle 12">
              <a:extLst>
                <a:ext uri="{FF2B5EF4-FFF2-40B4-BE49-F238E27FC236}">
                  <a16:creationId xmlns:a16="http://schemas.microsoft.com/office/drawing/2014/main" id="{80941CC9-D319-4854-BA07-03A1BFABCD1F}"/>
                </a:ext>
              </a:extLst>
            </p:cNvPr>
            <p:cNvSpPr/>
            <p:nvPr/>
          </p:nvSpPr>
          <p:spPr>
            <a:xfrm>
              <a:off x="571543" y="2619183"/>
              <a:ext cx="4625263" cy="670592"/>
            </a:xfrm>
            <a:prstGeom prst="rect">
              <a:avLst/>
            </a:prstGeom>
            <a:ln w="28575">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91656048-D0D6-4B96-A7F7-2AE3CCFA517C}"/>
                </a:ext>
              </a:extLst>
            </p:cNvPr>
            <p:cNvSpPr/>
            <p:nvPr/>
          </p:nvSpPr>
          <p:spPr>
            <a:xfrm>
              <a:off x="473890" y="2619184"/>
              <a:ext cx="97654" cy="670592"/>
            </a:xfrm>
            <a:prstGeom prst="rect">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C25B88C-72A2-4C41-810E-B51DA8950C0E}"/>
                </a:ext>
              </a:extLst>
            </p:cNvPr>
            <p:cNvSpPr txBox="1"/>
            <p:nvPr/>
          </p:nvSpPr>
          <p:spPr>
            <a:xfrm>
              <a:off x="745306" y="2800590"/>
              <a:ext cx="3304988" cy="307777"/>
            </a:xfrm>
            <a:prstGeom prst="rect">
              <a:avLst/>
            </a:prstGeom>
            <a:noFill/>
          </p:spPr>
          <p:txBody>
            <a:bodyPr vert="horz" wrap="square" lIns="0" tIns="0" rIns="0" bIns="0" rtlCol="0">
              <a:spAutoFit/>
            </a:bodyPr>
            <a:lstStyle/>
            <a:p>
              <a:r>
                <a:rPr lang="en-US" sz="1000" b="1" dirty="0"/>
                <a:t>Director:</a:t>
              </a:r>
              <a:r>
                <a:rPr lang="en-US" sz="1000" dirty="0"/>
                <a:t> Sameer Mustafa</a:t>
              </a:r>
            </a:p>
            <a:p>
              <a:r>
                <a:rPr lang="en-US" sz="1000" b="1" dirty="0"/>
                <a:t>Analysts: </a:t>
              </a:r>
              <a:r>
                <a:rPr lang="en-US" sz="1000" dirty="0" err="1"/>
                <a:t>Jarid</a:t>
              </a:r>
              <a:r>
                <a:rPr lang="en-US" sz="1000" dirty="0"/>
                <a:t> </a:t>
              </a:r>
              <a:r>
                <a:rPr lang="en-US" sz="1000" dirty="0" err="1"/>
                <a:t>Haslinger</a:t>
              </a:r>
              <a:r>
                <a:rPr lang="en-US" sz="1000" dirty="0"/>
                <a:t>, Patrick </a:t>
              </a:r>
              <a:r>
                <a:rPr lang="en-US" sz="1000" dirty="0" err="1"/>
                <a:t>Looby</a:t>
              </a:r>
              <a:r>
                <a:rPr lang="en-US" sz="1000" dirty="0"/>
                <a:t>, Jordan van der </a:t>
              </a:r>
              <a:r>
                <a:rPr lang="en-US" sz="1000" dirty="0" err="1"/>
                <a:t>Meulen</a:t>
              </a:r>
              <a:endParaRPr lang="en-US" sz="1000" dirty="0"/>
            </a:p>
          </p:txBody>
        </p:sp>
      </p:grpSp>
      <p:pic>
        <p:nvPicPr>
          <p:cNvPr id="17" name="Picture 2" descr="Vassar Sustainable Investment Fund">
            <a:extLst>
              <a:ext uri="{FF2B5EF4-FFF2-40B4-BE49-F238E27FC236}">
                <a16:creationId xmlns:a16="http://schemas.microsoft.com/office/drawing/2014/main" id="{FF16984B-10D8-4F9A-A3BE-AA71C745E0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596"/>
          <a:stretch/>
        </p:blipFill>
        <p:spPr bwMode="auto">
          <a:xfrm>
            <a:off x="6143979" y="4663719"/>
            <a:ext cx="2044339" cy="19014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ogo&#10;&#10;Description automatically generated">
            <a:extLst>
              <a:ext uri="{FF2B5EF4-FFF2-40B4-BE49-F238E27FC236}">
                <a16:creationId xmlns:a16="http://schemas.microsoft.com/office/drawing/2014/main" id="{561F6D02-E972-0A46-813C-5EF53519B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9561" y="1027937"/>
            <a:ext cx="4697849" cy="2642541"/>
          </a:xfrm>
          <a:prstGeom prst="rect">
            <a:avLst/>
          </a:prstGeom>
        </p:spPr>
      </p:pic>
    </p:spTree>
    <p:extLst>
      <p:ext uri="{BB962C8B-B14F-4D97-AF65-F5344CB8AC3E}">
        <p14:creationId xmlns:p14="http://schemas.microsoft.com/office/powerpoint/2010/main" val="2296701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1"/>
          <p:cNvSpPr txBox="1">
            <a:spLocks noGrp="1"/>
          </p:cNvSpPr>
          <p:nvPr>
            <p:ph type="body" idx="1"/>
          </p:nvPr>
        </p:nvSpPr>
        <p:spPr>
          <a:xfrm>
            <a:off x="529006" y="662540"/>
            <a:ext cx="8084526" cy="186077"/>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Clr>
                <a:srgbClr val="6C6C6B"/>
              </a:buClr>
              <a:buSzPts val="1320"/>
              <a:buFont typeface="Calibri"/>
              <a:buNone/>
            </a:pPr>
            <a:r>
              <a:rPr lang="en-US"/>
              <a:t>ESG Analysis</a:t>
            </a:r>
            <a:endParaRPr/>
          </a:p>
        </p:txBody>
      </p:sp>
      <p:sp>
        <p:nvSpPr>
          <p:cNvPr id="51" name="Google Shape;51;p11"/>
          <p:cNvSpPr txBox="1">
            <a:spLocks noGrp="1"/>
          </p:cNvSpPr>
          <p:nvPr>
            <p:ph type="title"/>
          </p:nvPr>
        </p:nvSpPr>
        <p:spPr>
          <a:xfrm>
            <a:off x="529006" y="404667"/>
            <a:ext cx="8084526" cy="246221"/>
          </a:xfrm>
          <a:prstGeom prst="rect">
            <a:avLst/>
          </a:prstGeom>
          <a:noFill/>
          <a:ln>
            <a:noFill/>
          </a:ln>
        </p:spPr>
        <p:txBody>
          <a:bodyPr spcFirstLastPara="1" wrap="square" lIns="0" tIns="0" rIns="0" bIns="0" anchor="b" anchorCtr="0">
            <a:spAutoFit/>
          </a:bodyPr>
          <a:lstStyle/>
          <a:p>
            <a:pPr marL="0" lvl="0" indent="0" algn="l" rtl="0">
              <a:spcBef>
                <a:spcPts val="0"/>
              </a:spcBef>
              <a:spcAft>
                <a:spcPts val="0"/>
              </a:spcAft>
              <a:buClr>
                <a:srgbClr val="0C2652"/>
              </a:buClr>
              <a:buSzPts val="1600"/>
              <a:buFont typeface="Calibri"/>
              <a:buNone/>
            </a:pPr>
            <a:r>
              <a:rPr lang="en-US" dirty="0"/>
              <a:t>ENVIRONMENTAL, SOCIAL &amp; GOVERNANCE ANALYSIS  </a:t>
            </a:r>
            <a:endParaRPr dirty="0"/>
          </a:p>
        </p:txBody>
      </p:sp>
      <p:sp>
        <p:nvSpPr>
          <p:cNvPr id="52" name="Google Shape;52;p11"/>
          <p:cNvSpPr txBox="1">
            <a:spLocks noGrp="1"/>
          </p:cNvSpPr>
          <p:nvPr>
            <p:ph type="body" idx="2"/>
          </p:nvPr>
        </p:nvSpPr>
        <p:spPr>
          <a:xfrm>
            <a:off x="1587500" y="6375400"/>
            <a:ext cx="6435725" cy="377825"/>
          </a:xfrm>
          <a:prstGeom prst="rect">
            <a:avLst/>
          </a:prstGeom>
          <a:noFill/>
          <a:ln>
            <a:noFill/>
          </a:ln>
        </p:spPr>
        <p:txBody>
          <a:bodyPr spcFirstLastPara="1" wrap="square" lIns="0" tIns="0" rIns="0" bIns="0" anchor="b" anchorCtr="0">
            <a:noAutofit/>
          </a:bodyPr>
          <a:lstStyle/>
          <a:p>
            <a:pPr marL="0" lvl="0" indent="0" algn="l" rtl="0">
              <a:lnSpc>
                <a:spcPct val="115000"/>
              </a:lnSpc>
              <a:spcBef>
                <a:spcPts val="0"/>
              </a:spcBef>
              <a:spcAft>
                <a:spcPts val="0"/>
              </a:spcAft>
              <a:buClr>
                <a:schemeClr val="dk1"/>
              </a:buClr>
              <a:buSzPts val="1100"/>
              <a:buNone/>
            </a:pPr>
            <a:r>
              <a:rPr lang="en-US" i="0" u="sng">
                <a:solidFill>
                  <a:srgbClr val="6C6C6B"/>
                </a:solidFill>
                <a:hlinkClick r:id="rId3">
                  <a:extLst>
                    <a:ext uri="{A12FA001-AC4F-418D-AE19-62706E023703}">
                      <ahyp:hlinkClr xmlns:ahyp="http://schemas.microsoft.com/office/drawing/2018/hyperlinkcolor" val="tx"/>
                    </a:ext>
                  </a:extLst>
                </a:hlinkClick>
              </a:rPr>
              <a:t>https://www.costco.com/sustainability-employees.html#:~:text=In%20the%20U.S.%2C%20we%20provide,for%20long%2Dtenured%20hourly%20employee</a:t>
            </a:r>
            <a:r>
              <a:rPr lang="en-US" i="0">
                <a:solidFill>
                  <a:srgbClr val="6C6C6B"/>
                </a:solidFill>
              </a:rPr>
              <a:t>.</a:t>
            </a:r>
            <a:endParaRPr i="0">
              <a:solidFill>
                <a:srgbClr val="6C6C6B"/>
              </a:solidFill>
            </a:endParaRPr>
          </a:p>
          <a:p>
            <a:pPr marL="0" lvl="0" indent="0" algn="l" rtl="0">
              <a:lnSpc>
                <a:spcPct val="115000"/>
              </a:lnSpc>
              <a:spcBef>
                <a:spcPts val="0"/>
              </a:spcBef>
              <a:spcAft>
                <a:spcPts val="0"/>
              </a:spcAft>
              <a:buClr>
                <a:schemeClr val="dk1"/>
              </a:buClr>
              <a:buSzPts val="1100"/>
              <a:buFont typeface="Arial"/>
              <a:buNone/>
            </a:pPr>
            <a:r>
              <a:rPr lang="en-US" i="0" u="sng">
                <a:solidFill>
                  <a:srgbClr val="6C6C6B"/>
                </a:solidFill>
                <a:hlinkClick r:id="rId4">
                  <a:extLst>
                    <a:ext uri="{A12FA001-AC4F-418D-AE19-62706E023703}">
                      <ahyp:hlinkClr xmlns:ahyp="http://schemas.microsoft.com/office/drawing/2018/hyperlinkcolor" val="tx"/>
                    </a:ext>
                  </a:extLst>
                </a:hlinkClick>
              </a:rPr>
              <a:t>https://www.comparably.com/companies/costco/diversity</a:t>
            </a:r>
            <a:endParaRPr i="0">
              <a:solidFill>
                <a:srgbClr val="6C6C6B"/>
              </a:solidFill>
            </a:endParaRPr>
          </a:p>
        </p:txBody>
      </p:sp>
      <p:cxnSp>
        <p:nvCxnSpPr>
          <p:cNvPr id="53" name="Google Shape;53;p11"/>
          <p:cNvCxnSpPr/>
          <p:nvPr/>
        </p:nvCxnSpPr>
        <p:spPr>
          <a:xfrm flipH="1">
            <a:off x="3117209" y="1566133"/>
            <a:ext cx="9900" cy="3883800"/>
          </a:xfrm>
          <a:prstGeom prst="straightConnector1">
            <a:avLst/>
          </a:prstGeom>
          <a:noFill/>
          <a:ln w="9525" cap="flat" cmpd="sng">
            <a:solidFill>
              <a:schemeClr val="dk1"/>
            </a:solidFill>
            <a:prstDash val="solid"/>
            <a:round/>
            <a:headEnd type="none" w="sm" len="sm"/>
            <a:tailEnd type="none" w="sm" len="sm"/>
          </a:ln>
        </p:spPr>
      </p:cxnSp>
      <p:sp>
        <p:nvSpPr>
          <p:cNvPr id="54" name="Google Shape;54;p11"/>
          <p:cNvSpPr txBox="1"/>
          <p:nvPr/>
        </p:nvSpPr>
        <p:spPr>
          <a:xfrm>
            <a:off x="6771941" y="1256353"/>
            <a:ext cx="1251284" cy="60157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cxnSp>
        <p:nvCxnSpPr>
          <p:cNvPr id="55" name="Google Shape;55;p11"/>
          <p:cNvCxnSpPr/>
          <p:nvPr/>
        </p:nvCxnSpPr>
        <p:spPr>
          <a:xfrm flipH="1">
            <a:off x="5998220" y="1590365"/>
            <a:ext cx="17700" cy="3870300"/>
          </a:xfrm>
          <a:prstGeom prst="straightConnector1">
            <a:avLst/>
          </a:prstGeom>
          <a:noFill/>
          <a:ln w="9525" cap="flat" cmpd="sng">
            <a:solidFill>
              <a:schemeClr val="dk1"/>
            </a:solidFill>
            <a:prstDash val="solid"/>
            <a:round/>
            <a:headEnd type="none" w="sm" len="sm"/>
            <a:tailEnd type="none" w="sm" len="sm"/>
          </a:ln>
        </p:spPr>
      </p:cxnSp>
      <p:grpSp>
        <p:nvGrpSpPr>
          <p:cNvPr id="56" name="Google Shape;56;p11"/>
          <p:cNvGrpSpPr/>
          <p:nvPr/>
        </p:nvGrpSpPr>
        <p:grpSpPr>
          <a:xfrm>
            <a:off x="529022" y="1585511"/>
            <a:ext cx="2301472" cy="3887018"/>
            <a:chOff x="529006" y="1585452"/>
            <a:chExt cx="2376572" cy="3046491"/>
          </a:xfrm>
        </p:grpSpPr>
        <p:sp>
          <p:nvSpPr>
            <p:cNvPr id="57" name="Google Shape;57;p11"/>
            <p:cNvSpPr/>
            <p:nvPr/>
          </p:nvSpPr>
          <p:spPr>
            <a:xfrm>
              <a:off x="529006" y="1585453"/>
              <a:ext cx="2376572" cy="3046490"/>
            </a:xfrm>
            <a:prstGeom prst="rect">
              <a:avLst/>
            </a:prstGeom>
            <a:solidFill>
              <a:schemeClr val="lt2"/>
            </a:solidFill>
            <a:ln>
              <a:noFill/>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0F2F45"/>
                </a:solidFill>
                <a:latin typeface="Calibri"/>
                <a:ea typeface="Calibri"/>
                <a:cs typeface="Calibri"/>
                <a:sym typeface="Calibri"/>
              </a:endParaRPr>
            </a:p>
          </p:txBody>
        </p:sp>
        <p:sp>
          <p:nvSpPr>
            <p:cNvPr id="58" name="Google Shape;58;p11"/>
            <p:cNvSpPr/>
            <p:nvPr/>
          </p:nvSpPr>
          <p:spPr>
            <a:xfrm>
              <a:off x="550178" y="1585452"/>
              <a:ext cx="457200" cy="3046490"/>
            </a:xfrm>
            <a:prstGeom prst="homePlate">
              <a:avLst>
                <a:gd name="adj" fmla="val 50000"/>
              </a:avLst>
            </a:prstGeom>
            <a:solidFill>
              <a:srgbClr val="82B3DB"/>
            </a:solidFill>
            <a:ln>
              <a:noFill/>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0095DA"/>
                </a:solidFill>
                <a:highlight>
                  <a:srgbClr val="00FFFF"/>
                </a:highlight>
                <a:latin typeface="Calibri"/>
                <a:ea typeface="Calibri"/>
                <a:cs typeface="Calibri"/>
                <a:sym typeface="Calibri"/>
              </a:endParaRPr>
            </a:p>
          </p:txBody>
        </p:sp>
        <p:sp>
          <p:nvSpPr>
            <p:cNvPr id="59" name="Google Shape;59;p11"/>
            <p:cNvSpPr txBox="1"/>
            <p:nvPr/>
          </p:nvSpPr>
          <p:spPr>
            <a:xfrm>
              <a:off x="1028550" y="1664569"/>
              <a:ext cx="1824600" cy="2967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900" b="1">
                  <a:solidFill>
                    <a:srgbClr val="004F71"/>
                  </a:solidFill>
                </a:rPr>
                <a:t>Emission Reduction</a:t>
              </a:r>
              <a:endParaRPr sz="900" b="1">
                <a:solidFill>
                  <a:srgbClr val="004F71"/>
                </a:solidFill>
              </a:endParaRPr>
            </a:p>
            <a:p>
              <a:pPr marL="457200" lvl="0" indent="-285750" algn="l" rtl="0">
                <a:lnSpc>
                  <a:spcPct val="115000"/>
                </a:lnSpc>
                <a:spcBef>
                  <a:spcPts val="0"/>
                </a:spcBef>
                <a:spcAft>
                  <a:spcPts val="0"/>
                </a:spcAft>
                <a:buClr>
                  <a:schemeClr val="dk1"/>
                </a:buClr>
                <a:buSzPts val="900"/>
                <a:buChar char="❖"/>
              </a:pPr>
              <a:r>
                <a:rPr lang="en-US" sz="900">
                  <a:solidFill>
                    <a:schemeClr val="dk1"/>
                  </a:solidFill>
                </a:rPr>
                <a:t>Costco estimates that it can reduce cumulative Scope 1 and 2 CO2 emissions 20% by 2030 and 45% by 2035 from a 2020 base year.</a:t>
              </a:r>
              <a:endParaRPr sz="900">
                <a:solidFill>
                  <a:schemeClr val="dk1"/>
                </a:solidFill>
              </a:endParaRPr>
            </a:p>
            <a:p>
              <a:pPr marL="457200" lvl="0" indent="-285750" algn="l" rtl="0">
                <a:lnSpc>
                  <a:spcPct val="115000"/>
                </a:lnSpc>
                <a:spcBef>
                  <a:spcPts val="0"/>
                </a:spcBef>
                <a:spcAft>
                  <a:spcPts val="0"/>
                </a:spcAft>
                <a:buClr>
                  <a:schemeClr val="dk1"/>
                </a:buClr>
                <a:buSzPts val="900"/>
                <a:buChar char="❖"/>
              </a:pPr>
              <a:r>
                <a:rPr lang="en-US" sz="900">
                  <a:solidFill>
                    <a:schemeClr val="dk1"/>
                  </a:solidFill>
                </a:rPr>
                <a:t>To do so, it plans to reduce its refrigerant emission Global Warming Potential (GWP) by 30% by 2030 compared to its 2020 baseline. </a:t>
              </a:r>
              <a:endParaRPr sz="900">
                <a:solidFill>
                  <a:schemeClr val="dk1"/>
                </a:solidFill>
              </a:endParaRPr>
            </a:p>
            <a:p>
              <a:pPr marL="0" lvl="0" indent="0" algn="l" rtl="0">
                <a:lnSpc>
                  <a:spcPct val="115000"/>
                </a:lnSpc>
                <a:spcBef>
                  <a:spcPts val="0"/>
                </a:spcBef>
                <a:spcAft>
                  <a:spcPts val="0"/>
                </a:spcAft>
                <a:buNone/>
              </a:pPr>
              <a:endParaRPr sz="900">
                <a:solidFill>
                  <a:schemeClr val="dk1"/>
                </a:solidFill>
              </a:endParaRPr>
            </a:p>
            <a:p>
              <a:pPr marL="0" lvl="0" indent="0" algn="l" rtl="0">
                <a:lnSpc>
                  <a:spcPct val="115000"/>
                </a:lnSpc>
                <a:spcBef>
                  <a:spcPts val="0"/>
                </a:spcBef>
                <a:spcAft>
                  <a:spcPts val="0"/>
                </a:spcAft>
                <a:buNone/>
              </a:pPr>
              <a:r>
                <a:rPr lang="en-US" sz="900" b="1">
                  <a:solidFill>
                    <a:srgbClr val="004F71"/>
                  </a:solidFill>
                </a:rPr>
                <a:t>Renewable energy</a:t>
              </a:r>
              <a:endParaRPr sz="900" b="1">
                <a:solidFill>
                  <a:srgbClr val="004F71"/>
                </a:solidFill>
              </a:endParaRPr>
            </a:p>
            <a:p>
              <a:pPr marL="457200" lvl="0" indent="-285750" algn="l" rtl="0">
                <a:lnSpc>
                  <a:spcPct val="115000"/>
                </a:lnSpc>
                <a:spcBef>
                  <a:spcPts val="0"/>
                </a:spcBef>
                <a:spcAft>
                  <a:spcPts val="0"/>
                </a:spcAft>
                <a:buClr>
                  <a:schemeClr val="dk1"/>
                </a:buClr>
                <a:buSzPts val="900"/>
                <a:buChar char="❖"/>
              </a:pPr>
              <a:r>
                <a:rPr lang="en-US" sz="900">
                  <a:solidFill>
                    <a:schemeClr val="dk1"/>
                  </a:solidFill>
                </a:rPr>
                <a:t>It will also increase purchased renewable electricity in its global operations to 30% by 2025, 60% by 2030, and 100% by 2035</a:t>
              </a:r>
              <a:endParaRPr sz="900">
                <a:solidFill>
                  <a:schemeClr val="dk1"/>
                </a:solidFill>
              </a:endParaRPr>
            </a:p>
          </p:txBody>
        </p:sp>
      </p:grpSp>
      <p:grpSp>
        <p:nvGrpSpPr>
          <p:cNvPr id="60" name="Google Shape;60;p11"/>
          <p:cNvGrpSpPr/>
          <p:nvPr/>
        </p:nvGrpSpPr>
        <p:grpSpPr>
          <a:xfrm>
            <a:off x="550179" y="-455537"/>
            <a:ext cx="2372230" cy="247375"/>
            <a:chOff x="546492" y="4877621"/>
            <a:chExt cx="8042158" cy="247375"/>
          </a:xfrm>
        </p:grpSpPr>
        <p:cxnSp>
          <p:nvCxnSpPr>
            <p:cNvPr id="61" name="Google Shape;61;p11"/>
            <p:cNvCxnSpPr/>
            <p:nvPr/>
          </p:nvCxnSpPr>
          <p:spPr>
            <a:xfrm>
              <a:off x="546492" y="5124996"/>
              <a:ext cx="8042158" cy="0"/>
            </a:xfrm>
            <a:prstGeom prst="straightConnector1">
              <a:avLst/>
            </a:prstGeom>
            <a:noFill/>
            <a:ln w="12700" cap="flat" cmpd="sng">
              <a:solidFill>
                <a:srgbClr val="0C2652"/>
              </a:solidFill>
              <a:prstDash val="solid"/>
              <a:round/>
              <a:headEnd type="none" w="sm" len="sm"/>
              <a:tailEnd type="none" w="sm" len="sm"/>
            </a:ln>
          </p:spPr>
        </p:cxnSp>
        <p:sp>
          <p:nvSpPr>
            <p:cNvPr id="62" name="Google Shape;62;p11"/>
            <p:cNvSpPr txBox="1"/>
            <p:nvPr/>
          </p:nvSpPr>
          <p:spPr>
            <a:xfrm>
              <a:off x="546492" y="4877621"/>
              <a:ext cx="3511522" cy="209288"/>
            </a:xfrm>
            <a:prstGeom prst="rect">
              <a:avLst/>
            </a:prstGeom>
            <a:noFill/>
            <a:ln>
              <a:noFill/>
            </a:ln>
          </p:spPr>
          <p:txBody>
            <a:bodyPr spcFirstLastPara="1" wrap="square" lIns="0" tIns="0" rIns="0" bIns="9125" anchor="ctr" anchorCtr="0">
              <a:spAutoFit/>
            </a:bodyPr>
            <a:lstStyle/>
            <a:p>
              <a:pPr marL="0" marR="0" lvl="0" indent="0" algn="ctr" rtl="0">
                <a:spcBef>
                  <a:spcPts val="0"/>
                </a:spcBef>
                <a:spcAft>
                  <a:spcPts val="0"/>
                </a:spcAft>
                <a:buNone/>
              </a:pPr>
              <a:r>
                <a:rPr lang="en-US" sz="1300" b="1">
                  <a:solidFill>
                    <a:srgbClr val="0C2652"/>
                  </a:solidFill>
                  <a:latin typeface="Calibri"/>
                  <a:ea typeface="Calibri"/>
                  <a:cs typeface="Calibri"/>
                  <a:sym typeface="Calibri"/>
                </a:rPr>
                <a:t>Analyst  Commentary</a:t>
              </a:r>
              <a:endParaRPr/>
            </a:p>
          </p:txBody>
        </p:sp>
      </p:grpSp>
      <p:grpSp>
        <p:nvGrpSpPr>
          <p:cNvPr id="63" name="Google Shape;63;p11"/>
          <p:cNvGrpSpPr/>
          <p:nvPr/>
        </p:nvGrpSpPr>
        <p:grpSpPr>
          <a:xfrm>
            <a:off x="6194233" y="1201137"/>
            <a:ext cx="2372231" cy="270110"/>
            <a:chOff x="1357046" y="4854886"/>
            <a:chExt cx="5595908" cy="270110"/>
          </a:xfrm>
        </p:grpSpPr>
        <p:cxnSp>
          <p:nvCxnSpPr>
            <p:cNvPr id="64" name="Google Shape;64;p11"/>
            <p:cNvCxnSpPr/>
            <p:nvPr/>
          </p:nvCxnSpPr>
          <p:spPr>
            <a:xfrm>
              <a:off x="1357046" y="5124996"/>
              <a:ext cx="5595908" cy="0"/>
            </a:xfrm>
            <a:prstGeom prst="straightConnector1">
              <a:avLst/>
            </a:prstGeom>
            <a:noFill/>
            <a:ln w="12700" cap="flat" cmpd="sng">
              <a:solidFill>
                <a:srgbClr val="0C2652"/>
              </a:solidFill>
              <a:prstDash val="solid"/>
              <a:round/>
              <a:headEnd type="none" w="sm" len="sm"/>
              <a:tailEnd type="none" w="sm" len="sm"/>
            </a:ln>
          </p:spPr>
        </p:cxnSp>
        <p:sp>
          <p:nvSpPr>
            <p:cNvPr id="65" name="Google Shape;65;p11"/>
            <p:cNvSpPr txBox="1"/>
            <p:nvPr/>
          </p:nvSpPr>
          <p:spPr>
            <a:xfrm>
              <a:off x="3176155" y="4854886"/>
              <a:ext cx="1957686" cy="209288"/>
            </a:xfrm>
            <a:prstGeom prst="rect">
              <a:avLst/>
            </a:prstGeom>
            <a:noFill/>
            <a:ln>
              <a:noFill/>
            </a:ln>
          </p:spPr>
          <p:txBody>
            <a:bodyPr spcFirstLastPara="1" wrap="square" lIns="0" tIns="0" rIns="0" bIns="9125" anchor="ctr" anchorCtr="0">
              <a:spAutoFit/>
            </a:bodyPr>
            <a:lstStyle/>
            <a:p>
              <a:pPr marL="0" marR="0" lvl="0" indent="0" algn="ctr" rtl="0">
                <a:spcBef>
                  <a:spcPts val="0"/>
                </a:spcBef>
                <a:spcAft>
                  <a:spcPts val="0"/>
                </a:spcAft>
                <a:buNone/>
              </a:pPr>
              <a:r>
                <a:rPr lang="en-US" sz="1300" b="1">
                  <a:solidFill>
                    <a:srgbClr val="0C2652"/>
                  </a:solidFill>
                  <a:latin typeface="Calibri"/>
                  <a:ea typeface="Calibri"/>
                  <a:cs typeface="Calibri"/>
                  <a:sym typeface="Calibri"/>
                </a:rPr>
                <a:t>Governance</a:t>
              </a:r>
              <a:endParaRPr/>
            </a:p>
          </p:txBody>
        </p:sp>
      </p:grpSp>
      <p:sp>
        <p:nvSpPr>
          <p:cNvPr id="66" name="Google Shape;66;p11"/>
          <p:cNvSpPr txBox="1"/>
          <p:nvPr/>
        </p:nvSpPr>
        <p:spPr>
          <a:xfrm>
            <a:off x="3423827" y="1301755"/>
            <a:ext cx="1924359" cy="37695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grpSp>
        <p:nvGrpSpPr>
          <p:cNvPr id="67" name="Google Shape;67;p11"/>
          <p:cNvGrpSpPr/>
          <p:nvPr/>
        </p:nvGrpSpPr>
        <p:grpSpPr>
          <a:xfrm>
            <a:off x="3387140" y="1585437"/>
            <a:ext cx="2385068" cy="3887145"/>
            <a:chOff x="3387217" y="1585451"/>
            <a:chExt cx="2381496" cy="3050416"/>
          </a:xfrm>
        </p:grpSpPr>
        <p:sp>
          <p:nvSpPr>
            <p:cNvPr id="68" name="Google Shape;68;p11"/>
            <p:cNvSpPr/>
            <p:nvPr/>
          </p:nvSpPr>
          <p:spPr>
            <a:xfrm>
              <a:off x="3391273" y="1585451"/>
              <a:ext cx="2377440" cy="3046692"/>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lt1"/>
                  </a:solidFill>
                  <a:latin typeface="Calibri"/>
                  <a:ea typeface="Calibri"/>
                  <a:cs typeface="Calibri"/>
                  <a:sym typeface="Calibri"/>
                </a:rPr>
                <a:t>-</a:t>
              </a:r>
              <a:br>
                <a:rPr lang="en-US" sz="1200">
                  <a:solidFill>
                    <a:schemeClr val="lt1"/>
                  </a:solidFill>
                  <a:latin typeface="Calibri"/>
                  <a:ea typeface="Calibri"/>
                  <a:cs typeface="Calibri"/>
                  <a:sym typeface="Calibri"/>
                </a:rPr>
              </a:br>
              <a:r>
                <a:rPr lang="en-US" sz="1200">
                  <a:solidFill>
                    <a:schemeClr val="lt1"/>
                  </a:solidFill>
                  <a:latin typeface="Calibri"/>
                  <a:ea typeface="Calibri"/>
                  <a:cs typeface="Calibri"/>
                  <a:sym typeface="Calibri"/>
                </a:rPr>
                <a:t>	</a:t>
              </a:r>
              <a:endParaRPr/>
            </a:p>
          </p:txBody>
        </p:sp>
        <p:sp>
          <p:nvSpPr>
            <p:cNvPr id="69" name="Google Shape;69;p11"/>
            <p:cNvSpPr/>
            <p:nvPr/>
          </p:nvSpPr>
          <p:spPr>
            <a:xfrm>
              <a:off x="3387217" y="1585451"/>
              <a:ext cx="457200" cy="3046491"/>
            </a:xfrm>
            <a:prstGeom prst="homePlate">
              <a:avLst>
                <a:gd name="adj" fmla="val 50000"/>
              </a:avLst>
            </a:prstGeom>
            <a:solidFill>
              <a:srgbClr val="82B3DB"/>
            </a:solidFill>
            <a:ln>
              <a:noFill/>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82B3DB"/>
                </a:solidFill>
                <a:latin typeface="Calibri"/>
                <a:ea typeface="Calibri"/>
                <a:cs typeface="Calibri"/>
                <a:sym typeface="Calibri"/>
              </a:endParaRPr>
            </a:p>
          </p:txBody>
        </p:sp>
        <p:sp>
          <p:nvSpPr>
            <p:cNvPr id="70" name="Google Shape;70;p11"/>
            <p:cNvSpPr txBox="1"/>
            <p:nvPr/>
          </p:nvSpPr>
          <p:spPr>
            <a:xfrm>
              <a:off x="3930762" y="1857932"/>
              <a:ext cx="914400" cy="91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71" name="Google Shape;71;p11"/>
            <p:cNvSpPr txBox="1"/>
            <p:nvPr/>
          </p:nvSpPr>
          <p:spPr>
            <a:xfrm>
              <a:off x="3875101" y="1660642"/>
              <a:ext cx="1805981" cy="297522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900" b="1">
                  <a:solidFill>
                    <a:srgbClr val="004F71"/>
                  </a:solidFill>
                </a:rPr>
                <a:t>Diversity</a:t>
              </a:r>
              <a:endParaRPr sz="900" b="1">
                <a:solidFill>
                  <a:srgbClr val="004F71"/>
                </a:solidFill>
              </a:endParaRPr>
            </a:p>
            <a:p>
              <a:pPr marL="457200" lvl="0" indent="-285750" algn="l" rtl="0">
                <a:lnSpc>
                  <a:spcPct val="115000"/>
                </a:lnSpc>
                <a:spcBef>
                  <a:spcPts val="0"/>
                </a:spcBef>
                <a:spcAft>
                  <a:spcPts val="0"/>
                </a:spcAft>
                <a:buClr>
                  <a:schemeClr val="dk1"/>
                </a:buClr>
                <a:buSzPts val="900"/>
                <a:buChar char="❖"/>
              </a:pPr>
              <a:r>
                <a:rPr lang="en-US" sz="900">
                  <a:solidFill>
                    <a:schemeClr val="dk1"/>
                  </a:solidFill>
                </a:rPr>
                <a:t>Costco is committed to working with qualified minority and women-owned suppliers.</a:t>
              </a:r>
              <a:endParaRPr sz="900">
                <a:solidFill>
                  <a:schemeClr val="dk1"/>
                </a:solidFill>
              </a:endParaRPr>
            </a:p>
            <a:p>
              <a:pPr marL="457200" lvl="0" indent="-285750" algn="l" rtl="0">
                <a:lnSpc>
                  <a:spcPct val="115000"/>
                </a:lnSpc>
                <a:spcBef>
                  <a:spcPts val="0"/>
                </a:spcBef>
                <a:spcAft>
                  <a:spcPts val="0"/>
                </a:spcAft>
                <a:buClr>
                  <a:schemeClr val="dk1"/>
                </a:buClr>
                <a:buSzPts val="900"/>
                <a:buChar char="❖"/>
              </a:pPr>
              <a:r>
                <a:rPr lang="en-US" sz="900">
                  <a:solidFill>
                    <a:schemeClr val="dk1"/>
                  </a:solidFill>
                </a:rPr>
                <a:t>Strong commitment to diversity and inclusion, winning several awards including “Best Company for Diversity,” “Best Company for Women,” and “Best CEOs for Women” among others.</a:t>
              </a:r>
              <a:endParaRPr sz="900">
                <a:solidFill>
                  <a:schemeClr val="dk1"/>
                </a:solidFill>
              </a:endParaRPr>
            </a:p>
            <a:p>
              <a:pPr marL="457200" lvl="0" indent="-285750" algn="l" rtl="0">
                <a:lnSpc>
                  <a:spcPct val="115000"/>
                </a:lnSpc>
                <a:spcBef>
                  <a:spcPts val="0"/>
                </a:spcBef>
                <a:spcAft>
                  <a:spcPts val="0"/>
                </a:spcAft>
                <a:buClr>
                  <a:schemeClr val="dk1"/>
                </a:buClr>
                <a:buSzPts val="900"/>
                <a:buChar char="❖"/>
              </a:pPr>
              <a:r>
                <a:rPr lang="en-US" sz="900">
                  <a:solidFill>
                    <a:schemeClr val="dk1"/>
                  </a:solidFill>
                </a:rPr>
                <a:t>Costco also ranks in the top 5% for diversity and inclusion among companies with 10,000+ employees, according to Comparably.</a:t>
              </a:r>
              <a:endParaRPr sz="900">
                <a:solidFill>
                  <a:schemeClr val="dk1"/>
                </a:solidFill>
              </a:endParaRPr>
            </a:p>
            <a:p>
              <a:pPr marL="0" marR="0" lvl="0" indent="0" algn="l" rtl="0">
                <a:spcBef>
                  <a:spcPts val="0"/>
                </a:spcBef>
                <a:spcAft>
                  <a:spcPts val="0"/>
                </a:spcAft>
                <a:buNone/>
              </a:pPr>
              <a:endParaRPr sz="900">
                <a:solidFill>
                  <a:schemeClr val="dk1"/>
                </a:solidFill>
              </a:endParaRPr>
            </a:p>
          </p:txBody>
        </p:sp>
      </p:grpSp>
      <p:sp>
        <p:nvSpPr>
          <p:cNvPr id="72" name="Google Shape;72;p11"/>
          <p:cNvSpPr txBox="1"/>
          <p:nvPr/>
        </p:nvSpPr>
        <p:spPr>
          <a:xfrm>
            <a:off x="6685596" y="1590365"/>
            <a:ext cx="1924212" cy="388691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grpSp>
        <p:nvGrpSpPr>
          <p:cNvPr id="73" name="Google Shape;73;p11"/>
          <p:cNvGrpSpPr/>
          <p:nvPr/>
        </p:nvGrpSpPr>
        <p:grpSpPr>
          <a:xfrm>
            <a:off x="6228363" y="1564257"/>
            <a:ext cx="2446195" cy="3887213"/>
            <a:chOff x="6228396" y="1564105"/>
            <a:chExt cx="2385136" cy="3068045"/>
          </a:xfrm>
        </p:grpSpPr>
        <p:sp>
          <p:nvSpPr>
            <p:cNvPr id="74" name="Google Shape;74;p11"/>
            <p:cNvSpPr txBox="1"/>
            <p:nvPr/>
          </p:nvSpPr>
          <p:spPr>
            <a:xfrm>
              <a:off x="7796463" y="1564105"/>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75" name="Google Shape;75;p11"/>
            <p:cNvSpPr/>
            <p:nvPr/>
          </p:nvSpPr>
          <p:spPr>
            <a:xfrm>
              <a:off x="6236092" y="1582721"/>
              <a:ext cx="2377440" cy="3049429"/>
            </a:xfrm>
            <a:prstGeom prst="rect">
              <a:avLst/>
            </a:prstGeom>
            <a:solidFill>
              <a:schemeClr val="lt2"/>
            </a:solidFill>
            <a:ln>
              <a:noFill/>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0F2F45"/>
                </a:solidFill>
                <a:latin typeface="Calibri"/>
                <a:ea typeface="Calibri"/>
                <a:cs typeface="Calibri"/>
                <a:sym typeface="Calibri"/>
              </a:endParaRPr>
            </a:p>
          </p:txBody>
        </p:sp>
        <p:sp>
          <p:nvSpPr>
            <p:cNvPr id="76" name="Google Shape;76;p11"/>
            <p:cNvSpPr/>
            <p:nvPr/>
          </p:nvSpPr>
          <p:spPr>
            <a:xfrm>
              <a:off x="6228396" y="1585450"/>
              <a:ext cx="457200" cy="3046693"/>
            </a:xfrm>
            <a:prstGeom prst="homePlate">
              <a:avLst>
                <a:gd name="adj" fmla="val 50000"/>
              </a:avLst>
            </a:prstGeom>
            <a:solidFill>
              <a:srgbClr val="82B3DB"/>
            </a:solidFill>
            <a:ln>
              <a:noFill/>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0F2F45"/>
                </a:solidFill>
                <a:latin typeface="Calibri"/>
                <a:ea typeface="Calibri"/>
                <a:cs typeface="Calibri"/>
                <a:sym typeface="Calibri"/>
              </a:endParaRPr>
            </a:p>
          </p:txBody>
        </p:sp>
        <p:sp>
          <p:nvSpPr>
            <p:cNvPr id="77" name="Google Shape;77;p11"/>
            <p:cNvSpPr txBox="1"/>
            <p:nvPr/>
          </p:nvSpPr>
          <p:spPr>
            <a:xfrm>
              <a:off x="6709563" y="1664569"/>
              <a:ext cx="1818568" cy="2967373"/>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000" b="1">
                  <a:solidFill>
                    <a:srgbClr val="004F71"/>
                  </a:solidFill>
                </a:rPr>
                <a:t>Leadership</a:t>
              </a:r>
              <a:endParaRPr sz="1000" b="1">
                <a:solidFill>
                  <a:srgbClr val="004F71"/>
                </a:solidFill>
              </a:endParaRPr>
            </a:p>
            <a:p>
              <a:pPr marL="457200" lvl="0" indent="-292100" algn="l" rtl="0">
                <a:lnSpc>
                  <a:spcPct val="115000"/>
                </a:lnSpc>
                <a:spcBef>
                  <a:spcPts val="0"/>
                </a:spcBef>
                <a:spcAft>
                  <a:spcPts val="0"/>
                </a:spcAft>
                <a:buClr>
                  <a:schemeClr val="dk1"/>
                </a:buClr>
                <a:buSzPts val="1000"/>
                <a:buChar char="❖"/>
              </a:pPr>
              <a:r>
                <a:rPr lang="en-US" sz="1000">
                  <a:solidFill>
                    <a:schemeClr val="dk1"/>
                  </a:solidFill>
                </a:rPr>
                <a:t>Costco’s Board of Directors officially made sustainability a core part of the charter and responsibility for the Board’s Nominating and Governance Committee</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en-US" sz="1000">
                  <a:solidFill>
                    <a:schemeClr val="dk1"/>
                  </a:solidFill>
                </a:rPr>
                <a:t>Costco recently launched our ESG (Environmental, Social, and Governance) Executive Advisory Council, which brings together leaders from across the company to chart goals and strategies.</a:t>
              </a:r>
              <a:endParaRPr sz="1000">
                <a:solidFill>
                  <a:schemeClr val="dk1"/>
                </a:solidFill>
              </a:endParaRPr>
            </a:p>
            <a:p>
              <a:pPr marL="171450" marR="0" lvl="0" indent="-107950" algn="l" rtl="0">
                <a:spcBef>
                  <a:spcPts val="0"/>
                </a:spcBef>
                <a:spcAft>
                  <a:spcPts val="0"/>
                </a:spcAft>
                <a:buClr>
                  <a:schemeClr val="dk1"/>
                </a:buClr>
                <a:buSzPts val="1000"/>
                <a:buFont typeface="NTR"/>
                <a:buNone/>
              </a:pPr>
              <a:endParaRPr sz="1000">
                <a:solidFill>
                  <a:schemeClr val="dk1"/>
                </a:solidFill>
              </a:endParaRPr>
            </a:p>
          </p:txBody>
        </p:sp>
      </p:grpSp>
      <p:grpSp>
        <p:nvGrpSpPr>
          <p:cNvPr id="78" name="Google Shape;78;p11"/>
          <p:cNvGrpSpPr/>
          <p:nvPr/>
        </p:nvGrpSpPr>
        <p:grpSpPr>
          <a:xfrm>
            <a:off x="3377647" y="1169500"/>
            <a:ext cx="2372231" cy="270110"/>
            <a:chOff x="1357046" y="4854886"/>
            <a:chExt cx="5595908" cy="270110"/>
          </a:xfrm>
        </p:grpSpPr>
        <p:cxnSp>
          <p:nvCxnSpPr>
            <p:cNvPr id="79" name="Google Shape;79;p11"/>
            <p:cNvCxnSpPr/>
            <p:nvPr/>
          </p:nvCxnSpPr>
          <p:spPr>
            <a:xfrm>
              <a:off x="1357046" y="5124996"/>
              <a:ext cx="5595908" cy="0"/>
            </a:xfrm>
            <a:prstGeom prst="straightConnector1">
              <a:avLst/>
            </a:prstGeom>
            <a:noFill/>
            <a:ln w="12700" cap="flat" cmpd="sng">
              <a:solidFill>
                <a:srgbClr val="0C2652"/>
              </a:solidFill>
              <a:prstDash val="solid"/>
              <a:round/>
              <a:headEnd type="none" w="sm" len="sm"/>
              <a:tailEnd type="none" w="sm" len="sm"/>
            </a:ln>
          </p:spPr>
        </p:cxnSp>
        <p:sp>
          <p:nvSpPr>
            <p:cNvPr id="80" name="Google Shape;80;p11"/>
            <p:cNvSpPr txBox="1"/>
            <p:nvPr/>
          </p:nvSpPr>
          <p:spPr>
            <a:xfrm>
              <a:off x="3678546" y="4854886"/>
              <a:ext cx="952903" cy="209288"/>
            </a:xfrm>
            <a:prstGeom prst="rect">
              <a:avLst/>
            </a:prstGeom>
            <a:noFill/>
            <a:ln>
              <a:noFill/>
            </a:ln>
          </p:spPr>
          <p:txBody>
            <a:bodyPr spcFirstLastPara="1" wrap="square" lIns="0" tIns="0" rIns="0" bIns="9125" anchor="ctr" anchorCtr="0">
              <a:spAutoFit/>
            </a:bodyPr>
            <a:lstStyle/>
            <a:p>
              <a:pPr marL="0" marR="0" lvl="0" indent="0" algn="ctr" rtl="0">
                <a:spcBef>
                  <a:spcPts val="0"/>
                </a:spcBef>
                <a:spcAft>
                  <a:spcPts val="0"/>
                </a:spcAft>
                <a:buNone/>
              </a:pPr>
              <a:r>
                <a:rPr lang="en-US" sz="1300" b="1">
                  <a:solidFill>
                    <a:srgbClr val="0C2652"/>
                  </a:solidFill>
                  <a:latin typeface="Calibri"/>
                  <a:ea typeface="Calibri"/>
                  <a:cs typeface="Calibri"/>
                  <a:sym typeface="Calibri"/>
                </a:rPr>
                <a:t>Social</a:t>
              </a:r>
              <a:endParaRPr/>
            </a:p>
          </p:txBody>
        </p:sp>
      </p:grpSp>
      <p:grpSp>
        <p:nvGrpSpPr>
          <p:cNvPr id="81" name="Google Shape;81;p11"/>
          <p:cNvGrpSpPr/>
          <p:nvPr/>
        </p:nvGrpSpPr>
        <p:grpSpPr>
          <a:xfrm>
            <a:off x="550178" y="1155564"/>
            <a:ext cx="2372231" cy="270110"/>
            <a:chOff x="1357046" y="4854886"/>
            <a:chExt cx="5595908" cy="270110"/>
          </a:xfrm>
        </p:grpSpPr>
        <p:cxnSp>
          <p:nvCxnSpPr>
            <p:cNvPr id="82" name="Google Shape;82;p11"/>
            <p:cNvCxnSpPr/>
            <p:nvPr/>
          </p:nvCxnSpPr>
          <p:spPr>
            <a:xfrm>
              <a:off x="1357046" y="5124996"/>
              <a:ext cx="5595908" cy="0"/>
            </a:xfrm>
            <a:prstGeom prst="straightConnector1">
              <a:avLst/>
            </a:prstGeom>
            <a:noFill/>
            <a:ln w="12700" cap="flat" cmpd="sng">
              <a:solidFill>
                <a:srgbClr val="0C2652"/>
              </a:solidFill>
              <a:prstDash val="solid"/>
              <a:round/>
              <a:headEnd type="none" w="sm" len="sm"/>
              <a:tailEnd type="none" w="sm" len="sm"/>
            </a:ln>
          </p:spPr>
        </p:cxnSp>
        <p:sp>
          <p:nvSpPr>
            <p:cNvPr id="83" name="Google Shape;83;p11"/>
            <p:cNvSpPr txBox="1"/>
            <p:nvPr/>
          </p:nvSpPr>
          <p:spPr>
            <a:xfrm>
              <a:off x="2959566" y="4854886"/>
              <a:ext cx="2390878" cy="209288"/>
            </a:xfrm>
            <a:prstGeom prst="rect">
              <a:avLst/>
            </a:prstGeom>
            <a:noFill/>
            <a:ln>
              <a:noFill/>
            </a:ln>
          </p:spPr>
          <p:txBody>
            <a:bodyPr spcFirstLastPara="1" wrap="square" lIns="0" tIns="0" rIns="0" bIns="9125" anchor="ctr" anchorCtr="0">
              <a:spAutoFit/>
            </a:bodyPr>
            <a:lstStyle/>
            <a:p>
              <a:pPr marL="0" marR="0" lvl="0" indent="0" algn="ctr" rtl="0">
                <a:spcBef>
                  <a:spcPts val="0"/>
                </a:spcBef>
                <a:spcAft>
                  <a:spcPts val="0"/>
                </a:spcAft>
                <a:buNone/>
              </a:pPr>
              <a:r>
                <a:rPr lang="en-US" sz="1300" b="1">
                  <a:solidFill>
                    <a:srgbClr val="0C2652"/>
                  </a:solidFill>
                  <a:latin typeface="Calibri"/>
                  <a:ea typeface="Calibri"/>
                  <a:cs typeface="Calibri"/>
                  <a:sym typeface="Calibri"/>
                </a:rPr>
                <a:t>Environmental</a:t>
              </a:r>
              <a:endParaRPr/>
            </a:p>
          </p:txBody>
        </p:sp>
      </p:grpSp>
    </p:spTree>
    <p:extLst>
      <p:ext uri="{BB962C8B-B14F-4D97-AF65-F5344CB8AC3E}">
        <p14:creationId xmlns:p14="http://schemas.microsoft.com/office/powerpoint/2010/main" val="236242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body" idx="1"/>
          </p:nvPr>
        </p:nvSpPr>
        <p:spPr>
          <a:xfrm>
            <a:off x="529006" y="662540"/>
            <a:ext cx="8084526" cy="186077"/>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Clr>
                <a:srgbClr val="6C6C6B"/>
              </a:buClr>
              <a:buSzPts val="1320"/>
              <a:buFont typeface="Calibri"/>
              <a:buNone/>
            </a:pPr>
            <a:endParaRPr/>
          </a:p>
        </p:txBody>
      </p:sp>
      <p:sp>
        <p:nvSpPr>
          <p:cNvPr id="90" name="Google Shape;90;p15"/>
          <p:cNvSpPr txBox="1">
            <a:spLocks noGrp="1"/>
          </p:cNvSpPr>
          <p:nvPr>
            <p:ph type="title"/>
          </p:nvPr>
        </p:nvSpPr>
        <p:spPr>
          <a:xfrm>
            <a:off x="529006" y="404667"/>
            <a:ext cx="8084526" cy="246221"/>
          </a:xfrm>
          <a:prstGeom prst="rect">
            <a:avLst/>
          </a:prstGeom>
          <a:noFill/>
          <a:ln>
            <a:noFill/>
          </a:ln>
        </p:spPr>
        <p:txBody>
          <a:bodyPr spcFirstLastPara="1" wrap="square" lIns="0" tIns="0" rIns="0" bIns="0" anchor="b" anchorCtr="0">
            <a:spAutoFit/>
          </a:bodyPr>
          <a:lstStyle/>
          <a:p>
            <a:pPr marL="0" lvl="0" indent="0" algn="l" rtl="0">
              <a:spcBef>
                <a:spcPts val="0"/>
              </a:spcBef>
              <a:spcAft>
                <a:spcPts val="0"/>
              </a:spcAft>
              <a:buClr>
                <a:srgbClr val="0C2652"/>
              </a:buClr>
              <a:buSzPts val="1600"/>
              <a:buFont typeface="Calibri"/>
              <a:buNone/>
            </a:pPr>
            <a:r>
              <a:rPr lang="en-US" dirty="0"/>
              <a:t>CATALYSTS &amp; RISKS  </a:t>
            </a:r>
            <a:endParaRPr dirty="0"/>
          </a:p>
        </p:txBody>
      </p:sp>
      <p:sp>
        <p:nvSpPr>
          <p:cNvPr id="91" name="Google Shape;91;p15"/>
          <p:cNvSpPr txBox="1">
            <a:spLocks noGrp="1"/>
          </p:cNvSpPr>
          <p:nvPr>
            <p:ph type="body" idx="2"/>
          </p:nvPr>
        </p:nvSpPr>
        <p:spPr>
          <a:xfrm>
            <a:off x="1587500" y="6375400"/>
            <a:ext cx="6435725" cy="377825"/>
          </a:xfrm>
          <a:prstGeom prst="rect">
            <a:avLst/>
          </a:prstGeom>
          <a:noFill/>
          <a:ln>
            <a:noFill/>
          </a:ln>
        </p:spPr>
        <p:txBody>
          <a:bodyPr spcFirstLastPara="1" wrap="square" lIns="0" tIns="0" rIns="0" bIns="0" anchor="b" anchorCtr="0">
            <a:noAutofit/>
          </a:bodyPr>
          <a:lstStyle/>
          <a:p>
            <a:pPr marL="0" lvl="0" indent="0" algn="l" rtl="0">
              <a:lnSpc>
                <a:spcPct val="105000"/>
              </a:lnSpc>
              <a:spcBef>
                <a:spcPts val="0"/>
              </a:spcBef>
              <a:spcAft>
                <a:spcPts val="0"/>
              </a:spcAft>
              <a:buClr>
                <a:srgbClr val="6C6C6B"/>
              </a:buClr>
              <a:buSzPts val="880"/>
              <a:buNone/>
            </a:pPr>
            <a:r>
              <a:rPr lang="en-US"/>
              <a:t>Sources: Capital IQ, Company Filings, &amp; Company Website</a:t>
            </a:r>
            <a:endParaRPr/>
          </a:p>
        </p:txBody>
      </p:sp>
      <p:grpSp>
        <p:nvGrpSpPr>
          <p:cNvPr id="92" name="Google Shape;92;p15"/>
          <p:cNvGrpSpPr/>
          <p:nvPr/>
        </p:nvGrpSpPr>
        <p:grpSpPr>
          <a:xfrm>
            <a:off x="528977" y="2934050"/>
            <a:ext cx="4023345" cy="941832"/>
            <a:chOff x="5723382" y="2675382"/>
            <a:chExt cx="2889504" cy="941832"/>
          </a:xfrm>
        </p:grpSpPr>
        <p:grpSp>
          <p:nvGrpSpPr>
            <p:cNvPr id="93" name="Google Shape;93;p15"/>
            <p:cNvGrpSpPr/>
            <p:nvPr/>
          </p:nvGrpSpPr>
          <p:grpSpPr>
            <a:xfrm>
              <a:off x="5723382" y="2675382"/>
              <a:ext cx="2889504" cy="941832"/>
              <a:chOff x="5723382" y="2675382"/>
              <a:chExt cx="3224021" cy="1564386"/>
            </a:xfrm>
          </p:grpSpPr>
          <p:sp>
            <p:nvSpPr>
              <p:cNvPr id="94" name="Google Shape;94;p15"/>
              <p:cNvSpPr/>
              <p:nvPr/>
            </p:nvSpPr>
            <p:spPr>
              <a:xfrm>
                <a:off x="5723382" y="2675382"/>
                <a:ext cx="3224021" cy="156438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5" name="Google Shape;95;p15"/>
              <p:cNvGrpSpPr/>
              <p:nvPr/>
            </p:nvGrpSpPr>
            <p:grpSpPr>
              <a:xfrm>
                <a:off x="5752719" y="2704719"/>
                <a:ext cx="3118485" cy="1458595"/>
                <a:chOff x="5752719" y="2704719"/>
                <a:chExt cx="3118485" cy="1458595"/>
              </a:xfrm>
            </p:grpSpPr>
            <p:sp>
              <p:nvSpPr>
                <p:cNvPr id="96" name="Google Shape;96;p15"/>
                <p:cNvSpPr/>
                <p:nvPr/>
              </p:nvSpPr>
              <p:spPr>
                <a:xfrm>
                  <a:off x="5752719" y="2704719"/>
                  <a:ext cx="3118485" cy="1458595"/>
                </a:xfrm>
                <a:custGeom>
                  <a:avLst/>
                  <a:gdLst/>
                  <a:ahLst/>
                  <a:cxnLst/>
                  <a:rect l="l" t="t" r="r" b="b"/>
                  <a:pathLst>
                    <a:path w="3118484" h="1458595" extrusionOk="0">
                      <a:moveTo>
                        <a:pt x="0" y="1458467"/>
                      </a:moveTo>
                      <a:lnTo>
                        <a:pt x="3118104" y="1458467"/>
                      </a:lnTo>
                      <a:lnTo>
                        <a:pt x="3118104" y="0"/>
                      </a:lnTo>
                      <a:lnTo>
                        <a:pt x="0" y="0"/>
                      </a:lnTo>
                      <a:lnTo>
                        <a:pt x="0" y="145846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15"/>
                <p:cNvSpPr/>
                <p:nvPr/>
              </p:nvSpPr>
              <p:spPr>
                <a:xfrm>
                  <a:off x="5752719" y="2704719"/>
                  <a:ext cx="3118485" cy="1458595"/>
                </a:xfrm>
                <a:custGeom>
                  <a:avLst/>
                  <a:gdLst/>
                  <a:ahLst/>
                  <a:cxnLst/>
                  <a:rect l="l" t="t" r="r" b="b"/>
                  <a:pathLst>
                    <a:path w="3118484" h="1458595" extrusionOk="0">
                      <a:moveTo>
                        <a:pt x="0" y="1458467"/>
                      </a:moveTo>
                      <a:lnTo>
                        <a:pt x="3118104" y="1458467"/>
                      </a:lnTo>
                      <a:lnTo>
                        <a:pt x="3118104" y="0"/>
                      </a:lnTo>
                      <a:lnTo>
                        <a:pt x="0" y="0"/>
                      </a:lnTo>
                      <a:lnTo>
                        <a:pt x="0" y="1458467"/>
                      </a:lnTo>
                      <a:close/>
                    </a:path>
                  </a:pathLst>
                </a:custGeom>
                <a:noFill/>
                <a:ln w="9525" cap="flat" cmpd="sng">
                  <a:solidFill>
                    <a:srgbClr val="8E8E8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98" name="Google Shape;98;p15"/>
            <p:cNvSpPr txBox="1"/>
            <p:nvPr/>
          </p:nvSpPr>
          <p:spPr>
            <a:xfrm>
              <a:off x="6194249" y="2705238"/>
              <a:ext cx="2301600" cy="831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800" b="1">
                  <a:solidFill>
                    <a:schemeClr val="dk1"/>
                  </a:solidFill>
                </a:rPr>
                <a:t>Ecommerce Opportunities</a:t>
              </a:r>
              <a:endParaRPr sz="800" b="1">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Costco is adapting to the growing demand for online shopping by launching eCommerce websites with same-day grocery delivery in most locations in the United States</a:t>
              </a:r>
              <a:endParaRPr sz="800">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Providing increasingly more in-store pickup options, creating a unique edge over competitors such as Amazon.</a:t>
              </a:r>
              <a:endParaRPr sz="800">
                <a:solidFill>
                  <a:srgbClr val="0C2552"/>
                </a:solidFill>
              </a:endParaRPr>
            </a:p>
          </p:txBody>
        </p:sp>
      </p:grpSp>
      <p:grpSp>
        <p:nvGrpSpPr>
          <p:cNvPr id="99" name="Google Shape;99;p15"/>
          <p:cNvGrpSpPr/>
          <p:nvPr/>
        </p:nvGrpSpPr>
        <p:grpSpPr>
          <a:xfrm>
            <a:off x="529041" y="3979137"/>
            <a:ext cx="4023378" cy="938875"/>
            <a:chOff x="5723383" y="4367047"/>
            <a:chExt cx="2890150" cy="938875"/>
          </a:xfrm>
        </p:grpSpPr>
        <p:grpSp>
          <p:nvGrpSpPr>
            <p:cNvPr id="100" name="Google Shape;100;p15"/>
            <p:cNvGrpSpPr/>
            <p:nvPr/>
          </p:nvGrpSpPr>
          <p:grpSpPr>
            <a:xfrm>
              <a:off x="5723383" y="4367047"/>
              <a:ext cx="2890150" cy="938875"/>
              <a:chOff x="5723382" y="4367047"/>
              <a:chExt cx="3224021" cy="1565147"/>
            </a:xfrm>
          </p:grpSpPr>
          <p:sp>
            <p:nvSpPr>
              <p:cNvPr id="101" name="Google Shape;101;p15"/>
              <p:cNvSpPr/>
              <p:nvPr/>
            </p:nvSpPr>
            <p:spPr>
              <a:xfrm>
                <a:off x="5723382" y="4367047"/>
                <a:ext cx="3224021" cy="156514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15"/>
              <p:cNvSpPr/>
              <p:nvPr/>
            </p:nvSpPr>
            <p:spPr>
              <a:xfrm>
                <a:off x="5752719" y="4396359"/>
                <a:ext cx="3118485" cy="1459230"/>
              </a:xfrm>
              <a:custGeom>
                <a:avLst/>
                <a:gdLst/>
                <a:ahLst/>
                <a:cxnLst/>
                <a:rect l="l" t="t" r="r" b="b"/>
                <a:pathLst>
                  <a:path w="3118484" h="1459229" extrusionOk="0">
                    <a:moveTo>
                      <a:pt x="0" y="1459230"/>
                    </a:moveTo>
                    <a:lnTo>
                      <a:pt x="3118104" y="1459230"/>
                    </a:lnTo>
                    <a:lnTo>
                      <a:pt x="3118104" y="0"/>
                    </a:lnTo>
                    <a:lnTo>
                      <a:pt x="0" y="0"/>
                    </a:lnTo>
                    <a:lnTo>
                      <a:pt x="0" y="1459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15"/>
              <p:cNvSpPr/>
              <p:nvPr/>
            </p:nvSpPr>
            <p:spPr>
              <a:xfrm>
                <a:off x="5752719" y="4396359"/>
                <a:ext cx="3118485" cy="1459230"/>
              </a:xfrm>
              <a:custGeom>
                <a:avLst/>
                <a:gdLst/>
                <a:ahLst/>
                <a:cxnLst/>
                <a:rect l="l" t="t" r="r" b="b"/>
                <a:pathLst>
                  <a:path w="3118484" h="1459229" extrusionOk="0">
                    <a:moveTo>
                      <a:pt x="0" y="1459230"/>
                    </a:moveTo>
                    <a:lnTo>
                      <a:pt x="3118104" y="1459230"/>
                    </a:lnTo>
                    <a:lnTo>
                      <a:pt x="3118104" y="0"/>
                    </a:lnTo>
                    <a:lnTo>
                      <a:pt x="0" y="0"/>
                    </a:lnTo>
                    <a:lnTo>
                      <a:pt x="0" y="1459230"/>
                    </a:lnTo>
                    <a:close/>
                  </a:path>
                </a:pathLst>
              </a:custGeom>
              <a:noFill/>
              <a:ln w="9525" cap="flat" cmpd="sng">
                <a:solidFill>
                  <a:srgbClr val="8E8E8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4" name="Google Shape;104;p15"/>
            <p:cNvSpPr txBox="1"/>
            <p:nvPr/>
          </p:nvSpPr>
          <p:spPr>
            <a:xfrm>
              <a:off x="6190369" y="4463439"/>
              <a:ext cx="2306100" cy="689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800" b="1">
                  <a:solidFill>
                    <a:schemeClr val="dk1"/>
                  </a:solidFill>
                </a:rPr>
                <a:t>Earnings Reports</a:t>
              </a:r>
              <a:endParaRPr sz="800" b="1">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Costco recently reported another great quarter, closing out the fiscal year with a 16.56% increase in revenue.</a:t>
              </a:r>
              <a:endParaRPr sz="800">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 There has been impressive growth as Costco’s low prices and excellent service continue to dominate the industry. </a:t>
              </a:r>
              <a:endParaRPr sz="800">
                <a:solidFill>
                  <a:schemeClr val="dk1"/>
                </a:solidFill>
              </a:endParaRPr>
            </a:p>
          </p:txBody>
        </p:sp>
      </p:grpSp>
      <p:sp>
        <p:nvSpPr>
          <p:cNvPr id="105" name="Google Shape;105;p15"/>
          <p:cNvSpPr/>
          <p:nvPr/>
        </p:nvSpPr>
        <p:spPr>
          <a:xfrm>
            <a:off x="553317" y="1225596"/>
            <a:ext cx="3890826" cy="530908"/>
          </a:xfrm>
          <a:prstGeom prst="rect">
            <a:avLst/>
          </a:prstGeom>
          <a:solidFill>
            <a:srgbClr val="82B3DB"/>
          </a:solidFill>
          <a:ln w="25400" cap="flat" cmpd="sng">
            <a:solidFill>
              <a:srgbClr val="82B3DB"/>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rgbClr val="82B3DB"/>
              </a:solidFill>
              <a:latin typeface="Calibri"/>
              <a:ea typeface="Calibri"/>
              <a:cs typeface="Calibri"/>
              <a:sym typeface="Calibri"/>
            </a:endParaRPr>
          </a:p>
        </p:txBody>
      </p:sp>
      <p:sp>
        <p:nvSpPr>
          <p:cNvPr id="106" name="Google Shape;106;p15"/>
          <p:cNvSpPr/>
          <p:nvPr/>
        </p:nvSpPr>
        <p:spPr>
          <a:xfrm>
            <a:off x="4699485" y="1225596"/>
            <a:ext cx="3890826" cy="530908"/>
          </a:xfrm>
          <a:prstGeom prst="rect">
            <a:avLst/>
          </a:prstGeom>
          <a:solidFill>
            <a:srgbClr val="82B3DB"/>
          </a:solidFill>
          <a:ln w="25400" cap="flat" cmpd="sng">
            <a:solidFill>
              <a:srgbClr val="82B3DB"/>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07" name="Google Shape;107;p15"/>
          <p:cNvSpPr txBox="1"/>
          <p:nvPr/>
        </p:nvSpPr>
        <p:spPr>
          <a:xfrm>
            <a:off x="1552326" y="1348479"/>
            <a:ext cx="1892808" cy="306435"/>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Catalysts</a:t>
            </a:r>
            <a:endParaRPr/>
          </a:p>
        </p:txBody>
      </p:sp>
      <p:sp>
        <p:nvSpPr>
          <p:cNvPr id="108" name="Google Shape;108;p15"/>
          <p:cNvSpPr txBox="1"/>
          <p:nvPr/>
        </p:nvSpPr>
        <p:spPr>
          <a:xfrm>
            <a:off x="5699828" y="1339151"/>
            <a:ext cx="1890140" cy="306435"/>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Risks</a:t>
            </a:r>
            <a:endParaRPr/>
          </a:p>
        </p:txBody>
      </p:sp>
      <p:grpSp>
        <p:nvGrpSpPr>
          <p:cNvPr id="109" name="Google Shape;109;p15"/>
          <p:cNvGrpSpPr/>
          <p:nvPr/>
        </p:nvGrpSpPr>
        <p:grpSpPr>
          <a:xfrm>
            <a:off x="4662874" y="1870836"/>
            <a:ext cx="4023360" cy="941832"/>
            <a:chOff x="5723382" y="2675382"/>
            <a:chExt cx="2889504" cy="941832"/>
          </a:xfrm>
        </p:grpSpPr>
        <p:grpSp>
          <p:nvGrpSpPr>
            <p:cNvPr id="110" name="Google Shape;110;p15"/>
            <p:cNvGrpSpPr/>
            <p:nvPr/>
          </p:nvGrpSpPr>
          <p:grpSpPr>
            <a:xfrm>
              <a:off x="5723382" y="2675382"/>
              <a:ext cx="2889504" cy="941832"/>
              <a:chOff x="5723382" y="2675382"/>
              <a:chExt cx="3224021" cy="1564386"/>
            </a:xfrm>
          </p:grpSpPr>
          <p:sp>
            <p:nvSpPr>
              <p:cNvPr id="111" name="Google Shape;111;p15"/>
              <p:cNvSpPr/>
              <p:nvPr/>
            </p:nvSpPr>
            <p:spPr>
              <a:xfrm>
                <a:off x="5723382" y="2675382"/>
                <a:ext cx="3224021" cy="156438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2" name="Google Shape;112;p15"/>
              <p:cNvGrpSpPr/>
              <p:nvPr/>
            </p:nvGrpSpPr>
            <p:grpSpPr>
              <a:xfrm>
                <a:off x="5752719" y="2704719"/>
                <a:ext cx="3118485" cy="1458595"/>
                <a:chOff x="5752719" y="2704719"/>
                <a:chExt cx="3118485" cy="1458595"/>
              </a:xfrm>
            </p:grpSpPr>
            <p:sp>
              <p:nvSpPr>
                <p:cNvPr id="113" name="Google Shape;113;p15"/>
                <p:cNvSpPr/>
                <p:nvPr/>
              </p:nvSpPr>
              <p:spPr>
                <a:xfrm>
                  <a:off x="5752719" y="2704719"/>
                  <a:ext cx="3118485" cy="1458595"/>
                </a:xfrm>
                <a:custGeom>
                  <a:avLst/>
                  <a:gdLst/>
                  <a:ahLst/>
                  <a:cxnLst/>
                  <a:rect l="l" t="t" r="r" b="b"/>
                  <a:pathLst>
                    <a:path w="3118484" h="1458595" extrusionOk="0">
                      <a:moveTo>
                        <a:pt x="0" y="1458467"/>
                      </a:moveTo>
                      <a:lnTo>
                        <a:pt x="3118104" y="1458467"/>
                      </a:lnTo>
                      <a:lnTo>
                        <a:pt x="3118104" y="0"/>
                      </a:lnTo>
                      <a:lnTo>
                        <a:pt x="0" y="0"/>
                      </a:lnTo>
                      <a:lnTo>
                        <a:pt x="0" y="145846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5"/>
                <p:cNvSpPr/>
                <p:nvPr/>
              </p:nvSpPr>
              <p:spPr>
                <a:xfrm>
                  <a:off x="5752719" y="2704719"/>
                  <a:ext cx="3118485" cy="1458595"/>
                </a:xfrm>
                <a:custGeom>
                  <a:avLst/>
                  <a:gdLst/>
                  <a:ahLst/>
                  <a:cxnLst/>
                  <a:rect l="l" t="t" r="r" b="b"/>
                  <a:pathLst>
                    <a:path w="3118484" h="1458595" extrusionOk="0">
                      <a:moveTo>
                        <a:pt x="0" y="1458467"/>
                      </a:moveTo>
                      <a:lnTo>
                        <a:pt x="3118104" y="1458467"/>
                      </a:lnTo>
                      <a:lnTo>
                        <a:pt x="3118104" y="0"/>
                      </a:lnTo>
                      <a:lnTo>
                        <a:pt x="0" y="0"/>
                      </a:lnTo>
                      <a:lnTo>
                        <a:pt x="0" y="1458467"/>
                      </a:lnTo>
                      <a:close/>
                    </a:path>
                  </a:pathLst>
                </a:custGeom>
                <a:noFill/>
                <a:ln w="9525" cap="flat" cmpd="sng">
                  <a:solidFill>
                    <a:srgbClr val="8E8E8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15" name="Google Shape;115;p15"/>
            <p:cNvSpPr txBox="1"/>
            <p:nvPr/>
          </p:nvSpPr>
          <p:spPr>
            <a:xfrm>
              <a:off x="5819394" y="2767138"/>
              <a:ext cx="2322000" cy="689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800" b="1">
                  <a:solidFill>
                    <a:schemeClr val="dk1"/>
                  </a:solidFill>
                </a:rPr>
                <a:t>Geographical Vulnerability</a:t>
              </a:r>
              <a:endParaRPr sz="800" b="1">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28% of Costco’s domestic sales come from California.</a:t>
              </a:r>
              <a:endParaRPr sz="800">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Changes in the domestic economy damage Costco’s sales.</a:t>
              </a:r>
              <a:endParaRPr sz="800">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Costco is also a defendant in several California lawsuits, many of which are class actions from former employees.</a:t>
              </a:r>
              <a:endParaRPr sz="800">
                <a:solidFill>
                  <a:srgbClr val="0C2552"/>
                </a:solidFill>
              </a:endParaRPr>
            </a:p>
          </p:txBody>
        </p:sp>
      </p:grpSp>
      <p:grpSp>
        <p:nvGrpSpPr>
          <p:cNvPr id="116" name="Google Shape;116;p15"/>
          <p:cNvGrpSpPr/>
          <p:nvPr/>
        </p:nvGrpSpPr>
        <p:grpSpPr>
          <a:xfrm>
            <a:off x="528977" y="1878241"/>
            <a:ext cx="4023345" cy="995333"/>
            <a:chOff x="5723382" y="2675382"/>
            <a:chExt cx="2889504" cy="995333"/>
          </a:xfrm>
        </p:grpSpPr>
        <p:grpSp>
          <p:nvGrpSpPr>
            <p:cNvPr id="117" name="Google Shape;117;p15"/>
            <p:cNvGrpSpPr/>
            <p:nvPr/>
          </p:nvGrpSpPr>
          <p:grpSpPr>
            <a:xfrm>
              <a:off x="5723382" y="2675382"/>
              <a:ext cx="2889504" cy="941832"/>
              <a:chOff x="5723382" y="2675382"/>
              <a:chExt cx="3224021" cy="1564386"/>
            </a:xfrm>
          </p:grpSpPr>
          <p:sp>
            <p:nvSpPr>
              <p:cNvPr id="118" name="Google Shape;118;p15"/>
              <p:cNvSpPr/>
              <p:nvPr/>
            </p:nvSpPr>
            <p:spPr>
              <a:xfrm>
                <a:off x="5723382" y="2675382"/>
                <a:ext cx="3224021" cy="156438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9" name="Google Shape;119;p15"/>
              <p:cNvGrpSpPr/>
              <p:nvPr/>
            </p:nvGrpSpPr>
            <p:grpSpPr>
              <a:xfrm>
                <a:off x="5752719" y="2704719"/>
                <a:ext cx="3118485" cy="1458595"/>
                <a:chOff x="5752719" y="2704719"/>
                <a:chExt cx="3118485" cy="1458595"/>
              </a:xfrm>
            </p:grpSpPr>
            <p:sp>
              <p:nvSpPr>
                <p:cNvPr id="120" name="Google Shape;120;p15"/>
                <p:cNvSpPr/>
                <p:nvPr/>
              </p:nvSpPr>
              <p:spPr>
                <a:xfrm>
                  <a:off x="5752719" y="2704719"/>
                  <a:ext cx="3118485" cy="1458595"/>
                </a:xfrm>
                <a:custGeom>
                  <a:avLst/>
                  <a:gdLst/>
                  <a:ahLst/>
                  <a:cxnLst/>
                  <a:rect l="l" t="t" r="r" b="b"/>
                  <a:pathLst>
                    <a:path w="3118484" h="1458595" extrusionOk="0">
                      <a:moveTo>
                        <a:pt x="0" y="1458467"/>
                      </a:moveTo>
                      <a:lnTo>
                        <a:pt x="3118104" y="1458467"/>
                      </a:lnTo>
                      <a:lnTo>
                        <a:pt x="3118104" y="0"/>
                      </a:lnTo>
                      <a:lnTo>
                        <a:pt x="0" y="0"/>
                      </a:lnTo>
                      <a:lnTo>
                        <a:pt x="0" y="145846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15"/>
                <p:cNvSpPr/>
                <p:nvPr/>
              </p:nvSpPr>
              <p:spPr>
                <a:xfrm>
                  <a:off x="5752719" y="2704719"/>
                  <a:ext cx="3118485" cy="1458595"/>
                </a:xfrm>
                <a:custGeom>
                  <a:avLst/>
                  <a:gdLst/>
                  <a:ahLst/>
                  <a:cxnLst/>
                  <a:rect l="l" t="t" r="r" b="b"/>
                  <a:pathLst>
                    <a:path w="3118484" h="1458595" extrusionOk="0">
                      <a:moveTo>
                        <a:pt x="0" y="1458467"/>
                      </a:moveTo>
                      <a:lnTo>
                        <a:pt x="3118104" y="1458467"/>
                      </a:lnTo>
                      <a:lnTo>
                        <a:pt x="3118104" y="0"/>
                      </a:lnTo>
                      <a:lnTo>
                        <a:pt x="0" y="0"/>
                      </a:lnTo>
                      <a:lnTo>
                        <a:pt x="0" y="1458467"/>
                      </a:lnTo>
                      <a:close/>
                    </a:path>
                  </a:pathLst>
                </a:custGeom>
                <a:noFill/>
                <a:ln w="9525" cap="flat" cmpd="sng">
                  <a:solidFill>
                    <a:srgbClr val="8E8E8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22" name="Google Shape;122;p15"/>
            <p:cNvSpPr txBox="1"/>
            <p:nvPr/>
          </p:nvSpPr>
          <p:spPr>
            <a:xfrm>
              <a:off x="6215822" y="2731715"/>
              <a:ext cx="2287800" cy="939000"/>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800" b="1">
                  <a:solidFill>
                    <a:srgbClr val="0C2552"/>
                  </a:solidFill>
                </a:rPr>
                <a:t>Sales Momentum</a:t>
              </a:r>
              <a:endParaRPr sz="800" b="1">
                <a:solidFill>
                  <a:srgbClr val="0C2552"/>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Solid customer loyalty foundation with over 118 million cardholders worldwide, and that number continues to grow.</a:t>
              </a:r>
              <a:endParaRPr sz="800">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There is also a membership renewal rate of over 89%</a:t>
              </a:r>
              <a:endParaRPr sz="800">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Costco can increase membership fees with historically minimal resistance from existing customers.</a:t>
              </a:r>
              <a:endParaRPr sz="800">
                <a:solidFill>
                  <a:schemeClr val="dk1"/>
                </a:solidFill>
              </a:endParaRPr>
            </a:p>
            <a:p>
              <a:pPr marL="12700" marR="5080" lvl="0" indent="0" algn="l" rtl="0">
                <a:lnSpc>
                  <a:spcPct val="100000"/>
                </a:lnSpc>
                <a:spcBef>
                  <a:spcPts val="0"/>
                </a:spcBef>
                <a:spcAft>
                  <a:spcPts val="0"/>
                </a:spcAft>
                <a:buNone/>
              </a:pPr>
              <a:endParaRPr sz="700">
                <a:solidFill>
                  <a:srgbClr val="0C2552"/>
                </a:solidFill>
              </a:endParaRPr>
            </a:p>
          </p:txBody>
        </p:sp>
      </p:grpSp>
      <p:grpSp>
        <p:nvGrpSpPr>
          <p:cNvPr id="123" name="Google Shape;123;p15"/>
          <p:cNvGrpSpPr/>
          <p:nvPr/>
        </p:nvGrpSpPr>
        <p:grpSpPr>
          <a:xfrm>
            <a:off x="4662847" y="2919808"/>
            <a:ext cx="4023345" cy="941832"/>
            <a:chOff x="5723382" y="2675382"/>
            <a:chExt cx="2889504" cy="941832"/>
          </a:xfrm>
        </p:grpSpPr>
        <p:grpSp>
          <p:nvGrpSpPr>
            <p:cNvPr id="124" name="Google Shape;124;p15"/>
            <p:cNvGrpSpPr/>
            <p:nvPr/>
          </p:nvGrpSpPr>
          <p:grpSpPr>
            <a:xfrm>
              <a:off x="5723382" y="2675382"/>
              <a:ext cx="2889504" cy="941832"/>
              <a:chOff x="5723382" y="2675382"/>
              <a:chExt cx="3224021" cy="1564386"/>
            </a:xfrm>
          </p:grpSpPr>
          <p:sp>
            <p:nvSpPr>
              <p:cNvPr id="125" name="Google Shape;125;p15"/>
              <p:cNvSpPr/>
              <p:nvPr/>
            </p:nvSpPr>
            <p:spPr>
              <a:xfrm>
                <a:off x="5723382" y="2675382"/>
                <a:ext cx="3224021" cy="156438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6" name="Google Shape;126;p15"/>
              <p:cNvGrpSpPr/>
              <p:nvPr/>
            </p:nvGrpSpPr>
            <p:grpSpPr>
              <a:xfrm>
                <a:off x="5752719" y="2704719"/>
                <a:ext cx="3118485" cy="1458595"/>
                <a:chOff x="5752719" y="2704719"/>
                <a:chExt cx="3118485" cy="1458595"/>
              </a:xfrm>
            </p:grpSpPr>
            <p:sp>
              <p:nvSpPr>
                <p:cNvPr id="127" name="Google Shape;127;p15"/>
                <p:cNvSpPr/>
                <p:nvPr/>
              </p:nvSpPr>
              <p:spPr>
                <a:xfrm>
                  <a:off x="5752719" y="2704719"/>
                  <a:ext cx="3118485" cy="1458595"/>
                </a:xfrm>
                <a:custGeom>
                  <a:avLst/>
                  <a:gdLst/>
                  <a:ahLst/>
                  <a:cxnLst/>
                  <a:rect l="l" t="t" r="r" b="b"/>
                  <a:pathLst>
                    <a:path w="3118484" h="1458595" extrusionOk="0">
                      <a:moveTo>
                        <a:pt x="0" y="1458467"/>
                      </a:moveTo>
                      <a:lnTo>
                        <a:pt x="3118104" y="1458467"/>
                      </a:lnTo>
                      <a:lnTo>
                        <a:pt x="3118104" y="0"/>
                      </a:lnTo>
                      <a:lnTo>
                        <a:pt x="0" y="0"/>
                      </a:lnTo>
                      <a:lnTo>
                        <a:pt x="0" y="145846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15"/>
                <p:cNvSpPr/>
                <p:nvPr/>
              </p:nvSpPr>
              <p:spPr>
                <a:xfrm>
                  <a:off x="5752719" y="2704719"/>
                  <a:ext cx="3118485" cy="1458595"/>
                </a:xfrm>
                <a:custGeom>
                  <a:avLst/>
                  <a:gdLst/>
                  <a:ahLst/>
                  <a:cxnLst/>
                  <a:rect l="l" t="t" r="r" b="b"/>
                  <a:pathLst>
                    <a:path w="3118484" h="1458595" extrusionOk="0">
                      <a:moveTo>
                        <a:pt x="0" y="1458467"/>
                      </a:moveTo>
                      <a:lnTo>
                        <a:pt x="3118104" y="1458467"/>
                      </a:lnTo>
                      <a:lnTo>
                        <a:pt x="3118104" y="0"/>
                      </a:lnTo>
                      <a:lnTo>
                        <a:pt x="0" y="0"/>
                      </a:lnTo>
                      <a:lnTo>
                        <a:pt x="0" y="1458467"/>
                      </a:lnTo>
                      <a:close/>
                    </a:path>
                  </a:pathLst>
                </a:custGeom>
                <a:noFill/>
                <a:ln w="9525" cap="flat" cmpd="sng">
                  <a:solidFill>
                    <a:srgbClr val="8E8E8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29" name="Google Shape;129;p15"/>
            <p:cNvSpPr txBox="1"/>
            <p:nvPr/>
          </p:nvSpPr>
          <p:spPr>
            <a:xfrm>
              <a:off x="5819394" y="2767138"/>
              <a:ext cx="2329200" cy="689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800" b="1">
                  <a:solidFill>
                    <a:schemeClr val="dk1"/>
                  </a:solidFill>
                </a:rPr>
                <a:t>Supply Chain </a:t>
              </a:r>
              <a:endParaRPr sz="800" b="1">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As a global consumer retail firm, Costco is particularly vulnerable to supply chain disruptions.</a:t>
              </a:r>
              <a:endParaRPr sz="800">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This was specifically shown during the pandemic, which caused delays and considerable difficulties for Costco.</a:t>
              </a:r>
              <a:endParaRPr sz="800">
                <a:solidFill>
                  <a:schemeClr val="dk1"/>
                </a:solidFill>
              </a:endParaRPr>
            </a:p>
          </p:txBody>
        </p:sp>
      </p:grpSp>
      <p:grpSp>
        <p:nvGrpSpPr>
          <p:cNvPr id="130" name="Google Shape;130;p15"/>
          <p:cNvGrpSpPr/>
          <p:nvPr/>
        </p:nvGrpSpPr>
        <p:grpSpPr>
          <a:xfrm>
            <a:off x="4662847" y="3968775"/>
            <a:ext cx="4023345" cy="941832"/>
            <a:chOff x="5723382" y="2675382"/>
            <a:chExt cx="2889504" cy="941832"/>
          </a:xfrm>
        </p:grpSpPr>
        <p:grpSp>
          <p:nvGrpSpPr>
            <p:cNvPr id="131" name="Google Shape;131;p15"/>
            <p:cNvGrpSpPr/>
            <p:nvPr/>
          </p:nvGrpSpPr>
          <p:grpSpPr>
            <a:xfrm>
              <a:off x="5723382" y="2675382"/>
              <a:ext cx="2889504" cy="941832"/>
              <a:chOff x="5723382" y="2675382"/>
              <a:chExt cx="3224021" cy="1564386"/>
            </a:xfrm>
          </p:grpSpPr>
          <p:sp>
            <p:nvSpPr>
              <p:cNvPr id="132" name="Google Shape;132;p15"/>
              <p:cNvSpPr/>
              <p:nvPr/>
            </p:nvSpPr>
            <p:spPr>
              <a:xfrm>
                <a:off x="5723382" y="2675382"/>
                <a:ext cx="3224021" cy="156438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3" name="Google Shape;133;p15"/>
              <p:cNvGrpSpPr/>
              <p:nvPr/>
            </p:nvGrpSpPr>
            <p:grpSpPr>
              <a:xfrm>
                <a:off x="5752719" y="2704719"/>
                <a:ext cx="3118485" cy="1458595"/>
                <a:chOff x="5752719" y="2704719"/>
                <a:chExt cx="3118485" cy="1458595"/>
              </a:xfrm>
            </p:grpSpPr>
            <p:sp>
              <p:nvSpPr>
                <p:cNvPr id="134" name="Google Shape;134;p15"/>
                <p:cNvSpPr/>
                <p:nvPr/>
              </p:nvSpPr>
              <p:spPr>
                <a:xfrm>
                  <a:off x="5752719" y="2704719"/>
                  <a:ext cx="3118485" cy="1458595"/>
                </a:xfrm>
                <a:custGeom>
                  <a:avLst/>
                  <a:gdLst/>
                  <a:ahLst/>
                  <a:cxnLst/>
                  <a:rect l="l" t="t" r="r" b="b"/>
                  <a:pathLst>
                    <a:path w="3118484" h="1458595" extrusionOk="0">
                      <a:moveTo>
                        <a:pt x="0" y="1458467"/>
                      </a:moveTo>
                      <a:lnTo>
                        <a:pt x="3118104" y="1458467"/>
                      </a:lnTo>
                      <a:lnTo>
                        <a:pt x="3118104" y="0"/>
                      </a:lnTo>
                      <a:lnTo>
                        <a:pt x="0" y="0"/>
                      </a:lnTo>
                      <a:lnTo>
                        <a:pt x="0" y="145846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15"/>
                <p:cNvSpPr/>
                <p:nvPr/>
              </p:nvSpPr>
              <p:spPr>
                <a:xfrm>
                  <a:off x="5752719" y="2704719"/>
                  <a:ext cx="3118485" cy="1458595"/>
                </a:xfrm>
                <a:custGeom>
                  <a:avLst/>
                  <a:gdLst/>
                  <a:ahLst/>
                  <a:cxnLst/>
                  <a:rect l="l" t="t" r="r" b="b"/>
                  <a:pathLst>
                    <a:path w="3118484" h="1458595" extrusionOk="0">
                      <a:moveTo>
                        <a:pt x="0" y="1458467"/>
                      </a:moveTo>
                      <a:lnTo>
                        <a:pt x="3118104" y="1458467"/>
                      </a:lnTo>
                      <a:lnTo>
                        <a:pt x="3118104" y="0"/>
                      </a:lnTo>
                      <a:lnTo>
                        <a:pt x="0" y="0"/>
                      </a:lnTo>
                      <a:lnTo>
                        <a:pt x="0" y="1458467"/>
                      </a:lnTo>
                      <a:close/>
                    </a:path>
                  </a:pathLst>
                </a:custGeom>
                <a:noFill/>
                <a:ln w="9525" cap="flat" cmpd="sng">
                  <a:solidFill>
                    <a:srgbClr val="8E8E8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36" name="Google Shape;136;p15"/>
            <p:cNvSpPr txBox="1"/>
            <p:nvPr/>
          </p:nvSpPr>
          <p:spPr>
            <a:xfrm>
              <a:off x="5819394" y="2767138"/>
              <a:ext cx="2329200" cy="689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800" b="1">
                  <a:solidFill>
                    <a:schemeClr val="dk1"/>
                  </a:solidFill>
                </a:rPr>
                <a:t>Kirkland Signature</a:t>
              </a:r>
              <a:endParaRPr sz="800" b="1">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Because Costco owns Kirkland Signature, if there is a quality issue related to the products, the company will not be able to command loyalty to the Kirkland Signature brand, causing a significant loss in profit.</a:t>
              </a:r>
              <a:endParaRPr sz="800">
                <a:solidFill>
                  <a:schemeClr val="dk1"/>
                </a:solidFill>
              </a:endParaRPr>
            </a:p>
          </p:txBody>
        </p:sp>
      </p:grpSp>
      <p:sp>
        <p:nvSpPr>
          <p:cNvPr id="137" name="Google Shape;137;p15"/>
          <p:cNvSpPr/>
          <p:nvPr/>
        </p:nvSpPr>
        <p:spPr>
          <a:xfrm>
            <a:off x="569572" y="1901311"/>
            <a:ext cx="551366" cy="865037"/>
          </a:xfrm>
          <a:prstGeom prst="rect">
            <a:avLst/>
          </a:prstGeom>
          <a:solidFill>
            <a:srgbClr val="82B3DB"/>
          </a:solidFill>
          <a:ln w="25400" cap="flat" cmpd="sng">
            <a:solidFill>
              <a:srgbClr val="82B3DB"/>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0F2F45"/>
              </a:solidFill>
              <a:latin typeface="Calibri"/>
              <a:ea typeface="Calibri"/>
              <a:cs typeface="Calibri"/>
              <a:sym typeface="Calibri"/>
            </a:endParaRPr>
          </a:p>
        </p:txBody>
      </p:sp>
      <p:sp>
        <p:nvSpPr>
          <p:cNvPr id="138" name="Google Shape;138;p15"/>
          <p:cNvSpPr txBox="1"/>
          <p:nvPr/>
        </p:nvSpPr>
        <p:spPr>
          <a:xfrm>
            <a:off x="4119441" y="2979922"/>
            <a:ext cx="914400" cy="91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139" name="Google Shape;139;p15"/>
          <p:cNvSpPr txBox="1"/>
          <p:nvPr/>
        </p:nvSpPr>
        <p:spPr>
          <a:xfrm>
            <a:off x="4119441" y="2979922"/>
            <a:ext cx="914400" cy="91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140" name="Google Shape;140;p15"/>
          <p:cNvSpPr/>
          <p:nvPr/>
        </p:nvSpPr>
        <p:spPr>
          <a:xfrm>
            <a:off x="8034799" y="1895049"/>
            <a:ext cx="551366" cy="865037"/>
          </a:xfrm>
          <a:prstGeom prst="rect">
            <a:avLst/>
          </a:prstGeom>
          <a:solidFill>
            <a:srgbClr val="82B3DB"/>
          </a:solidFill>
          <a:ln w="25400" cap="flat" cmpd="sng">
            <a:solidFill>
              <a:srgbClr val="82B3DB"/>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0F2F45"/>
              </a:solidFill>
              <a:latin typeface="Calibri"/>
              <a:ea typeface="Calibri"/>
              <a:cs typeface="Calibri"/>
              <a:sym typeface="Calibri"/>
            </a:endParaRPr>
          </a:p>
        </p:txBody>
      </p:sp>
      <p:sp>
        <p:nvSpPr>
          <p:cNvPr id="141" name="Google Shape;141;p15"/>
          <p:cNvSpPr/>
          <p:nvPr/>
        </p:nvSpPr>
        <p:spPr>
          <a:xfrm>
            <a:off x="572419" y="2961352"/>
            <a:ext cx="551400" cy="864900"/>
          </a:xfrm>
          <a:prstGeom prst="rect">
            <a:avLst/>
          </a:prstGeom>
          <a:solidFill>
            <a:srgbClr val="82B3DB"/>
          </a:solidFill>
          <a:ln w="25400" cap="flat" cmpd="sng">
            <a:solidFill>
              <a:srgbClr val="82B3DB"/>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82B3DB"/>
              </a:solidFill>
              <a:latin typeface="Calibri"/>
              <a:ea typeface="Calibri"/>
              <a:cs typeface="Calibri"/>
              <a:sym typeface="Calibri"/>
            </a:endParaRPr>
          </a:p>
        </p:txBody>
      </p:sp>
      <p:sp>
        <p:nvSpPr>
          <p:cNvPr id="142" name="Google Shape;142;p15"/>
          <p:cNvSpPr/>
          <p:nvPr/>
        </p:nvSpPr>
        <p:spPr>
          <a:xfrm>
            <a:off x="573224" y="4005086"/>
            <a:ext cx="551400" cy="864900"/>
          </a:xfrm>
          <a:prstGeom prst="rect">
            <a:avLst/>
          </a:prstGeom>
          <a:solidFill>
            <a:srgbClr val="82B3DB"/>
          </a:solidFill>
          <a:ln w="25400" cap="flat" cmpd="sng">
            <a:solidFill>
              <a:srgbClr val="82B3DB"/>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0F2F45"/>
              </a:solidFill>
              <a:latin typeface="Calibri"/>
              <a:ea typeface="Calibri"/>
              <a:cs typeface="Calibri"/>
              <a:sym typeface="Calibri"/>
            </a:endParaRPr>
          </a:p>
        </p:txBody>
      </p:sp>
      <p:sp>
        <p:nvSpPr>
          <p:cNvPr id="143" name="Google Shape;143;p15"/>
          <p:cNvSpPr/>
          <p:nvPr/>
        </p:nvSpPr>
        <p:spPr>
          <a:xfrm>
            <a:off x="8034799" y="2947044"/>
            <a:ext cx="551366" cy="865037"/>
          </a:xfrm>
          <a:prstGeom prst="rect">
            <a:avLst/>
          </a:prstGeom>
          <a:solidFill>
            <a:srgbClr val="82B3DB"/>
          </a:solidFill>
          <a:ln w="25400" cap="flat" cmpd="sng">
            <a:solidFill>
              <a:srgbClr val="82B3DB"/>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0F2F45"/>
              </a:solidFill>
              <a:latin typeface="Calibri"/>
              <a:ea typeface="Calibri"/>
              <a:cs typeface="Calibri"/>
              <a:sym typeface="Calibri"/>
            </a:endParaRPr>
          </a:p>
        </p:txBody>
      </p:sp>
      <p:sp>
        <p:nvSpPr>
          <p:cNvPr id="144" name="Google Shape;144;p15"/>
          <p:cNvSpPr/>
          <p:nvPr/>
        </p:nvSpPr>
        <p:spPr>
          <a:xfrm>
            <a:off x="8033619" y="3987868"/>
            <a:ext cx="553726" cy="865037"/>
          </a:xfrm>
          <a:prstGeom prst="rect">
            <a:avLst/>
          </a:prstGeom>
          <a:solidFill>
            <a:srgbClr val="82B3DB"/>
          </a:solidFill>
          <a:ln w="25400" cap="flat" cmpd="sng">
            <a:solidFill>
              <a:srgbClr val="82B3DB"/>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0F2F45"/>
              </a:solidFill>
              <a:latin typeface="Calibri"/>
              <a:ea typeface="Calibri"/>
              <a:cs typeface="Calibri"/>
              <a:sym typeface="Calibri"/>
            </a:endParaRPr>
          </a:p>
        </p:txBody>
      </p:sp>
      <p:pic>
        <p:nvPicPr>
          <p:cNvPr id="145" name="Google Shape;145;p15"/>
          <p:cNvPicPr preferRelativeResize="0"/>
          <p:nvPr/>
        </p:nvPicPr>
        <p:blipFill>
          <a:blip r:embed="rId5">
            <a:alphaModFix/>
          </a:blip>
          <a:stretch>
            <a:fillRect/>
          </a:stretch>
        </p:blipFill>
        <p:spPr>
          <a:xfrm>
            <a:off x="7982488" y="1981775"/>
            <a:ext cx="655999" cy="655999"/>
          </a:xfrm>
          <a:prstGeom prst="rect">
            <a:avLst/>
          </a:prstGeom>
          <a:noFill/>
          <a:ln>
            <a:noFill/>
          </a:ln>
        </p:spPr>
      </p:pic>
      <p:pic>
        <p:nvPicPr>
          <p:cNvPr id="146" name="Google Shape;146;p15"/>
          <p:cNvPicPr preferRelativeResize="0"/>
          <p:nvPr/>
        </p:nvPicPr>
        <p:blipFill>
          <a:blip r:embed="rId6">
            <a:alphaModFix/>
          </a:blip>
          <a:stretch>
            <a:fillRect/>
          </a:stretch>
        </p:blipFill>
        <p:spPr>
          <a:xfrm>
            <a:off x="572069" y="2143200"/>
            <a:ext cx="553725" cy="404044"/>
          </a:xfrm>
          <a:prstGeom prst="rect">
            <a:avLst/>
          </a:prstGeom>
          <a:noFill/>
          <a:ln>
            <a:noFill/>
          </a:ln>
        </p:spPr>
      </p:pic>
      <p:pic>
        <p:nvPicPr>
          <p:cNvPr id="147" name="Google Shape;147;p15"/>
          <p:cNvPicPr preferRelativeResize="0"/>
          <p:nvPr/>
        </p:nvPicPr>
        <p:blipFill>
          <a:blip r:embed="rId7">
            <a:alphaModFix/>
          </a:blip>
          <a:stretch>
            <a:fillRect/>
          </a:stretch>
        </p:blipFill>
        <p:spPr>
          <a:xfrm>
            <a:off x="587600" y="3147025"/>
            <a:ext cx="530900" cy="530899"/>
          </a:xfrm>
          <a:prstGeom prst="rect">
            <a:avLst/>
          </a:prstGeom>
          <a:noFill/>
          <a:ln>
            <a:noFill/>
          </a:ln>
        </p:spPr>
      </p:pic>
      <p:pic>
        <p:nvPicPr>
          <p:cNvPr id="148" name="Google Shape;148;p15"/>
          <p:cNvPicPr preferRelativeResize="0"/>
          <p:nvPr/>
        </p:nvPicPr>
        <p:blipFill>
          <a:blip r:embed="rId8">
            <a:alphaModFix/>
          </a:blip>
          <a:stretch>
            <a:fillRect/>
          </a:stretch>
        </p:blipFill>
        <p:spPr>
          <a:xfrm>
            <a:off x="576200" y="4240350"/>
            <a:ext cx="553725" cy="487271"/>
          </a:xfrm>
          <a:prstGeom prst="rect">
            <a:avLst/>
          </a:prstGeom>
          <a:noFill/>
          <a:ln>
            <a:noFill/>
          </a:ln>
        </p:spPr>
      </p:pic>
      <p:pic>
        <p:nvPicPr>
          <p:cNvPr id="149" name="Google Shape;149;p15"/>
          <p:cNvPicPr preferRelativeResize="0"/>
          <p:nvPr/>
        </p:nvPicPr>
        <p:blipFill>
          <a:blip r:embed="rId9">
            <a:alphaModFix/>
          </a:blip>
          <a:stretch>
            <a:fillRect/>
          </a:stretch>
        </p:blipFill>
        <p:spPr>
          <a:xfrm>
            <a:off x="8097158" y="3146922"/>
            <a:ext cx="426670" cy="487276"/>
          </a:xfrm>
          <a:prstGeom prst="rect">
            <a:avLst/>
          </a:prstGeom>
          <a:noFill/>
          <a:ln>
            <a:noFill/>
          </a:ln>
        </p:spPr>
      </p:pic>
      <p:pic>
        <p:nvPicPr>
          <p:cNvPr id="150" name="Google Shape;150;p15"/>
          <p:cNvPicPr preferRelativeResize="0"/>
          <p:nvPr/>
        </p:nvPicPr>
        <p:blipFill>
          <a:blip r:embed="rId10">
            <a:alphaModFix/>
          </a:blip>
          <a:stretch>
            <a:fillRect/>
          </a:stretch>
        </p:blipFill>
        <p:spPr>
          <a:xfrm>
            <a:off x="8045037" y="4338470"/>
            <a:ext cx="530900" cy="163833"/>
          </a:xfrm>
          <a:prstGeom prst="rect">
            <a:avLst/>
          </a:prstGeom>
          <a:noFill/>
          <a:ln>
            <a:noFill/>
          </a:ln>
        </p:spPr>
      </p:pic>
    </p:spTree>
    <p:extLst>
      <p:ext uri="{BB962C8B-B14F-4D97-AF65-F5344CB8AC3E}">
        <p14:creationId xmlns:p14="http://schemas.microsoft.com/office/powerpoint/2010/main" val="2175289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CBB6693-DE69-49A9-9DB6-95B1072952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2013412"/>
              </p:ext>
            </p:extLst>
          </p:nvPr>
        </p:nvGraphicFramePr>
        <p:xfrm>
          <a:off x="548640" y="685800"/>
          <a:ext cx="8046720" cy="5486400"/>
        </p:xfrm>
        <a:graphic>
          <a:graphicData uri="http://schemas.openxmlformats.org/drawingml/2006/table">
            <a:tbl>
              <a:tblPr firstRow="1" bandRow="1">
                <a:tableStyleId>{21E4AEA4-8DFA-4A89-87EB-49C32662AFE0}</a:tableStyleId>
              </a:tblPr>
              <a:tblGrid>
                <a:gridCol w="8046720">
                  <a:extLst>
                    <a:ext uri="{9D8B030D-6E8A-4147-A177-3AD203B41FA5}">
                      <a16:colId xmlns:a16="http://schemas.microsoft.com/office/drawing/2014/main" val="1399054845"/>
                    </a:ext>
                  </a:extLst>
                </a:gridCol>
              </a:tblGrid>
              <a:tr h="68580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I.	</a:t>
                      </a:r>
                      <a:r>
                        <a:rPr lang="en-US" sz="1600" b="1" kern="1200" cap="small" baseline="0">
                          <a:solidFill>
                            <a:schemeClr val="tx2">
                              <a:lumMod val="50000"/>
                            </a:schemeClr>
                          </a:solidFill>
                          <a:latin typeface="+mn-lt"/>
                          <a:ea typeface="+mn-ea"/>
                          <a:cs typeface="+mn-cs"/>
                        </a:rPr>
                        <a:t>Executive Summary</a:t>
                      </a:r>
                    </a:p>
                  </a:txBody>
                  <a:tcPr anchor="ctr">
                    <a:noFill/>
                  </a:tcPr>
                </a:tc>
                <a:extLst>
                  <a:ext uri="{0D108BD9-81ED-4DB2-BD59-A6C34878D82A}">
                    <a16:rowId xmlns:a16="http://schemas.microsoft.com/office/drawing/2014/main" val="2280700353"/>
                  </a:ext>
                </a:extLst>
              </a:tr>
              <a:tr h="685800">
                <a:tc>
                  <a:txBody>
                    <a:bodyPr/>
                    <a:lstStyle/>
                    <a:p>
                      <a:pPr marL="400050" marR="0" lvl="0" indent="-400050" algn="l" defTabSz="914400" rtl="0" eaLnBrk="1" fontAlgn="auto" latinLnBrk="0" hangingPunct="1">
                        <a:lnSpc>
                          <a:spcPct val="100000"/>
                        </a:lnSpc>
                        <a:spcBef>
                          <a:spcPts val="0"/>
                        </a:spcBef>
                        <a:spcAft>
                          <a:spcPts val="0"/>
                        </a:spcAft>
                        <a:buClrTx/>
                        <a:buSzTx/>
                        <a:buFontTx/>
                        <a:buAutoNum type="romanUcPeriod" startAt="2"/>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Industry Overview</a:t>
                      </a:r>
                    </a:p>
                  </a:txBody>
                  <a:tcPr anchor="ctr">
                    <a:noFill/>
                  </a:tcPr>
                </a:tc>
                <a:extLst>
                  <a:ext uri="{0D108BD9-81ED-4DB2-BD59-A6C34878D82A}">
                    <a16:rowId xmlns:a16="http://schemas.microsoft.com/office/drawing/2014/main" val="1047921284"/>
                  </a:ext>
                </a:extLst>
              </a:tr>
              <a:tr h="685800">
                <a:tc>
                  <a:txBody>
                    <a:bodyPr/>
                    <a:lstStyle/>
                    <a:p>
                      <a:pPr marL="400050" marR="0" lvl="0" indent="-400050" algn="l" defTabSz="914400" rtl="0" eaLnBrk="1" fontAlgn="auto" latinLnBrk="0" hangingPunct="1">
                        <a:lnSpc>
                          <a:spcPct val="100000"/>
                        </a:lnSpc>
                        <a:spcBef>
                          <a:spcPts val="0"/>
                        </a:spcBef>
                        <a:spcAft>
                          <a:spcPts val="0"/>
                        </a:spcAft>
                        <a:buClrTx/>
                        <a:buSzTx/>
                        <a:buFontTx/>
                        <a:buAutoNum type="romanUcPeriod" startAt="3"/>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Financial Overview</a:t>
                      </a:r>
                    </a:p>
                  </a:txBody>
                  <a:tcPr anchor="ctr">
                    <a:noFill/>
                  </a:tcPr>
                </a:tc>
                <a:extLst>
                  <a:ext uri="{0D108BD9-81ED-4DB2-BD59-A6C34878D82A}">
                    <a16:rowId xmlns:a16="http://schemas.microsoft.com/office/drawing/2014/main" val="1030257006"/>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IV.    Environmental, Social &amp; Governance Analysis</a:t>
                      </a:r>
                    </a:p>
                  </a:txBody>
                  <a:tcPr anchor="ctr">
                    <a:noFill/>
                  </a:tcPr>
                </a:tc>
                <a:extLst>
                  <a:ext uri="{0D108BD9-81ED-4DB2-BD59-A6C34878D82A}">
                    <a16:rowId xmlns:a16="http://schemas.microsoft.com/office/drawing/2014/main" val="386185188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     Competitive Landscape</a:t>
                      </a:r>
                    </a:p>
                  </a:txBody>
                  <a:tcPr anchor="ctr">
                    <a:solidFill>
                      <a:schemeClr val="accent1">
                        <a:lumMod val="20000"/>
                        <a:lumOff val="80000"/>
                      </a:schemeClr>
                    </a:solidFill>
                  </a:tcPr>
                </a:tc>
                <a:extLst>
                  <a:ext uri="{0D108BD9-81ED-4DB2-BD59-A6C34878D82A}">
                    <a16:rowId xmlns:a16="http://schemas.microsoft.com/office/drawing/2014/main" val="4028861106"/>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VI.    Catalysts and risks</a:t>
                      </a:r>
                    </a:p>
                  </a:txBody>
                  <a:tcPr anchor="ctr">
                    <a:noFill/>
                  </a:tcPr>
                </a:tc>
                <a:extLst>
                  <a:ext uri="{0D108BD9-81ED-4DB2-BD59-A6C34878D82A}">
                    <a16:rowId xmlns:a16="http://schemas.microsoft.com/office/drawing/2014/main" val="95096767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VII.    Investment Rationale</a:t>
                      </a:r>
                    </a:p>
                  </a:txBody>
                  <a:tcPr anchor="ctr">
                    <a:noFill/>
                  </a:tcPr>
                </a:tc>
                <a:extLst>
                  <a:ext uri="{0D108BD9-81ED-4DB2-BD59-A6C34878D82A}">
                    <a16:rowId xmlns:a16="http://schemas.microsoft.com/office/drawing/2014/main" val="304509101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VIII.   Comps and DCF Models (Financial Models)</a:t>
                      </a:r>
                    </a:p>
                  </a:txBody>
                  <a:tcPr anchor="ctr">
                    <a:noFill/>
                  </a:tcPr>
                </a:tc>
                <a:extLst>
                  <a:ext uri="{0D108BD9-81ED-4DB2-BD59-A6C34878D82A}">
                    <a16:rowId xmlns:a16="http://schemas.microsoft.com/office/drawing/2014/main" val="2978899624"/>
                  </a:ext>
                </a:extLst>
              </a:tr>
            </a:tbl>
          </a:graphicData>
        </a:graphic>
      </p:graphicFrame>
    </p:spTree>
    <p:extLst>
      <p:ext uri="{BB962C8B-B14F-4D97-AF65-F5344CB8AC3E}">
        <p14:creationId xmlns:p14="http://schemas.microsoft.com/office/powerpoint/2010/main" val="2646823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5"/>
          <p:cNvSpPr txBox="1">
            <a:spLocks noGrp="1"/>
          </p:cNvSpPr>
          <p:nvPr>
            <p:ph type="title"/>
          </p:nvPr>
        </p:nvSpPr>
        <p:spPr>
          <a:xfrm>
            <a:off x="344319" y="206818"/>
            <a:ext cx="8229600" cy="85621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2600"/>
              <a:buFont typeface="Gill Sans"/>
              <a:buNone/>
            </a:pPr>
            <a:r>
              <a:rPr lang="en-US" sz="2600" dirty="0">
                <a:latin typeface="Gill Sans"/>
                <a:ea typeface="Gill Sans"/>
                <a:cs typeface="Gill Sans"/>
                <a:sym typeface="Gill Sans"/>
              </a:rPr>
              <a:t>Competitive Landscape</a:t>
            </a:r>
            <a:endParaRPr sz="2600" dirty="0">
              <a:latin typeface="Gill Sans"/>
              <a:ea typeface="Gill Sans"/>
              <a:cs typeface="Gill Sans"/>
              <a:sym typeface="Gill Sans"/>
            </a:endParaRPr>
          </a:p>
        </p:txBody>
      </p:sp>
      <p:sp>
        <p:nvSpPr>
          <p:cNvPr id="216" name="Google Shape;216;p5"/>
          <p:cNvSpPr txBox="1">
            <a:spLocks noGrp="1"/>
          </p:cNvSpPr>
          <p:nvPr>
            <p:ph type="sldNum" idx="12"/>
          </p:nvPr>
        </p:nvSpPr>
        <p:spPr>
          <a:xfrm>
            <a:off x="6614160" y="6354524"/>
            <a:ext cx="20574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400" dirty="0">
                <a:solidFill>
                  <a:schemeClr val="dk2"/>
                </a:solidFill>
                <a:latin typeface="Bookman Old Style"/>
                <a:sym typeface="Bookman Old Style"/>
              </a:rPr>
              <a:t>4</a:t>
            </a:r>
            <a:endParaRPr dirty="0"/>
          </a:p>
        </p:txBody>
      </p:sp>
      <p:graphicFrame>
        <p:nvGraphicFramePr>
          <p:cNvPr id="217" name="Google Shape;217;p5"/>
          <p:cNvGraphicFramePr/>
          <p:nvPr>
            <p:extLst>
              <p:ext uri="{D42A27DB-BD31-4B8C-83A1-F6EECF244321}">
                <p14:modId xmlns:p14="http://schemas.microsoft.com/office/powerpoint/2010/main" val="3800228918"/>
              </p:ext>
            </p:extLst>
          </p:nvPr>
        </p:nvGraphicFramePr>
        <p:xfrm>
          <a:off x="483222" y="2116456"/>
          <a:ext cx="2578500" cy="822990"/>
        </p:xfrm>
        <a:graphic>
          <a:graphicData uri="http://schemas.openxmlformats.org/drawingml/2006/table">
            <a:tbl>
              <a:tblPr bandRow="1">
                <a:noFill/>
              </a:tblPr>
              <a:tblGrid>
                <a:gridCol w="1308625">
                  <a:extLst>
                    <a:ext uri="{9D8B030D-6E8A-4147-A177-3AD203B41FA5}">
                      <a16:colId xmlns:a16="http://schemas.microsoft.com/office/drawing/2014/main" val="20000"/>
                    </a:ext>
                  </a:extLst>
                </a:gridCol>
                <a:gridCol w="1269875">
                  <a:extLst>
                    <a:ext uri="{9D8B030D-6E8A-4147-A177-3AD203B41FA5}">
                      <a16:colId xmlns:a16="http://schemas.microsoft.com/office/drawing/2014/main" val="20001"/>
                    </a:ext>
                  </a:extLst>
                </a:gridCol>
              </a:tblGrid>
              <a:tr h="274325">
                <a:tc>
                  <a:txBody>
                    <a:bodyPr/>
                    <a:lstStyle/>
                    <a:p>
                      <a:pPr marL="0" marR="0" lvl="0" indent="0" algn="l" rtl="0">
                        <a:spcBef>
                          <a:spcPts val="0"/>
                        </a:spcBef>
                        <a:spcAft>
                          <a:spcPts val="0"/>
                        </a:spcAft>
                        <a:buNone/>
                      </a:pPr>
                      <a:r>
                        <a:rPr lang="en-US" sz="1200" b="0" u="none" strike="noStrike" cap="none" dirty="0">
                          <a:solidFill>
                            <a:schemeClr val="dk1"/>
                          </a:solidFill>
                          <a:latin typeface="Bookman Old Style"/>
                          <a:ea typeface="Bookman Old Style"/>
                          <a:cs typeface="Bookman Old Style"/>
                          <a:sym typeface="Bookman Old Style"/>
                        </a:rPr>
                        <a:t>Mkt Cap</a:t>
                      </a:r>
                      <a:endParaRPr dirty="0"/>
                    </a:p>
                  </a:txBody>
                  <a:tcPr marL="91450" marR="91450" marT="45725" marB="45725">
                    <a:solidFill>
                      <a:srgbClr val="F2F2F2"/>
                    </a:solidFill>
                  </a:tcPr>
                </a:tc>
                <a:tc>
                  <a:txBody>
                    <a:bodyPr/>
                    <a:lstStyle/>
                    <a:p>
                      <a:pPr marL="0" marR="0" lvl="0" indent="0" algn="r" rtl="0">
                        <a:spcBef>
                          <a:spcPts val="0"/>
                        </a:spcBef>
                        <a:spcAft>
                          <a:spcPts val="0"/>
                        </a:spcAft>
                        <a:buNone/>
                      </a:pPr>
                      <a:r>
                        <a:rPr lang="en-US" sz="1200" b="0" dirty="0">
                          <a:solidFill>
                            <a:schemeClr val="dk1"/>
                          </a:solidFill>
                          <a:latin typeface="Bookman Old Style"/>
                          <a:ea typeface="Bookman Old Style"/>
                          <a:cs typeface="Bookman Old Style"/>
                          <a:sym typeface="Bookman Old Style"/>
                        </a:rPr>
                        <a:t>$392.6B</a:t>
                      </a:r>
                      <a:endParaRPr dirty="0"/>
                    </a:p>
                  </a:txBody>
                  <a:tcPr marL="91450" marR="91450" marT="45725" marB="45725">
                    <a:solidFill>
                      <a:srgbClr val="F2F2F2"/>
                    </a:solidFill>
                  </a:tcPr>
                </a:tc>
                <a:extLst>
                  <a:ext uri="{0D108BD9-81ED-4DB2-BD59-A6C34878D82A}">
                    <a16:rowId xmlns:a16="http://schemas.microsoft.com/office/drawing/2014/main" val="10000"/>
                  </a:ext>
                </a:extLst>
              </a:tr>
              <a:tr h="274325">
                <a:tc>
                  <a:txBody>
                    <a:bodyPr/>
                    <a:lstStyle/>
                    <a:p>
                      <a:pPr marL="0" marR="0" lvl="0" indent="0" algn="l" rtl="0">
                        <a:spcBef>
                          <a:spcPts val="0"/>
                        </a:spcBef>
                        <a:spcAft>
                          <a:spcPts val="0"/>
                        </a:spcAft>
                        <a:buNone/>
                      </a:pPr>
                      <a:r>
                        <a:rPr lang="en-US" sz="1200" b="0">
                          <a:solidFill>
                            <a:schemeClr val="dk1"/>
                          </a:solidFill>
                          <a:latin typeface="Bookman Old Style"/>
                          <a:ea typeface="Bookman Old Style"/>
                          <a:cs typeface="Bookman Old Style"/>
                          <a:sym typeface="Bookman Old Style"/>
                        </a:rPr>
                        <a:t>Share Price</a:t>
                      </a:r>
                      <a:endParaRPr/>
                    </a:p>
                  </a:txBody>
                  <a:tcPr marL="91450" marR="91450" marT="45725" marB="45725">
                    <a:solidFill>
                      <a:srgbClr val="F2F2F2"/>
                    </a:solidFill>
                  </a:tcPr>
                </a:tc>
                <a:tc>
                  <a:txBody>
                    <a:bodyPr/>
                    <a:lstStyle/>
                    <a:p>
                      <a:pPr marL="0" marR="0" lvl="0" indent="0" algn="r" rtl="0">
                        <a:spcBef>
                          <a:spcPts val="0"/>
                        </a:spcBef>
                        <a:spcAft>
                          <a:spcPts val="0"/>
                        </a:spcAft>
                        <a:buNone/>
                      </a:pPr>
                      <a:r>
                        <a:rPr lang="en-US" sz="1200" b="0" dirty="0">
                          <a:solidFill>
                            <a:schemeClr val="dk1"/>
                          </a:solidFill>
                          <a:latin typeface="Bookman Old Style"/>
                          <a:sym typeface="Bookman Old Style"/>
                        </a:rPr>
                        <a:t>$145.60</a:t>
                      </a:r>
                      <a:endParaRPr dirty="0"/>
                    </a:p>
                  </a:txBody>
                  <a:tcPr marL="91450" marR="91450" marT="45725" marB="45725">
                    <a:solidFill>
                      <a:srgbClr val="F2F2F2"/>
                    </a:solidFill>
                  </a:tcPr>
                </a:tc>
                <a:extLst>
                  <a:ext uri="{0D108BD9-81ED-4DB2-BD59-A6C34878D82A}">
                    <a16:rowId xmlns:a16="http://schemas.microsoft.com/office/drawing/2014/main" val="10001"/>
                  </a:ext>
                </a:extLst>
              </a:tr>
              <a:tr h="274325">
                <a:tc>
                  <a:txBody>
                    <a:bodyPr/>
                    <a:lstStyle/>
                    <a:p>
                      <a:pPr marL="0" marR="0" lvl="0" indent="0" algn="l" rtl="0">
                        <a:spcBef>
                          <a:spcPts val="0"/>
                        </a:spcBef>
                        <a:spcAft>
                          <a:spcPts val="0"/>
                        </a:spcAft>
                        <a:buNone/>
                      </a:pPr>
                      <a:r>
                        <a:rPr lang="en-US" sz="1200" b="0">
                          <a:solidFill>
                            <a:schemeClr val="dk1"/>
                          </a:solidFill>
                          <a:latin typeface="Bookman Old Style"/>
                          <a:ea typeface="Bookman Old Style"/>
                          <a:cs typeface="Bookman Old Style"/>
                          <a:sym typeface="Bookman Old Style"/>
                        </a:rPr>
                        <a:t>Beta</a:t>
                      </a:r>
                      <a:endParaRPr/>
                    </a:p>
                  </a:txBody>
                  <a:tcPr marL="91450" marR="91450" marT="45725" marB="45725">
                    <a:solidFill>
                      <a:srgbClr val="F2F2F2"/>
                    </a:solidFill>
                  </a:tcPr>
                </a:tc>
                <a:tc>
                  <a:txBody>
                    <a:bodyPr/>
                    <a:lstStyle/>
                    <a:p>
                      <a:pPr marL="0" marR="0" lvl="0" indent="0" algn="r" rtl="0">
                        <a:spcBef>
                          <a:spcPts val="0"/>
                        </a:spcBef>
                        <a:spcAft>
                          <a:spcPts val="0"/>
                        </a:spcAft>
                        <a:buNone/>
                      </a:pPr>
                      <a:r>
                        <a:rPr lang="en-US" sz="1200" b="0" dirty="0">
                          <a:solidFill>
                            <a:schemeClr val="dk1"/>
                          </a:solidFill>
                          <a:latin typeface="Bookman Old Style"/>
                          <a:sym typeface="Bookman Old Style"/>
                        </a:rPr>
                        <a:t>.53</a:t>
                      </a:r>
                      <a:endParaRPr dirty="0"/>
                    </a:p>
                  </a:txBody>
                  <a:tcPr marL="91450" marR="91450" marT="45725" marB="45725">
                    <a:solidFill>
                      <a:srgbClr val="F2F2F2"/>
                    </a:solidFill>
                  </a:tcPr>
                </a:tc>
                <a:extLst>
                  <a:ext uri="{0D108BD9-81ED-4DB2-BD59-A6C34878D82A}">
                    <a16:rowId xmlns:a16="http://schemas.microsoft.com/office/drawing/2014/main" val="10002"/>
                  </a:ext>
                </a:extLst>
              </a:tr>
            </a:tbl>
          </a:graphicData>
        </a:graphic>
      </p:graphicFrame>
      <p:graphicFrame>
        <p:nvGraphicFramePr>
          <p:cNvPr id="218" name="Google Shape;218;p5"/>
          <p:cNvGraphicFramePr/>
          <p:nvPr>
            <p:extLst>
              <p:ext uri="{D42A27DB-BD31-4B8C-83A1-F6EECF244321}">
                <p14:modId xmlns:p14="http://schemas.microsoft.com/office/powerpoint/2010/main" val="2385283963"/>
              </p:ext>
            </p:extLst>
          </p:nvPr>
        </p:nvGraphicFramePr>
        <p:xfrm>
          <a:off x="3280317" y="2082522"/>
          <a:ext cx="2578500" cy="853470"/>
        </p:xfrm>
        <a:graphic>
          <a:graphicData uri="http://schemas.openxmlformats.org/drawingml/2006/table">
            <a:tbl>
              <a:tblPr bandRow="1">
                <a:noFill/>
              </a:tblPr>
              <a:tblGrid>
                <a:gridCol w="1308625">
                  <a:extLst>
                    <a:ext uri="{9D8B030D-6E8A-4147-A177-3AD203B41FA5}">
                      <a16:colId xmlns:a16="http://schemas.microsoft.com/office/drawing/2014/main" val="20000"/>
                    </a:ext>
                  </a:extLst>
                </a:gridCol>
                <a:gridCol w="1269875">
                  <a:extLst>
                    <a:ext uri="{9D8B030D-6E8A-4147-A177-3AD203B41FA5}">
                      <a16:colId xmlns:a16="http://schemas.microsoft.com/office/drawing/2014/main" val="20001"/>
                    </a:ext>
                  </a:extLst>
                </a:gridCol>
              </a:tblGrid>
              <a:tr h="274325">
                <a:tc>
                  <a:txBody>
                    <a:bodyPr/>
                    <a:lstStyle/>
                    <a:p>
                      <a:pPr marL="0" marR="0" lvl="0" indent="0" algn="l" rtl="0">
                        <a:spcBef>
                          <a:spcPts val="0"/>
                        </a:spcBef>
                        <a:spcAft>
                          <a:spcPts val="0"/>
                        </a:spcAft>
                        <a:buNone/>
                      </a:pPr>
                      <a:r>
                        <a:rPr lang="en-US" sz="1200" b="0">
                          <a:solidFill>
                            <a:schemeClr val="dk1"/>
                          </a:solidFill>
                          <a:latin typeface="Bookman Old Style"/>
                          <a:ea typeface="Bookman Old Style"/>
                          <a:cs typeface="Bookman Old Style"/>
                          <a:sym typeface="Bookman Old Style"/>
                        </a:rPr>
                        <a:t>Mkt Cap</a:t>
                      </a:r>
                      <a:endParaRPr/>
                    </a:p>
                  </a:txBody>
                  <a:tcPr marL="91450" marR="91450" marT="45725" marB="45725">
                    <a:solidFill>
                      <a:srgbClr val="F2F2F2"/>
                    </a:solidFill>
                  </a:tcPr>
                </a:tc>
                <a:tc>
                  <a:txBody>
                    <a:bodyPr/>
                    <a:lstStyle/>
                    <a:p>
                      <a:pPr marL="0" marR="0" lvl="0" indent="0" algn="r" rtl="0">
                        <a:spcBef>
                          <a:spcPts val="0"/>
                        </a:spcBef>
                        <a:spcAft>
                          <a:spcPts val="0"/>
                        </a:spcAft>
                        <a:buNone/>
                      </a:pPr>
                      <a:r>
                        <a:rPr lang="en-US" sz="1200" b="0" dirty="0">
                          <a:solidFill>
                            <a:schemeClr val="dk1"/>
                          </a:solidFill>
                          <a:latin typeface="Bookman Old Style"/>
                          <a:ea typeface="Bookman Old Style"/>
                          <a:cs typeface="Bookman Old Style"/>
                          <a:sym typeface="Bookman Old Style"/>
                        </a:rPr>
                        <a:t>$79.35B</a:t>
                      </a:r>
                      <a:endParaRPr dirty="0"/>
                    </a:p>
                  </a:txBody>
                  <a:tcPr marL="91450" marR="91450" marT="45725" marB="45725">
                    <a:solidFill>
                      <a:srgbClr val="F2F2F2"/>
                    </a:solidFill>
                  </a:tcPr>
                </a:tc>
                <a:extLst>
                  <a:ext uri="{0D108BD9-81ED-4DB2-BD59-A6C34878D82A}">
                    <a16:rowId xmlns:a16="http://schemas.microsoft.com/office/drawing/2014/main" val="10000"/>
                  </a:ext>
                </a:extLst>
              </a:tr>
              <a:tr h="274325">
                <a:tc>
                  <a:txBody>
                    <a:bodyPr/>
                    <a:lstStyle/>
                    <a:p>
                      <a:pPr marL="0" marR="0" lvl="0" indent="0" algn="l" rtl="0">
                        <a:spcBef>
                          <a:spcPts val="0"/>
                        </a:spcBef>
                        <a:spcAft>
                          <a:spcPts val="0"/>
                        </a:spcAft>
                        <a:buNone/>
                      </a:pPr>
                      <a:r>
                        <a:rPr lang="en-US" sz="1200" b="0">
                          <a:solidFill>
                            <a:schemeClr val="dk1"/>
                          </a:solidFill>
                          <a:latin typeface="Bookman Old Style"/>
                          <a:ea typeface="Bookman Old Style"/>
                          <a:cs typeface="Bookman Old Style"/>
                          <a:sym typeface="Bookman Old Style"/>
                        </a:rPr>
                        <a:t>Share Price</a:t>
                      </a:r>
                      <a:endParaRPr/>
                    </a:p>
                  </a:txBody>
                  <a:tcPr marL="91450" marR="91450" marT="45725" marB="45725">
                    <a:solidFill>
                      <a:srgbClr val="F2F2F2"/>
                    </a:solidFill>
                  </a:tcPr>
                </a:tc>
                <a:tc>
                  <a:txBody>
                    <a:bodyPr/>
                    <a:lstStyle/>
                    <a:p>
                      <a:pPr marL="0" marR="0" lvl="0" indent="0" algn="r" rtl="0">
                        <a:spcBef>
                          <a:spcPts val="0"/>
                        </a:spcBef>
                        <a:spcAft>
                          <a:spcPts val="0"/>
                        </a:spcAft>
                        <a:buNone/>
                      </a:pPr>
                      <a:r>
                        <a:rPr lang="en-US" sz="1200" b="0" dirty="0">
                          <a:solidFill>
                            <a:schemeClr val="dk1"/>
                          </a:solidFill>
                          <a:latin typeface="Bookman Old Style"/>
                          <a:sym typeface="Bookman Old Style"/>
                        </a:rPr>
                        <a:t>$172.42</a:t>
                      </a:r>
                      <a:endParaRPr dirty="0"/>
                    </a:p>
                  </a:txBody>
                  <a:tcPr marL="91450" marR="91450" marT="45725" marB="45725">
                    <a:solidFill>
                      <a:srgbClr val="F2F2F2"/>
                    </a:solidFill>
                  </a:tcPr>
                </a:tc>
                <a:extLst>
                  <a:ext uri="{0D108BD9-81ED-4DB2-BD59-A6C34878D82A}">
                    <a16:rowId xmlns:a16="http://schemas.microsoft.com/office/drawing/2014/main" val="10001"/>
                  </a:ext>
                </a:extLst>
              </a:tr>
              <a:tr h="274325">
                <a:tc>
                  <a:txBody>
                    <a:bodyPr/>
                    <a:lstStyle/>
                    <a:p>
                      <a:pPr marL="0" marR="0" lvl="0" indent="0" algn="l" rtl="0">
                        <a:spcBef>
                          <a:spcPts val="0"/>
                        </a:spcBef>
                        <a:spcAft>
                          <a:spcPts val="0"/>
                        </a:spcAft>
                        <a:buNone/>
                      </a:pPr>
                      <a:r>
                        <a:rPr lang="en-US" sz="1200" b="0">
                          <a:solidFill>
                            <a:schemeClr val="dk1"/>
                          </a:solidFill>
                          <a:latin typeface="Bookman Old Style"/>
                          <a:ea typeface="Bookman Old Style"/>
                          <a:cs typeface="Bookman Old Style"/>
                          <a:sym typeface="Bookman Old Style"/>
                        </a:rPr>
                        <a:t>Beta</a:t>
                      </a:r>
                      <a:endParaRPr/>
                    </a:p>
                  </a:txBody>
                  <a:tcPr marL="91450" marR="91450" marT="45725" marB="45725">
                    <a:solidFill>
                      <a:srgbClr val="F2F2F2"/>
                    </a:solidFill>
                  </a:tcPr>
                </a:tc>
                <a:tc>
                  <a:txBody>
                    <a:bodyPr/>
                    <a:lstStyle/>
                    <a:p>
                      <a:pPr marL="0" marR="0" lvl="0" indent="0" algn="r" rtl="0">
                        <a:spcBef>
                          <a:spcPts val="0"/>
                        </a:spcBef>
                        <a:spcAft>
                          <a:spcPts val="0"/>
                        </a:spcAft>
                        <a:buNone/>
                      </a:pPr>
                      <a:r>
                        <a:rPr lang="en-US" sz="1400" b="0" dirty="0">
                          <a:solidFill>
                            <a:schemeClr val="dk1"/>
                          </a:solidFill>
                          <a:latin typeface="Bookman Old Style"/>
                          <a:sym typeface="Bookman Old Style"/>
                        </a:rPr>
                        <a:t>1.04</a:t>
                      </a:r>
                      <a:endParaRPr sz="1400" dirty="0"/>
                    </a:p>
                  </a:txBody>
                  <a:tcPr marL="91450" marR="91450" marT="45725" marB="45725">
                    <a:solidFill>
                      <a:srgbClr val="F2F2F2"/>
                    </a:solidFill>
                  </a:tcPr>
                </a:tc>
                <a:extLst>
                  <a:ext uri="{0D108BD9-81ED-4DB2-BD59-A6C34878D82A}">
                    <a16:rowId xmlns:a16="http://schemas.microsoft.com/office/drawing/2014/main" val="10002"/>
                  </a:ext>
                </a:extLst>
              </a:tr>
            </a:tbl>
          </a:graphicData>
        </a:graphic>
      </p:graphicFrame>
      <p:graphicFrame>
        <p:nvGraphicFramePr>
          <p:cNvPr id="219" name="Google Shape;219;p5"/>
          <p:cNvGraphicFramePr/>
          <p:nvPr>
            <p:extLst>
              <p:ext uri="{D42A27DB-BD31-4B8C-83A1-F6EECF244321}">
                <p14:modId xmlns:p14="http://schemas.microsoft.com/office/powerpoint/2010/main" val="697305097"/>
              </p:ext>
            </p:extLst>
          </p:nvPr>
        </p:nvGraphicFramePr>
        <p:xfrm>
          <a:off x="6093040" y="2116456"/>
          <a:ext cx="2578500" cy="822990"/>
        </p:xfrm>
        <a:graphic>
          <a:graphicData uri="http://schemas.openxmlformats.org/drawingml/2006/table">
            <a:tbl>
              <a:tblPr bandRow="1">
                <a:noFill/>
              </a:tblPr>
              <a:tblGrid>
                <a:gridCol w="1308625">
                  <a:extLst>
                    <a:ext uri="{9D8B030D-6E8A-4147-A177-3AD203B41FA5}">
                      <a16:colId xmlns:a16="http://schemas.microsoft.com/office/drawing/2014/main" val="20000"/>
                    </a:ext>
                  </a:extLst>
                </a:gridCol>
                <a:gridCol w="1269875">
                  <a:extLst>
                    <a:ext uri="{9D8B030D-6E8A-4147-A177-3AD203B41FA5}">
                      <a16:colId xmlns:a16="http://schemas.microsoft.com/office/drawing/2014/main" val="20001"/>
                    </a:ext>
                  </a:extLst>
                </a:gridCol>
              </a:tblGrid>
              <a:tr h="274325">
                <a:tc>
                  <a:txBody>
                    <a:bodyPr/>
                    <a:lstStyle/>
                    <a:p>
                      <a:pPr marL="0" marR="0" lvl="0" indent="0" algn="l" rtl="0">
                        <a:spcBef>
                          <a:spcPts val="0"/>
                        </a:spcBef>
                        <a:spcAft>
                          <a:spcPts val="0"/>
                        </a:spcAft>
                        <a:buNone/>
                      </a:pPr>
                      <a:r>
                        <a:rPr lang="en-US" sz="1200" b="0">
                          <a:solidFill>
                            <a:schemeClr val="dk1"/>
                          </a:solidFill>
                          <a:latin typeface="Bookman Old Style"/>
                          <a:ea typeface="Bookman Old Style"/>
                          <a:cs typeface="Bookman Old Style"/>
                          <a:sym typeface="Bookman Old Style"/>
                        </a:rPr>
                        <a:t>Mkt Cap</a:t>
                      </a:r>
                      <a:endParaRPr/>
                    </a:p>
                  </a:txBody>
                  <a:tcPr marL="91450" marR="91450" marT="45725" marB="45725">
                    <a:solidFill>
                      <a:srgbClr val="F2F2F2"/>
                    </a:solidFill>
                  </a:tcPr>
                </a:tc>
                <a:tc>
                  <a:txBody>
                    <a:bodyPr/>
                    <a:lstStyle/>
                    <a:p>
                      <a:pPr marL="0" marR="0" lvl="0" indent="0" algn="r" rtl="0">
                        <a:spcBef>
                          <a:spcPts val="0"/>
                        </a:spcBef>
                        <a:spcAft>
                          <a:spcPts val="0"/>
                        </a:spcAft>
                        <a:buNone/>
                      </a:pPr>
                      <a:r>
                        <a:rPr lang="en-US" sz="1200" b="0" dirty="0">
                          <a:solidFill>
                            <a:schemeClr val="dk1"/>
                          </a:solidFill>
                          <a:latin typeface="Bookman Old Style"/>
                          <a:ea typeface="Bookman Old Style"/>
                          <a:cs typeface="Bookman Old Style"/>
                          <a:sym typeface="Bookman Old Style"/>
                        </a:rPr>
                        <a:t>$31.9B</a:t>
                      </a:r>
                      <a:endParaRPr dirty="0"/>
                    </a:p>
                  </a:txBody>
                  <a:tcPr marL="91450" marR="91450" marT="45725" marB="45725">
                    <a:solidFill>
                      <a:srgbClr val="F2F2F2"/>
                    </a:solidFill>
                  </a:tcPr>
                </a:tc>
                <a:extLst>
                  <a:ext uri="{0D108BD9-81ED-4DB2-BD59-A6C34878D82A}">
                    <a16:rowId xmlns:a16="http://schemas.microsoft.com/office/drawing/2014/main" val="10000"/>
                  </a:ext>
                </a:extLst>
              </a:tr>
              <a:tr h="274325">
                <a:tc>
                  <a:txBody>
                    <a:bodyPr/>
                    <a:lstStyle/>
                    <a:p>
                      <a:pPr marL="0" marR="0" lvl="0" indent="0" algn="l" rtl="0">
                        <a:spcBef>
                          <a:spcPts val="0"/>
                        </a:spcBef>
                        <a:spcAft>
                          <a:spcPts val="0"/>
                        </a:spcAft>
                        <a:buNone/>
                      </a:pPr>
                      <a:r>
                        <a:rPr lang="en-US" sz="1200" b="0">
                          <a:solidFill>
                            <a:schemeClr val="dk1"/>
                          </a:solidFill>
                          <a:latin typeface="Bookman Old Style"/>
                          <a:ea typeface="Bookman Old Style"/>
                          <a:cs typeface="Bookman Old Style"/>
                          <a:sym typeface="Bookman Old Style"/>
                        </a:rPr>
                        <a:t>Share Price</a:t>
                      </a:r>
                      <a:endParaRPr/>
                    </a:p>
                  </a:txBody>
                  <a:tcPr marL="91450" marR="91450" marT="45725" marB="45725">
                    <a:solidFill>
                      <a:srgbClr val="F2F2F2"/>
                    </a:solidFill>
                  </a:tcPr>
                </a:tc>
                <a:tc>
                  <a:txBody>
                    <a:bodyPr/>
                    <a:lstStyle/>
                    <a:p>
                      <a:pPr marL="0" marR="0" lvl="0" indent="0" algn="r" rtl="0">
                        <a:spcBef>
                          <a:spcPts val="0"/>
                        </a:spcBef>
                        <a:spcAft>
                          <a:spcPts val="0"/>
                        </a:spcAft>
                        <a:buNone/>
                      </a:pPr>
                      <a:r>
                        <a:rPr lang="en-US" sz="1200" b="0" dirty="0">
                          <a:solidFill>
                            <a:schemeClr val="dk1"/>
                          </a:solidFill>
                          <a:latin typeface="Bookman Old Style"/>
                          <a:ea typeface="Bookman Old Style"/>
                          <a:cs typeface="Bookman Old Style"/>
                          <a:sym typeface="Bookman Old Style"/>
                        </a:rPr>
                        <a:t>$44.60</a:t>
                      </a:r>
                      <a:endParaRPr dirty="0"/>
                    </a:p>
                  </a:txBody>
                  <a:tcPr marL="91450" marR="91450" marT="45725" marB="45725">
                    <a:solidFill>
                      <a:srgbClr val="F2F2F2"/>
                    </a:solidFill>
                  </a:tcPr>
                </a:tc>
                <a:extLst>
                  <a:ext uri="{0D108BD9-81ED-4DB2-BD59-A6C34878D82A}">
                    <a16:rowId xmlns:a16="http://schemas.microsoft.com/office/drawing/2014/main" val="10001"/>
                  </a:ext>
                </a:extLst>
              </a:tr>
              <a:tr h="274325">
                <a:tc>
                  <a:txBody>
                    <a:bodyPr/>
                    <a:lstStyle/>
                    <a:p>
                      <a:pPr marL="0" marR="0" lvl="0" indent="0" algn="l" rtl="0">
                        <a:spcBef>
                          <a:spcPts val="0"/>
                        </a:spcBef>
                        <a:spcAft>
                          <a:spcPts val="0"/>
                        </a:spcAft>
                        <a:buNone/>
                      </a:pPr>
                      <a:r>
                        <a:rPr lang="en-US" sz="1200" b="0">
                          <a:solidFill>
                            <a:schemeClr val="dk1"/>
                          </a:solidFill>
                          <a:latin typeface="Bookman Old Style"/>
                          <a:ea typeface="Bookman Old Style"/>
                          <a:cs typeface="Bookman Old Style"/>
                          <a:sym typeface="Bookman Old Style"/>
                        </a:rPr>
                        <a:t>Beta</a:t>
                      </a:r>
                      <a:endParaRPr/>
                    </a:p>
                  </a:txBody>
                  <a:tcPr marL="91450" marR="91450" marT="45725" marB="45725">
                    <a:solidFill>
                      <a:srgbClr val="F2F2F2"/>
                    </a:solidFill>
                  </a:tcPr>
                </a:tc>
                <a:tc>
                  <a:txBody>
                    <a:bodyPr/>
                    <a:lstStyle/>
                    <a:p>
                      <a:pPr marL="0" marR="0" lvl="0" indent="0" algn="r" rtl="0">
                        <a:spcBef>
                          <a:spcPts val="0"/>
                        </a:spcBef>
                        <a:spcAft>
                          <a:spcPts val="0"/>
                        </a:spcAft>
                        <a:buNone/>
                      </a:pPr>
                      <a:r>
                        <a:rPr lang="en-US" sz="1200" b="0" dirty="0">
                          <a:solidFill>
                            <a:schemeClr val="dk1"/>
                          </a:solidFill>
                          <a:latin typeface="Bookman Old Style"/>
                          <a:sym typeface="Bookman Old Style"/>
                        </a:rPr>
                        <a:t>.49</a:t>
                      </a:r>
                      <a:endParaRPr dirty="0"/>
                    </a:p>
                  </a:txBody>
                  <a:tcPr marL="91450" marR="91450" marT="45725" marB="45725">
                    <a:solidFill>
                      <a:srgbClr val="F2F2F2"/>
                    </a:solidFill>
                  </a:tcPr>
                </a:tc>
                <a:extLst>
                  <a:ext uri="{0D108BD9-81ED-4DB2-BD59-A6C34878D82A}">
                    <a16:rowId xmlns:a16="http://schemas.microsoft.com/office/drawing/2014/main" val="10002"/>
                  </a:ext>
                </a:extLst>
              </a:tr>
            </a:tbl>
          </a:graphicData>
        </a:graphic>
      </p:graphicFrame>
      <p:cxnSp>
        <p:nvCxnSpPr>
          <p:cNvPr id="220" name="Google Shape;220;p5"/>
          <p:cNvCxnSpPr/>
          <p:nvPr/>
        </p:nvCxnSpPr>
        <p:spPr>
          <a:xfrm>
            <a:off x="3169260" y="1329055"/>
            <a:ext cx="11344" cy="4800600"/>
          </a:xfrm>
          <a:prstGeom prst="straightConnector1">
            <a:avLst/>
          </a:prstGeom>
          <a:noFill/>
          <a:ln w="12700" cap="flat" cmpd="sng">
            <a:solidFill>
              <a:schemeClr val="accent1"/>
            </a:solidFill>
            <a:prstDash val="dash"/>
            <a:miter lim="800000"/>
            <a:headEnd type="none" w="sm" len="sm"/>
            <a:tailEnd type="none" w="sm" len="sm"/>
          </a:ln>
        </p:spPr>
      </p:cxnSp>
      <p:cxnSp>
        <p:nvCxnSpPr>
          <p:cNvPr id="221" name="Google Shape;221;p5"/>
          <p:cNvCxnSpPr/>
          <p:nvPr/>
        </p:nvCxnSpPr>
        <p:spPr>
          <a:xfrm>
            <a:off x="5974169" y="1349375"/>
            <a:ext cx="11344" cy="4800600"/>
          </a:xfrm>
          <a:prstGeom prst="straightConnector1">
            <a:avLst/>
          </a:prstGeom>
          <a:noFill/>
          <a:ln w="12700" cap="flat" cmpd="sng">
            <a:solidFill>
              <a:schemeClr val="accent1"/>
            </a:solidFill>
            <a:prstDash val="dash"/>
            <a:miter lim="800000"/>
            <a:headEnd type="none" w="sm" len="sm"/>
            <a:tailEnd type="none" w="sm" len="sm"/>
          </a:ln>
        </p:spPr>
      </p:cxnSp>
      <p:sp>
        <p:nvSpPr>
          <p:cNvPr id="222" name="Google Shape;222;p5"/>
          <p:cNvSpPr txBox="1"/>
          <p:nvPr/>
        </p:nvSpPr>
        <p:spPr>
          <a:xfrm>
            <a:off x="3051591" y="2908610"/>
            <a:ext cx="2815056" cy="3366171"/>
          </a:xfrm>
          <a:prstGeom prst="rect">
            <a:avLst/>
          </a:prstGeom>
          <a:noFill/>
          <a:ln>
            <a:noFill/>
          </a:ln>
        </p:spPr>
        <p:txBody>
          <a:bodyPr spcFirstLastPara="1" wrap="square" lIns="91425" tIns="91425" rIns="91425" bIns="91425" anchor="t" anchorCtr="0">
            <a:noAutofit/>
          </a:bodyPr>
          <a:lstStyle/>
          <a:p>
            <a:pPr marL="274320" marR="0" lvl="0" indent="-88900" algn="l" rtl="0">
              <a:lnSpc>
                <a:spcPct val="100000"/>
              </a:lnSpc>
              <a:spcBef>
                <a:spcPts val="0"/>
              </a:spcBef>
              <a:spcAft>
                <a:spcPts val="0"/>
              </a:spcAft>
              <a:buClr>
                <a:srgbClr val="00338E"/>
              </a:buClr>
              <a:buSzPts val="988"/>
              <a:buFont typeface="Bookman Old Style"/>
              <a:buChar char="►"/>
            </a:pPr>
            <a:r>
              <a:rPr lang="en-US" sz="1300" b="0" i="0" u="none" strike="noStrike" cap="none" dirty="0">
                <a:solidFill>
                  <a:srgbClr val="000000"/>
                </a:solidFill>
                <a:latin typeface="Gill Sans"/>
                <a:ea typeface="Gill Sans"/>
                <a:cs typeface="Gill Sans"/>
                <a:sym typeface="Gill Sans"/>
              </a:rPr>
              <a:t>One of the largest retailers in the world </a:t>
            </a:r>
          </a:p>
          <a:p>
            <a:pPr marL="274320" indent="-88900">
              <a:buClr>
                <a:srgbClr val="00338E"/>
              </a:buClr>
              <a:buSzPts val="988"/>
              <a:buFont typeface="Bookman Old Style"/>
              <a:buChar char="►"/>
            </a:pPr>
            <a:r>
              <a:rPr lang="en-US" sz="1300" dirty="0">
                <a:solidFill>
                  <a:srgbClr val="000000"/>
                </a:solidFill>
                <a:latin typeface="Gill Sans"/>
                <a:ea typeface="Gill Sans"/>
                <a:cs typeface="Gill Sans"/>
                <a:sym typeface="Gill Sans"/>
              </a:rPr>
              <a:t>Target stores sell general merchandise products, including homewares, clothing, accessories, and food items.</a:t>
            </a:r>
            <a:endParaRPr sz="1300" b="0" i="0" u="none" strike="noStrike" cap="none" dirty="0">
              <a:solidFill>
                <a:srgbClr val="000000"/>
              </a:solidFill>
              <a:latin typeface="Gill Sans"/>
              <a:ea typeface="Gill Sans"/>
              <a:cs typeface="Gill Sans"/>
              <a:sym typeface="Gill Sans"/>
            </a:endParaRPr>
          </a:p>
          <a:p>
            <a:pPr marL="274320" marR="0" lvl="0" indent="-88900" algn="l" rtl="0">
              <a:lnSpc>
                <a:spcPct val="100000"/>
              </a:lnSpc>
              <a:spcBef>
                <a:spcPts val="600"/>
              </a:spcBef>
              <a:spcAft>
                <a:spcPts val="0"/>
              </a:spcAft>
              <a:buClr>
                <a:srgbClr val="00338E"/>
              </a:buClr>
              <a:buSzPts val="988"/>
              <a:buFont typeface="Bookman Old Style"/>
              <a:buChar char="►"/>
            </a:pPr>
            <a:r>
              <a:rPr lang="en-US" sz="1300" b="0" i="0" u="none" strike="noStrike" cap="none" dirty="0">
                <a:solidFill>
                  <a:srgbClr val="000000"/>
                </a:solidFill>
                <a:latin typeface="Gill Sans"/>
                <a:ea typeface="Gill Sans"/>
                <a:cs typeface="Gill Sans"/>
                <a:sym typeface="Gill Sans"/>
              </a:rPr>
              <a:t>In 2020 Target’s gross margins averaged out to 29% while Costco’s gross margins were only 13%</a:t>
            </a:r>
            <a:endParaRPr dirty="0"/>
          </a:p>
          <a:p>
            <a:pPr marL="274320" marR="0" lvl="0" indent="-88900" algn="l" rtl="0">
              <a:lnSpc>
                <a:spcPct val="100000"/>
              </a:lnSpc>
              <a:spcBef>
                <a:spcPts val="600"/>
              </a:spcBef>
              <a:spcAft>
                <a:spcPts val="0"/>
              </a:spcAft>
              <a:buClr>
                <a:srgbClr val="00338E"/>
              </a:buClr>
              <a:buSzPts val="988"/>
              <a:buFont typeface="Bookman Old Style"/>
              <a:buChar char="►"/>
            </a:pPr>
            <a:r>
              <a:rPr lang="en-US" sz="1300" b="0" i="0" u="none" strike="noStrike" cap="none" dirty="0">
                <a:solidFill>
                  <a:srgbClr val="000000"/>
                </a:solidFill>
                <a:latin typeface="Gill Sans"/>
                <a:ea typeface="Gill Sans"/>
                <a:cs typeface="Gill Sans"/>
                <a:sym typeface="Gill Sans"/>
              </a:rPr>
              <a:t>Has a membership program like Costco but does not charge annual membership fees </a:t>
            </a:r>
            <a:endParaRPr sz="1300" b="0" i="0" u="none" strike="noStrike" cap="none" dirty="0">
              <a:solidFill>
                <a:srgbClr val="000000"/>
              </a:solidFill>
              <a:latin typeface="Gill Sans"/>
              <a:ea typeface="Gill Sans"/>
              <a:cs typeface="Gill Sans"/>
              <a:sym typeface="Gill Sans"/>
            </a:endParaRPr>
          </a:p>
          <a:p>
            <a:pPr marL="274320" marR="0" lvl="0" indent="-88900" algn="l" rtl="0">
              <a:lnSpc>
                <a:spcPct val="100000"/>
              </a:lnSpc>
              <a:spcBef>
                <a:spcPts val="600"/>
              </a:spcBef>
              <a:spcAft>
                <a:spcPts val="0"/>
              </a:spcAft>
              <a:buClr>
                <a:srgbClr val="00338E"/>
              </a:buClr>
              <a:buSzPts val="988"/>
              <a:buFont typeface="Bookman Old Style"/>
              <a:buChar char="►"/>
            </a:pPr>
            <a:r>
              <a:rPr lang="en-US" sz="1300" b="0" i="0" u="none" strike="noStrike" cap="none" dirty="0">
                <a:solidFill>
                  <a:srgbClr val="000000"/>
                </a:solidFill>
                <a:latin typeface="Gill Sans"/>
                <a:ea typeface="Gill Sans"/>
                <a:cs typeface="Gill Sans"/>
                <a:sym typeface="Gill Sans"/>
              </a:rPr>
              <a:t>Products include premade shipping labels and ability for customers to comment on listing</a:t>
            </a:r>
            <a:r>
              <a:rPr lang="en-US" sz="1100" b="0" i="0" u="none" strike="noStrike" cap="none" dirty="0">
                <a:solidFill>
                  <a:srgbClr val="000000"/>
                </a:solidFill>
                <a:latin typeface="Bookman Old Style"/>
                <a:ea typeface="Bookman Old Style"/>
                <a:cs typeface="Bookman Old Style"/>
                <a:sym typeface="Bookman Old Style"/>
              </a:rPr>
              <a:t>s</a:t>
            </a:r>
            <a:endParaRPr sz="1100" b="0" i="0" u="none" strike="noStrike" cap="none" dirty="0">
              <a:solidFill>
                <a:schemeClr val="dk1"/>
              </a:solidFill>
              <a:latin typeface="Bookman Old Style"/>
              <a:ea typeface="Bookman Old Style"/>
              <a:cs typeface="Bookman Old Style"/>
              <a:sym typeface="Bookman Old Style"/>
            </a:endParaRPr>
          </a:p>
        </p:txBody>
      </p:sp>
      <p:sp>
        <p:nvSpPr>
          <p:cNvPr id="223" name="Google Shape;223;p5"/>
          <p:cNvSpPr txBox="1"/>
          <p:nvPr/>
        </p:nvSpPr>
        <p:spPr>
          <a:xfrm>
            <a:off x="5877999" y="2964805"/>
            <a:ext cx="2793561" cy="3643763"/>
          </a:xfrm>
          <a:prstGeom prst="rect">
            <a:avLst/>
          </a:prstGeom>
          <a:noFill/>
          <a:ln>
            <a:noFill/>
          </a:ln>
        </p:spPr>
        <p:txBody>
          <a:bodyPr spcFirstLastPara="1" wrap="square" lIns="91425" tIns="91425" rIns="91425" bIns="91425" anchor="t" anchorCtr="0">
            <a:noAutofit/>
          </a:bodyPr>
          <a:lstStyle/>
          <a:p>
            <a:pPr marL="274320" marR="0" lvl="0" indent="-88900" algn="l" rtl="0">
              <a:lnSpc>
                <a:spcPct val="100000"/>
              </a:lnSpc>
              <a:spcBef>
                <a:spcPts val="0"/>
              </a:spcBef>
              <a:spcAft>
                <a:spcPts val="0"/>
              </a:spcAft>
              <a:buClr>
                <a:srgbClr val="00338E"/>
              </a:buClr>
              <a:buSzPts val="988"/>
              <a:buFont typeface="Bookman Old Style"/>
              <a:buChar char="►"/>
            </a:pPr>
            <a:r>
              <a:rPr lang="en-US" sz="1300" b="0" i="0" u="none" strike="noStrike" cap="none" dirty="0">
                <a:solidFill>
                  <a:srgbClr val="000000"/>
                </a:solidFill>
                <a:latin typeface="Gill Sans"/>
                <a:ea typeface="Gill Sans"/>
                <a:cs typeface="Gill Sans"/>
                <a:sym typeface="Gill Sans"/>
              </a:rPr>
              <a:t>One of the largest food retailers in the world operating in 35 US states</a:t>
            </a:r>
          </a:p>
          <a:p>
            <a:pPr marL="274320" marR="0" lvl="0" indent="-88900" algn="l" rtl="0">
              <a:lnSpc>
                <a:spcPct val="100000"/>
              </a:lnSpc>
              <a:spcBef>
                <a:spcPts val="0"/>
              </a:spcBef>
              <a:spcAft>
                <a:spcPts val="0"/>
              </a:spcAft>
              <a:buClr>
                <a:srgbClr val="00338E"/>
              </a:buClr>
              <a:buSzPts val="988"/>
              <a:buFont typeface="Bookman Old Style"/>
              <a:buChar char="►"/>
            </a:pPr>
            <a:r>
              <a:rPr lang="en-US" sz="1300" dirty="0">
                <a:solidFill>
                  <a:srgbClr val="000000"/>
                </a:solidFill>
                <a:latin typeface="Gill Sans"/>
                <a:cs typeface="Gill Sans"/>
                <a:sym typeface="Gill Sans"/>
              </a:rPr>
              <a:t>Built a partnership with online retailer Ocado, which has helped them expand</a:t>
            </a:r>
            <a:endParaRPr dirty="0"/>
          </a:p>
          <a:p>
            <a:pPr marL="274320" marR="0" lvl="0" indent="-88900" algn="l" rtl="0">
              <a:lnSpc>
                <a:spcPct val="100000"/>
              </a:lnSpc>
              <a:spcBef>
                <a:spcPts val="600"/>
              </a:spcBef>
              <a:spcAft>
                <a:spcPts val="0"/>
              </a:spcAft>
              <a:buClr>
                <a:srgbClr val="00338E"/>
              </a:buClr>
              <a:buSzPts val="988"/>
              <a:buFont typeface="Bookman Old Style"/>
              <a:buChar char="►"/>
            </a:pPr>
            <a:r>
              <a:rPr lang="en-US" sz="1300" dirty="0">
                <a:solidFill>
                  <a:srgbClr val="000000"/>
                </a:solidFill>
                <a:latin typeface="Gill Sans"/>
                <a:ea typeface="Gill Sans"/>
                <a:cs typeface="Gill Sans"/>
                <a:sym typeface="Gill Sans"/>
              </a:rPr>
              <a:t>Has built a stronger eCommerce platform than Costco which boosted digital sales by 92% in 2020</a:t>
            </a:r>
            <a:endParaRPr sz="1300" b="0" i="0" u="none" strike="noStrike" cap="none" dirty="0">
              <a:solidFill>
                <a:srgbClr val="000000"/>
              </a:solidFill>
              <a:latin typeface="Gill Sans"/>
              <a:ea typeface="Gill Sans"/>
              <a:cs typeface="Gill Sans"/>
              <a:sym typeface="Gill Sans"/>
            </a:endParaRPr>
          </a:p>
          <a:p>
            <a:pPr marL="274320" marR="0" lvl="0" indent="-35813" algn="l" rtl="0">
              <a:lnSpc>
                <a:spcPct val="100000"/>
              </a:lnSpc>
              <a:spcBef>
                <a:spcPts val="600"/>
              </a:spcBef>
              <a:spcAft>
                <a:spcPts val="0"/>
              </a:spcAft>
              <a:buClr>
                <a:srgbClr val="E78E1A"/>
              </a:buClr>
              <a:buSzPts val="836"/>
              <a:buFont typeface="Noto Sans Symbols"/>
              <a:buNone/>
            </a:pPr>
            <a:endParaRPr sz="1100" b="0" i="0" u="none" strike="noStrike" cap="none" dirty="0">
              <a:solidFill>
                <a:schemeClr val="dk1"/>
              </a:solidFill>
              <a:latin typeface="Bookman Old Style"/>
              <a:ea typeface="Bookman Old Style"/>
              <a:cs typeface="Bookman Old Style"/>
              <a:sym typeface="Bookman Old Style"/>
            </a:endParaRPr>
          </a:p>
        </p:txBody>
      </p:sp>
      <p:sp>
        <p:nvSpPr>
          <p:cNvPr id="224" name="Google Shape;224;p5"/>
          <p:cNvSpPr txBox="1"/>
          <p:nvPr/>
        </p:nvSpPr>
        <p:spPr>
          <a:xfrm>
            <a:off x="457201" y="6354524"/>
            <a:ext cx="4114805" cy="2540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1" i="1">
                <a:solidFill>
                  <a:srgbClr val="464653"/>
                </a:solidFill>
                <a:latin typeface="Bookman Old Style"/>
                <a:ea typeface="Bookman Old Style"/>
                <a:cs typeface="Bookman Old Style"/>
                <a:sym typeface="Bookman Old Style"/>
              </a:rPr>
              <a:t>Sources: Capital IQ, YahooFinance</a:t>
            </a:r>
            <a:endParaRPr sz="1051" i="1">
              <a:solidFill>
                <a:srgbClr val="464653"/>
              </a:solidFill>
              <a:latin typeface="Bookman Old Style"/>
              <a:ea typeface="Bookman Old Style"/>
              <a:cs typeface="Bookman Old Style"/>
              <a:sym typeface="Bookman Old Style"/>
            </a:endParaRPr>
          </a:p>
        </p:txBody>
      </p:sp>
      <p:sp>
        <p:nvSpPr>
          <p:cNvPr id="225" name="Google Shape;225;p5"/>
          <p:cNvSpPr txBox="1"/>
          <p:nvPr/>
        </p:nvSpPr>
        <p:spPr>
          <a:xfrm>
            <a:off x="175270" y="2909058"/>
            <a:ext cx="2815056" cy="3366171"/>
          </a:xfrm>
          <a:prstGeom prst="rect">
            <a:avLst/>
          </a:prstGeom>
          <a:noFill/>
          <a:ln>
            <a:noFill/>
          </a:ln>
        </p:spPr>
        <p:txBody>
          <a:bodyPr spcFirstLastPara="1" wrap="square" lIns="91425" tIns="91425" rIns="91425" bIns="91425" anchor="t" anchorCtr="0">
            <a:noAutofit/>
          </a:bodyPr>
          <a:lstStyle/>
          <a:p>
            <a:pPr marL="274320" marR="0" lvl="0" indent="-88900" algn="l" rtl="0">
              <a:lnSpc>
                <a:spcPct val="100000"/>
              </a:lnSpc>
              <a:spcBef>
                <a:spcPts val="0"/>
              </a:spcBef>
              <a:spcAft>
                <a:spcPts val="0"/>
              </a:spcAft>
              <a:buClr>
                <a:srgbClr val="00338E"/>
              </a:buClr>
              <a:buSzPts val="988"/>
              <a:buFont typeface="Bookman Old Style"/>
              <a:buChar char="►"/>
            </a:pPr>
            <a:r>
              <a:rPr lang="en-US" sz="1300" b="0" i="0" u="none" strike="noStrike" cap="none" dirty="0">
                <a:solidFill>
                  <a:schemeClr val="dk1"/>
                </a:solidFill>
                <a:latin typeface="Gill Sans"/>
                <a:ea typeface="Gill Sans"/>
                <a:cs typeface="Gill Sans"/>
                <a:sym typeface="Gill Sans"/>
              </a:rPr>
              <a:t>Engages in the retail sale of consumer products </a:t>
            </a:r>
            <a:r>
              <a:rPr lang="en-US" sz="1300" dirty="0">
                <a:solidFill>
                  <a:schemeClr val="dk1"/>
                </a:solidFill>
                <a:latin typeface="Gill Sans"/>
                <a:ea typeface="Gill Sans"/>
                <a:cs typeface="Gill Sans"/>
                <a:sym typeface="Gill Sans"/>
              </a:rPr>
              <a:t>in</a:t>
            </a:r>
            <a:r>
              <a:rPr lang="en-US" sz="1300" b="0" i="0" u="none" strike="noStrike" cap="none" dirty="0">
                <a:solidFill>
                  <a:schemeClr val="dk1"/>
                </a:solidFill>
                <a:latin typeface="Gill Sans"/>
                <a:ea typeface="Gill Sans"/>
                <a:cs typeface="Gill Sans"/>
                <a:sym typeface="Gill Sans"/>
              </a:rPr>
              <a:t> North America and internationally</a:t>
            </a:r>
            <a:endParaRPr dirty="0"/>
          </a:p>
          <a:p>
            <a:pPr marL="274320" marR="0" lvl="0" indent="-88900" algn="l" rtl="0">
              <a:lnSpc>
                <a:spcPct val="100000"/>
              </a:lnSpc>
              <a:spcBef>
                <a:spcPts val="600"/>
              </a:spcBef>
              <a:spcAft>
                <a:spcPts val="0"/>
              </a:spcAft>
              <a:buClr>
                <a:srgbClr val="00338E"/>
              </a:buClr>
              <a:buSzPts val="988"/>
              <a:buFont typeface="Bookman Old Style"/>
              <a:buChar char="►"/>
            </a:pPr>
            <a:r>
              <a:rPr lang="en-US" sz="1300" b="0" i="0" u="none" strike="noStrike" cap="none" dirty="0">
                <a:solidFill>
                  <a:srgbClr val="000000"/>
                </a:solidFill>
                <a:latin typeface="Gill Sans"/>
                <a:ea typeface="Gill Sans"/>
                <a:cs typeface="Gill Sans"/>
                <a:sym typeface="Gill Sans"/>
              </a:rPr>
              <a:t>Over 11,500 stores globally and considered the largest retail chain in the world</a:t>
            </a:r>
            <a:endParaRPr sz="1300" b="0" i="0" u="none" strike="noStrike" cap="none" dirty="0">
              <a:solidFill>
                <a:srgbClr val="000000"/>
              </a:solidFill>
              <a:latin typeface="Gill Sans"/>
              <a:ea typeface="Gill Sans"/>
              <a:cs typeface="Gill Sans"/>
              <a:sym typeface="Gill Sans"/>
            </a:endParaRPr>
          </a:p>
          <a:p>
            <a:pPr marL="274320" marR="0" lvl="0" indent="-88900" algn="l" rtl="0">
              <a:lnSpc>
                <a:spcPct val="100000"/>
              </a:lnSpc>
              <a:spcBef>
                <a:spcPts val="600"/>
              </a:spcBef>
              <a:spcAft>
                <a:spcPts val="0"/>
              </a:spcAft>
              <a:buClr>
                <a:srgbClr val="00338E"/>
              </a:buClr>
              <a:buSzPts val="988"/>
              <a:buFont typeface="Bookman Old Style"/>
              <a:buChar char="►"/>
            </a:pPr>
            <a:r>
              <a:rPr lang="en-US" sz="1300" dirty="0">
                <a:latin typeface="Gill Sans"/>
                <a:ea typeface="Gill Sans"/>
                <a:cs typeface="Gill Sans"/>
                <a:sym typeface="Gill Sans"/>
              </a:rPr>
              <a:t>In FY2020 Walmart’s total annual revenue was $524.4B and was ranked the 19</a:t>
            </a:r>
            <a:r>
              <a:rPr lang="en-US" sz="1300" baseline="30000" dirty="0">
                <a:latin typeface="Gill Sans"/>
                <a:ea typeface="Gill Sans"/>
                <a:cs typeface="Gill Sans"/>
                <a:sym typeface="Gill Sans"/>
              </a:rPr>
              <a:t>th</a:t>
            </a:r>
            <a:r>
              <a:rPr lang="en-US" sz="1300" dirty="0">
                <a:latin typeface="Gill Sans"/>
                <a:ea typeface="Gill Sans"/>
                <a:cs typeface="Gill Sans"/>
                <a:sym typeface="Gill Sans"/>
              </a:rPr>
              <a:t> most valuable brand </a:t>
            </a:r>
            <a:endParaRPr dirty="0"/>
          </a:p>
          <a:p>
            <a:pPr marL="274320" marR="0" lvl="0" indent="-88900" algn="l" rtl="0">
              <a:lnSpc>
                <a:spcPct val="100000"/>
              </a:lnSpc>
              <a:spcBef>
                <a:spcPts val="600"/>
              </a:spcBef>
              <a:spcAft>
                <a:spcPts val="0"/>
              </a:spcAft>
              <a:buClr>
                <a:srgbClr val="00338E"/>
              </a:buClr>
              <a:buSzPts val="988"/>
              <a:buFont typeface="Bookman Old Style"/>
              <a:buChar char="►"/>
            </a:pPr>
            <a:r>
              <a:rPr lang="en-US" sz="1300" b="0" i="0" u="none" strike="noStrike" cap="none" dirty="0">
                <a:solidFill>
                  <a:srgbClr val="000000"/>
                </a:solidFill>
                <a:latin typeface="Gill Sans"/>
                <a:ea typeface="Gill Sans"/>
                <a:cs typeface="Gill Sans"/>
                <a:sym typeface="Gill Sans"/>
              </a:rPr>
              <a:t>Walmart also owns Sam’s Club, another membership-only wholesaler that competes with Costco</a:t>
            </a:r>
            <a:endParaRPr sz="1300" b="0" i="0" u="none" strike="noStrike" cap="none" dirty="0">
              <a:solidFill>
                <a:schemeClr val="dk1"/>
              </a:solidFill>
              <a:latin typeface="Gill Sans"/>
              <a:ea typeface="Gill Sans"/>
              <a:cs typeface="Gill Sans"/>
              <a:sym typeface="Gill Sans"/>
            </a:endParaRPr>
          </a:p>
        </p:txBody>
      </p:sp>
      <p:cxnSp>
        <p:nvCxnSpPr>
          <p:cNvPr id="230" name="Google Shape;230;p5"/>
          <p:cNvCxnSpPr/>
          <p:nvPr/>
        </p:nvCxnSpPr>
        <p:spPr>
          <a:xfrm>
            <a:off x="178065" y="1028872"/>
            <a:ext cx="8693249" cy="18003"/>
          </a:xfrm>
          <a:prstGeom prst="straightConnector1">
            <a:avLst/>
          </a:prstGeom>
          <a:noFill/>
          <a:ln w="9525" cap="flat" cmpd="sng">
            <a:solidFill>
              <a:srgbClr val="0070C0"/>
            </a:solidFill>
            <a:prstDash val="dash"/>
            <a:miter lim="800000"/>
            <a:headEnd type="none" w="sm" len="sm"/>
            <a:tailEnd type="none" w="sm" len="sm"/>
          </a:ln>
        </p:spPr>
      </p:cxnSp>
      <p:pic>
        <p:nvPicPr>
          <p:cNvPr id="5122" name="Picture 2">
            <a:extLst>
              <a:ext uri="{FF2B5EF4-FFF2-40B4-BE49-F238E27FC236}">
                <a16:creationId xmlns:a16="http://schemas.microsoft.com/office/drawing/2014/main" id="{C06578E7-35B5-8A45-9BB6-6E6DA9D63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888" y="136058"/>
            <a:ext cx="2543047" cy="91081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almart-Logo-PNG-Transparent | KTAB - BigCountryHomepage.com">
            <a:extLst>
              <a:ext uri="{FF2B5EF4-FFF2-40B4-BE49-F238E27FC236}">
                <a16:creationId xmlns:a16="http://schemas.microsoft.com/office/drawing/2014/main" id="{E8390FF4-C0E2-2F4D-A1E1-EA6C119C44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182" y="1372026"/>
            <a:ext cx="1738859" cy="49690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arget Logo and symbol, meaning, history, PNG, brand">
            <a:extLst>
              <a:ext uri="{FF2B5EF4-FFF2-40B4-BE49-F238E27FC236}">
                <a16:creationId xmlns:a16="http://schemas.microsoft.com/office/drawing/2014/main" id="{F540B5B0-0645-154F-9940-FC15CD6306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453" y="1172648"/>
            <a:ext cx="1490153" cy="83821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Kroger - Wikipedia">
            <a:extLst>
              <a:ext uri="{FF2B5EF4-FFF2-40B4-BE49-F238E27FC236}">
                <a16:creationId xmlns:a16="http://schemas.microsoft.com/office/drawing/2014/main" id="{E3B774FB-1EAA-BA41-873C-67D44572CB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5168" y="1175998"/>
            <a:ext cx="1243003" cy="69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906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A5CF2A5-02FE-49AD-A9D6-A147FD88AAD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16410344"/>
              </p:ext>
            </p:extLst>
          </p:nvPr>
        </p:nvGraphicFramePr>
        <p:xfrm>
          <a:off x="548640" y="685800"/>
          <a:ext cx="8046720" cy="5486400"/>
        </p:xfrm>
        <a:graphic>
          <a:graphicData uri="http://schemas.openxmlformats.org/drawingml/2006/table">
            <a:tbl>
              <a:tblPr firstRow="1" bandRow="1">
                <a:tableStyleId>{21E4AEA4-8DFA-4A89-87EB-49C32662AFE0}</a:tableStyleId>
              </a:tblPr>
              <a:tblGrid>
                <a:gridCol w="8046720">
                  <a:extLst>
                    <a:ext uri="{9D8B030D-6E8A-4147-A177-3AD203B41FA5}">
                      <a16:colId xmlns:a16="http://schemas.microsoft.com/office/drawing/2014/main" val="1399054845"/>
                    </a:ext>
                  </a:extLst>
                </a:gridCol>
              </a:tblGrid>
              <a:tr h="68580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I.	</a:t>
                      </a:r>
                      <a:r>
                        <a:rPr lang="en-US" sz="1600" b="1" kern="1200" cap="small" baseline="0">
                          <a:solidFill>
                            <a:schemeClr val="tx2">
                              <a:lumMod val="50000"/>
                            </a:schemeClr>
                          </a:solidFill>
                          <a:latin typeface="+mn-lt"/>
                          <a:ea typeface="+mn-ea"/>
                          <a:cs typeface="+mn-cs"/>
                        </a:rPr>
                        <a:t>Executive Summary</a:t>
                      </a:r>
                    </a:p>
                  </a:txBody>
                  <a:tcPr anchor="ctr">
                    <a:noFill/>
                  </a:tcPr>
                </a:tc>
                <a:extLst>
                  <a:ext uri="{0D108BD9-81ED-4DB2-BD59-A6C34878D82A}">
                    <a16:rowId xmlns:a16="http://schemas.microsoft.com/office/drawing/2014/main" val="2280700353"/>
                  </a:ext>
                </a:extLst>
              </a:tr>
              <a:tr h="685800">
                <a:tc>
                  <a:txBody>
                    <a:bodyPr/>
                    <a:lstStyle/>
                    <a:p>
                      <a:pPr marL="400050" marR="0" lvl="0" indent="-400050" algn="l" defTabSz="914400" rtl="0" eaLnBrk="1" fontAlgn="auto" latinLnBrk="0" hangingPunct="1">
                        <a:lnSpc>
                          <a:spcPct val="100000"/>
                        </a:lnSpc>
                        <a:spcBef>
                          <a:spcPts val="0"/>
                        </a:spcBef>
                        <a:spcAft>
                          <a:spcPts val="0"/>
                        </a:spcAft>
                        <a:buClrTx/>
                        <a:buSzTx/>
                        <a:buFontTx/>
                        <a:buAutoNum type="romanUcPeriod" startAt="2"/>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Industry Overview</a:t>
                      </a:r>
                    </a:p>
                  </a:txBody>
                  <a:tcPr anchor="ctr">
                    <a:noFill/>
                  </a:tcPr>
                </a:tc>
                <a:extLst>
                  <a:ext uri="{0D108BD9-81ED-4DB2-BD59-A6C34878D82A}">
                    <a16:rowId xmlns:a16="http://schemas.microsoft.com/office/drawing/2014/main" val="1047921284"/>
                  </a:ext>
                </a:extLst>
              </a:tr>
              <a:tr h="685800">
                <a:tc>
                  <a:txBody>
                    <a:bodyPr/>
                    <a:lstStyle/>
                    <a:p>
                      <a:pPr marL="400050" marR="0" lvl="0" indent="-400050" algn="l" defTabSz="914400" rtl="0" eaLnBrk="1" fontAlgn="auto" latinLnBrk="0" hangingPunct="1">
                        <a:lnSpc>
                          <a:spcPct val="100000"/>
                        </a:lnSpc>
                        <a:spcBef>
                          <a:spcPts val="0"/>
                        </a:spcBef>
                        <a:spcAft>
                          <a:spcPts val="0"/>
                        </a:spcAft>
                        <a:buClrTx/>
                        <a:buSzTx/>
                        <a:buFontTx/>
                        <a:buAutoNum type="romanUcPeriod" startAt="3"/>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Financial Overview</a:t>
                      </a:r>
                    </a:p>
                  </a:txBody>
                  <a:tcPr anchor="ctr">
                    <a:noFill/>
                  </a:tcPr>
                </a:tc>
                <a:extLst>
                  <a:ext uri="{0D108BD9-81ED-4DB2-BD59-A6C34878D82A}">
                    <a16:rowId xmlns:a16="http://schemas.microsoft.com/office/drawing/2014/main" val="1030257006"/>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IV.    Environmental, Social &amp; Governance Analysis</a:t>
                      </a:r>
                    </a:p>
                  </a:txBody>
                  <a:tcPr anchor="ctr">
                    <a:noFill/>
                  </a:tcPr>
                </a:tc>
                <a:extLst>
                  <a:ext uri="{0D108BD9-81ED-4DB2-BD59-A6C34878D82A}">
                    <a16:rowId xmlns:a16="http://schemas.microsoft.com/office/drawing/2014/main" val="386185188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     Competitive Landscape</a:t>
                      </a:r>
                    </a:p>
                  </a:txBody>
                  <a:tcPr anchor="ctr">
                    <a:noFill/>
                  </a:tcPr>
                </a:tc>
                <a:extLst>
                  <a:ext uri="{0D108BD9-81ED-4DB2-BD59-A6C34878D82A}">
                    <a16:rowId xmlns:a16="http://schemas.microsoft.com/office/drawing/2014/main" val="4028861106"/>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VI.    Catalysts and risks</a:t>
                      </a:r>
                    </a:p>
                  </a:txBody>
                  <a:tcPr anchor="ctr">
                    <a:solidFill>
                      <a:schemeClr val="accent1">
                        <a:lumMod val="20000"/>
                        <a:lumOff val="80000"/>
                      </a:schemeClr>
                    </a:solidFill>
                  </a:tcPr>
                </a:tc>
                <a:extLst>
                  <a:ext uri="{0D108BD9-81ED-4DB2-BD59-A6C34878D82A}">
                    <a16:rowId xmlns:a16="http://schemas.microsoft.com/office/drawing/2014/main" val="95096767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VII.    Investment Rationale</a:t>
                      </a:r>
                    </a:p>
                  </a:txBody>
                  <a:tcPr anchor="ctr">
                    <a:noFill/>
                  </a:tcPr>
                </a:tc>
                <a:extLst>
                  <a:ext uri="{0D108BD9-81ED-4DB2-BD59-A6C34878D82A}">
                    <a16:rowId xmlns:a16="http://schemas.microsoft.com/office/drawing/2014/main" val="304509101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VIII.   Comps and DCF Models (Financial Models)</a:t>
                      </a:r>
                    </a:p>
                  </a:txBody>
                  <a:tcPr anchor="ctr">
                    <a:noFill/>
                  </a:tcPr>
                </a:tc>
                <a:extLst>
                  <a:ext uri="{0D108BD9-81ED-4DB2-BD59-A6C34878D82A}">
                    <a16:rowId xmlns:a16="http://schemas.microsoft.com/office/drawing/2014/main" val="2978899624"/>
                  </a:ext>
                </a:extLst>
              </a:tr>
            </a:tbl>
          </a:graphicData>
        </a:graphic>
      </p:graphicFrame>
    </p:spTree>
    <p:extLst>
      <p:ext uri="{BB962C8B-B14F-4D97-AF65-F5344CB8AC3E}">
        <p14:creationId xmlns:p14="http://schemas.microsoft.com/office/powerpoint/2010/main" val="3755661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body" idx="1"/>
          </p:nvPr>
        </p:nvSpPr>
        <p:spPr>
          <a:xfrm>
            <a:off x="529006" y="662540"/>
            <a:ext cx="8084526" cy="186077"/>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Clr>
                <a:srgbClr val="6C6C6B"/>
              </a:buClr>
              <a:buSzPts val="1320"/>
              <a:buFont typeface="Calibri"/>
              <a:buNone/>
            </a:pPr>
            <a:endParaRPr/>
          </a:p>
        </p:txBody>
      </p:sp>
      <p:sp>
        <p:nvSpPr>
          <p:cNvPr id="90" name="Google Shape;90;p15"/>
          <p:cNvSpPr txBox="1">
            <a:spLocks noGrp="1"/>
          </p:cNvSpPr>
          <p:nvPr>
            <p:ph type="title"/>
          </p:nvPr>
        </p:nvSpPr>
        <p:spPr>
          <a:xfrm>
            <a:off x="529006" y="404667"/>
            <a:ext cx="8084526" cy="246221"/>
          </a:xfrm>
          <a:prstGeom prst="rect">
            <a:avLst/>
          </a:prstGeom>
          <a:noFill/>
          <a:ln>
            <a:noFill/>
          </a:ln>
        </p:spPr>
        <p:txBody>
          <a:bodyPr spcFirstLastPara="1" wrap="square" lIns="0" tIns="0" rIns="0" bIns="0" anchor="b" anchorCtr="0">
            <a:spAutoFit/>
          </a:bodyPr>
          <a:lstStyle/>
          <a:p>
            <a:pPr marL="0" lvl="0" indent="0" algn="l" rtl="0">
              <a:spcBef>
                <a:spcPts val="0"/>
              </a:spcBef>
              <a:spcAft>
                <a:spcPts val="0"/>
              </a:spcAft>
              <a:buClr>
                <a:srgbClr val="0C2652"/>
              </a:buClr>
              <a:buSzPts val="1600"/>
              <a:buFont typeface="Calibri"/>
              <a:buNone/>
            </a:pPr>
            <a:r>
              <a:rPr lang="en-US" dirty="0"/>
              <a:t>CATALYSTS &amp; RISKS </a:t>
            </a:r>
            <a:endParaRPr dirty="0"/>
          </a:p>
        </p:txBody>
      </p:sp>
      <p:sp>
        <p:nvSpPr>
          <p:cNvPr id="91" name="Google Shape;91;p15"/>
          <p:cNvSpPr txBox="1">
            <a:spLocks noGrp="1"/>
          </p:cNvSpPr>
          <p:nvPr>
            <p:ph type="body" idx="2"/>
          </p:nvPr>
        </p:nvSpPr>
        <p:spPr>
          <a:xfrm>
            <a:off x="1587500" y="6375400"/>
            <a:ext cx="6435725" cy="377825"/>
          </a:xfrm>
          <a:prstGeom prst="rect">
            <a:avLst/>
          </a:prstGeom>
          <a:noFill/>
          <a:ln>
            <a:noFill/>
          </a:ln>
        </p:spPr>
        <p:txBody>
          <a:bodyPr spcFirstLastPara="1" wrap="square" lIns="0" tIns="0" rIns="0" bIns="0" anchor="b" anchorCtr="0">
            <a:noAutofit/>
          </a:bodyPr>
          <a:lstStyle/>
          <a:p>
            <a:pPr marL="0" lvl="0" indent="0" algn="l" rtl="0">
              <a:lnSpc>
                <a:spcPct val="105000"/>
              </a:lnSpc>
              <a:spcBef>
                <a:spcPts val="0"/>
              </a:spcBef>
              <a:spcAft>
                <a:spcPts val="0"/>
              </a:spcAft>
              <a:buClr>
                <a:srgbClr val="6C6C6B"/>
              </a:buClr>
              <a:buSzPts val="880"/>
              <a:buNone/>
            </a:pPr>
            <a:r>
              <a:rPr lang="en-US"/>
              <a:t>Sources: Capital IQ, Company Filings, &amp; Company Website</a:t>
            </a:r>
            <a:endParaRPr/>
          </a:p>
        </p:txBody>
      </p:sp>
      <p:grpSp>
        <p:nvGrpSpPr>
          <p:cNvPr id="92" name="Google Shape;92;p15"/>
          <p:cNvGrpSpPr/>
          <p:nvPr/>
        </p:nvGrpSpPr>
        <p:grpSpPr>
          <a:xfrm>
            <a:off x="528977" y="2934050"/>
            <a:ext cx="4023345" cy="941832"/>
            <a:chOff x="5723382" y="2675382"/>
            <a:chExt cx="2889504" cy="941832"/>
          </a:xfrm>
        </p:grpSpPr>
        <p:grpSp>
          <p:nvGrpSpPr>
            <p:cNvPr id="93" name="Google Shape;93;p15"/>
            <p:cNvGrpSpPr/>
            <p:nvPr/>
          </p:nvGrpSpPr>
          <p:grpSpPr>
            <a:xfrm>
              <a:off x="5723382" y="2675382"/>
              <a:ext cx="2889504" cy="941832"/>
              <a:chOff x="5723382" y="2675382"/>
              <a:chExt cx="3224021" cy="1564386"/>
            </a:xfrm>
          </p:grpSpPr>
          <p:sp>
            <p:nvSpPr>
              <p:cNvPr id="94" name="Google Shape;94;p15"/>
              <p:cNvSpPr/>
              <p:nvPr/>
            </p:nvSpPr>
            <p:spPr>
              <a:xfrm>
                <a:off x="5723382" y="2675382"/>
                <a:ext cx="3224021" cy="156438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5" name="Google Shape;95;p15"/>
              <p:cNvGrpSpPr/>
              <p:nvPr/>
            </p:nvGrpSpPr>
            <p:grpSpPr>
              <a:xfrm>
                <a:off x="5752719" y="2704719"/>
                <a:ext cx="3118485" cy="1458595"/>
                <a:chOff x="5752719" y="2704719"/>
                <a:chExt cx="3118485" cy="1458595"/>
              </a:xfrm>
            </p:grpSpPr>
            <p:sp>
              <p:nvSpPr>
                <p:cNvPr id="96" name="Google Shape;96;p15"/>
                <p:cNvSpPr/>
                <p:nvPr/>
              </p:nvSpPr>
              <p:spPr>
                <a:xfrm>
                  <a:off x="5752719" y="2704719"/>
                  <a:ext cx="3118485" cy="1458595"/>
                </a:xfrm>
                <a:custGeom>
                  <a:avLst/>
                  <a:gdLst/>
                  <a:ahLst/>
                  <a:cxnLst/>
                  <a:rect l="l" t="t" r="r" b="b"/>
                  <a:pathLst>
                    <a:path w="3118484" h="1458595" extrusionOk="0">
                      <a:moveTo>
                        <a:pt x="0" y="1458467"/>
                      </a:moveTo>
                      <a:lnTo>
                        <a:pt x="3118104" y="1458467"/>
                      </a:lnTo>
                      <a:lnTo>
                        <a:pt x="3118104" y="0"/>
                      </a:lnTo>
                      <a:lnTo>
                        <a:pt x="0" y="0"/>
                      </a:lnTo>
                      <a:lnTo>
                        <a:pt x="0" y="145846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15"/>
                <p:cNvSpPr/>
                <p:nvPr/>
              </p:nvSpPr>
              <p:spPr>
                <a:xfrm>
                  <a:off x="5752719" y="2704719"/>
                  <a:ext cx="3118485" cy="1458595"/>
                </a:xfrm>
                <a:custGeom>
                  <a:avLst/>
                  <a:gdLst/>
                  <a:ahLst/>
                  <a:cxnLst/>
                  <a:rect l="l" t="t" r="r" b="b"/>
                  <a:pathLst>
                    <a:path w="3118484" h="1458595" extrusionOk="0">
                      <a:moveTo>
                        <a:pt x="0" y="1458467"/>
                      </a:moveTo>
                      <a:lnTo>
                        <a:pt x="3118104" y="1458467"/>
                      </a:lnTo>
                      <a:lnTo>
                        <a:pt x="3118104" y="0"/>
                      </a:lnTo>
                      <a:lnTo>
                        <a:pt x="0" y="0"/>
                      </a:lnTo>
                      <a:lnTo>
                        <a:pt x="0" y="1458467"/>
                      </a:lnTo>
                      <a:close/>
                    </a:path>
                  </a:pathLst>
                </a:custGeom>
                <a:noFill/>
                <a:ln w="9525" cap="flat" cmpd="sng">
                  <a:solidFill>
                    <a:srgbClr val="8E8E8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98" name="Google Shape;98;p15"/>
            <p:cNvSpPr txBox="1"/>
            <p:nvPr/>
          </p:nvSpPr>
          <p:spPr>
            <a:xfrm>
              <a:off x="6194249" y="2705238"/>
              <a:ext cx="2301600" cy="831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800" b="1">
                  <a:solidFill>
                    <a:schemeClr val="dk1"/>
                  </a:solidFill>
                </a:rPr>
                <a:t>Ecommerce Opportunities</a:t>
              </a:r>
              <a:endParaRPr sz="800" b="1">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Costco is adapting to the growing demand for online shopping by launching eCommerce websites with same-day grocery delivery in most locations in the United States</a:t>
              </a:r>
              <a:endParaRPr sz="800">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Providing increasingly more in-store pickup options, creating a unique edge over competitors such as Amazon.</a:t>
              </a:r>
              <a:endParaRPr sz="800">
                <a:solidFill>
                  <a:srgbClr val="0C2552"/>
                </a:solidFill>
              </a:endParaRPr>
            </a:p>
          </p:txBody>
        </p:sp>
      </p:grpSp>
      <p:grpSp>
        <p:nvGrpSpPr>
          <p:cNvPr id="99" name="Google Shape;99;p15"/>
          <p:cNvGrpSpPr/>
          <p:nvPr/>
        </p:nvGrpSpPr>
        <p:grpSpPr>
          <a:xfrm>
            <a:off x="529041" y="3979137"/>
            <a:ext cx="4023378" cy="938875"/>
            <a:chOff x="5723383" y="4367047"/>
            <a:chExt cx="2890150" cy="938875"/>
          </a:xfrm>
        </p:grpSpPr>
        <p:grpSp>
          <p:nvGrpSpPr>
            <p:cNvPr id="100" name="Google Shape;100;p15"/>
            <p:cNvGrpSpPr/>
            <p:nvPr/>
          </p:nvGrpSpPr>
          <p:grpSpPr>
            <a:xfrm>
              <a:off x="5723383" y="4367047"/>
              <a:ext cx="2890150" cy="938875"/>
              <a:chOff x="5723382" y="4367047"/>
              <a:chExt cx="3224021" cy="1565147"/>
            </a:xfrm>
          </p:grpSpPr>
          <p:sp>
            <p:nvSpPr>
              <p:cNvPr id="101" name="Google Shape;101;p15"/>
              <p:cNvSpPr/>
              <p:nvPr/>
            </p:nvSpPr>
            <p:spPr>
              <a:xfrm>
                <a:off x="5723382" y="4367047"/>
                <a:ext cx="3224021" cy="156514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15"/>
              <p:cNvSpPr/>
              <p:nvPr/>
            </p:nvSpPr>
            <p:spPr>
              <a:xfrm>
                <a:off x="5752719" y="4396359"/>
                <a:ext cx="3118485" cy="1459230"/>
              </a:xfrm>
              <a:custGeom>
                <a:avLst/>
                <a:gdLst/>
                <a:ahLst/>
                <a:cxnLst/>
                <a:rect l="l" t="t" r="r" b="b"/>
                <a:pathLst>
                  <a:path w="3118484" h="1459229" extrusionOk="0">
                    <a:moveTo>
                      <a:pt x="0" y="1459230"/>
                    </a:moveTo>
                    <a:lnTo>
                      <a:pt x="3118104" y="1459230"/>
                    </a:lnTo>
                    <a:lnTo>
                      <a:pt x="3118104" y="0"/>
                    </a:lnTo>
                    <a:lnTo>
                      <a:pt x="0" y="0"/>
                    </a:lnTo>
                    <a:lnTo>
                      <a:pt x="0" y="1459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15"/>
              <p:cNvSpPr/>
              <p:nvPr/>
            </p:nvSpPr>
            <p:spPr>
              <a:xfrm>
                <a:off x="5752719" y="4396359"/>
                <a:ext cx="3118485" cy="1459230"/>
              </a:xfrm>
              <a:custGeom>
                <a:avLst/>
                <a:gdLst/>
                <a:ahLst/>
                <a:cxnLst/>
                <a:rect l="l" t="t" r="r" b="b"/>
                <a:pathLst>
                  <a:path w="3118484" h="1459229" extrusionOk="0">
                    <a:moveTo>
                      <a:pt x="0" y="1459230"/>
                    </a:moveTo>
                    <a:lnTo>
                      <a:pt x="3118104" y="1459230"/>
                    </a:lnTo>
                    <a:lnTo>
                      <a:pt x="3118104" y="0"/>
                    </a:lnTo>
                    <a:lnTo>
                      <a:pt x="0" y="0"/>
                    </a:lnTo>
                    <a:lnTo>
                      <a:pt x="0" y="1459230"/>
                    </a:lnTo>
                    <a:close/>
                  </a:path>
                </a:pathLst>
              </a:custGeom>
              <a:noFill/>
              <a:ln w="9525" cap="flat" cmpd="sng">
                <a:solidFill>
                  <a:srgbClr val="8E8E8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4" name="Google Shape;104;p15"/>
            <p:cNvSpPr txBox="1"/>
            <p:nvPr/>
          </p:nvSpPr>
          <p:spPr>
            <a:xfrm>
              <a:off x="6190369" y="4463439"/>
              <a:ext cx="2306100" cy="689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800" b="1">
                  <a:solidFill>
                    <a:schemeClr val="dk1"/>
                  </a:solidFill>
                </a:rPr>
                <a:t>Earnings Reports</a:t>
              </a:r>
              <a:endParaRPr sz="800" b="1">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Costco recently reported another great quarter, closing out the fiscal year with a 16.56% increase in revenue.</a:t>
              </a:r>
              <a:endParaRPr sz="800">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 There has been impressive growth as Costco’s low prices and excellent service continue to dominate the industry. </a:t>
              </a:r>
              <a:endParaRPr sz="800">
                <a:solidFill>
                  <a:schemeClr val="dk1"/>
                </a:solidFill>
              </a:endParaRPr>
            </a:p>
          </p:txBody>
        </p:sp>
      </p:grpSp>
      <p:sp>
        <p:nvSpPr>
          <p:cNvPr id="105" name="Google Shape;105;p15"/>
          <p:cNvSpPr/>
          <p:nvPr/>
        </p:nvSpPr>
        <p:spPr>
          <a:xfrm>
            <a:off x="553317" y="1225596"/>
            <a:ext cx="3890826" cy="530908"/>
          </a:xfrm>
          <a:prstGeom prst="rect">
            <a:avLst/>
          </a:prstGeom>
          <a:solidFill>
            <a:srgbClr val="82B3DB"/>
          </a:solidFill>
          <a:ln w="25400" cap="flat" cmpd="sng">
            <a:solidFill>
              <a:srgbClr val="82B3DB"/>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rgbClr val="82B3DB"/>
              </a:solidFill>
              <a:latin typeface="Calibri"/>
              <a:ea typeface="Calibri"/>
              <a:cs typeface="Calibri"/>
              <a:sym typeface="Calibri"/>
            </a:endParaRPr>
          </a:p>
        </p:txBody>
      </p:sp>
      <p:sp>
        <p:nvSpPr>
          <p:cNvPr id="106" name="Google Shape;106;p15"/>
          <p:cNvSpPr/>
          <p:nvPr/>
        </p:nvSpPr>
        <p:spPr>
          <a:xfrm>
            <a:off x="4699485" y="1225596"/>
            <a:ext cx="3890826" cy="530908"/>
          </a:xfrm>
          <a:prstGeom prst="rect">
            <a:avLst/>
          </a:prstGeom>
          <a:solidFill>
            <a:srgbClr val="82B3DB"/>
          </a:solidFill>
          <a:ln w="25400" cap="flat" cmpd="sng">
            <a:solidFill>
              <a:srgbClr val="82B3DB"/>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07" name="Google Shape;107;p15"/>
          <p:cNvSpPr txBox="1"/>
          <p:nvPr/>
        </p:nvSpPr>
        <p:spPr>
          <a:xfrm>
            <a:off x="1552326" y="1348479"/>
            <a:ext cx="1892808" cy="306435"/>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Catalysts</a:t>
            </a:r>
            <a:endParaRPr/>
          </a:p>
        </p:txBody>
      </p:sp>
      <p:sp>
        <p:nvSpPr>
          <p:cNvPr id="108" name="Google Shape;108;p15"/>
          <p:cNvSpPr txBox="1"/>
          <p:nvPr/>
        </p:nvSpPr>
        <p:spPr>
          <a:xfrm>
            <a:off x="5699828" y="1339151"/>
            <a:ext cx="1890140" cy="306435"/>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Risks</a:t>
            </a:r>
            <a:endParaRPr/>
          </a:p>
        </p:txBody>
      </p:sp>
      <p:grpSp>
        <p:nvGrpSpPr>
          <p:cNvPr id="109" name="Google Shape;109;p15"/>
          <p:cNvGrpSpPr/>
          <p:nvPr/>
        </p:nvGrpSpPr>
        <p:grpSpPr>
          <a:xfrm>
            <a:off x="4662874" y="1870836"/>
            <a:ext cx="4023360" cy="941832"/>
            <a:chOff x="5723382" y="2675382"/>
            <a:chExt cx="2889504" cy="941832"/>
          </a:xfrm>
        </p:grpSpPr>
        <p:grpSp>
          <p:nvGrpSpPr>
            <p:cNvPr id="110" name="Google Shape;110;p15"/>
            <p:cNvGrpSpPr/>
            <p:nvPr/>
          </p:nvGrpSpPr>
          <p:grpSpPr>
            <a:xfrm>
              <a:off x="5723382" y="2675382"/>
              <a:ext cx="2889504" cy="941832"/>
              <a:chOff x="5723382" y="2675382"/>
              <a:chExt cx="3224021" cy="1564386"/>
            </a:xfrm>
          </p:grpSpPr>
          <p:sp>
            <p:nvSpPr>
              <p:cNvPr id="111" name="Google Shape;111;p15"/>
              <p:cNvSpPr/>
              <p:nvPr/>
            </p:nvSpPr>
            <p:spPr>
              <a:xfrm>
                <a:off x="5723382" y="2675382"/>
                <a:ext cx="3224021" cy="156438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2" name="Google Shape;112;p15"/>
              <p:cNvGrpSpPr/>
              <p:nvPr/>
            </p:nvGrpSpPr>
            <p:grpSpPr>
              <a:xfrm>
                <a:off x="5752719" y="2704719"/>
                <a:ext cx="3118485" cy="1458595"/>
                <a:chOff x="5752719" y="2704719"/>
                <a:chExt cx="3118485" cy="1458595"/>
              </a:xfrm>
            </p:grpSpPr>
            <p:sp>
              <p:nvSpPr>
                <p:cNvPr id="113" name="Google Shape;113;p15"/>
                <p:cNvSpPr/>
                <p:nvPr/>
              </p:nvSpPr>
              <p:spPr>
                <a:xfrm>
                  <a:off x="5752719" y="2704719"/>
                  <a:ext cx="3118485" cy="1458595"/>
                </a:xfrm>
                <a:custGeom>
                  <a:avLst/>
                  <a:gdLst/>
                  <a:ahLst/>
                  <a:cxnLst/>
                  <a:rect l="l" t="t" r="r" b="b"/>
                  <a:pathLst>
                    <a:path w="3118484" h="1458595" extrusionOk="0">
                      <a:moveTo>
                        <a:pt x="0" y="1458467"/>
                      </a:moveTo>
                      <a:lnTo>
                        <a:pt x="3118104" y="1458467"/>
                      </a:lnTo>
                      <a:lnTo>
                        <a:pt x="3118104" y="0"/>
                      </a:lnTo>
                      <a:lnTo>
                        <a:pt x="0" y="0"/>
                      </a:lnTo>
                      <a:lnTo>
                        <a:pt x="0" y="145846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5"/>
                <p:cNvSpPr/>
                <p:nvPr/>
              </p:nvSpPr>
              <p:spPr>
                <a:xfrm>
                  <a:off x="5752719" y="2704719"/>
                  <a:ext cx="3118485" cy="1458595"/>
                </a:xfrm>
                <a:custGeom>
                  <a:avLst/>
                  <a:gdLst/>
                  <a:ahLst/>
                  <a:cxnLst/>
                  <a:rect l="l" t="t" r="r" b="b"/>
                  <a:pathLst>
                    <a:path w="3118484" h="1458595" extrusionOk="0">
                      <a:moveTo>
                        <a:pt x="0" y="1458467"/>
                      </a:moveTo>
                      <a:lnTo>
                        <a:pt x="3118104" y="1458467"/>
                      </a:lnTo>
                      <a:lnTo>
                        <a:pt x="3118104" y="0"/>
                      </a:lnTo>
                      <a:lnTo>
                        <a:pt x="0" y="0"/>
                      </a:lnTo>
                      <a:lnTo>
                        <a:pt x="0" y="1458467"/>
                      </a:lnTo>
                      <a:close/>
                    </a:path>
                  </a:pathLst>
                </a:custGeom>
                <a:noFill/>
                <a:ln w="9525" cap="flat" cmpd="sng">
                  <a:solidFill>
                    <a:srgbClr val="8E8E8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15" name="Google Shape;115;p15"/>
            <p:cNvSpPr txBox="1"/>
            <p:nvPr/>
          </p:nvSpPr>
          <p:spPr>
            <a:xfrm>
              <a:off x="5819394" y="2767138"/>
              <a:ext cx="2322000" cy="689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800" b="1">
                  <a:solidFill>
                    <a:schemeClr val="dk1"/>
                  </a:solidFill>
                </a:rPr>
                <a:t>Geographical Vulnerability</a:t>
              </a:r>
              <a:endParaRPr sz="800" b="1">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28% of Costco’s domestic sales come from California.</a:t>
              </a:r>
              <a:endParaRPr sz="800">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Changes in the domestic economy damage Costco’s sales.</a:t>
              </a:r>
              <a:endParaRPr sz="800">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Costco is also a defendant in several California lawsuits, many of which are class actions from former employees.</a:t>
              </a:r>
              <a:endParaRPr sz="800">
                <a:solidFill>
                  <a:srgbClr val="0C2552"/>
                </a:solidFill>
              </a:endParaRPr>
            </a:p>
          </p:txBody>
        </p:sp>
      </p:grpSp>
      <p:grpSp>
        <p:nvGrpSpPr>
          <p:cNvPr id="116" name="Google Shape;116;p15"/>
          <p:cNvGrpSpPr/>
          <p:nvPr/>
        </p:nvGrpSpPr>
        <p:grpSpPr>
          <a:xfrm>
            <a:off x="528977" y="1878241"/>
            <a:ext cx="4023345" cy="995333"/>
            <a:chOff x="5723382" y="2675382"/>
            <a:chExt cx="2889504" cy="995333"/>
          </a:xfrm>
        </p:grpSpPr>
        <p:grpSp>
          <p:nvGrpSpPr>
            <p:cNvPr id="117" name="Google Shape;117;p15"/>
            <p:cNvGrpSpPr/>
            <p:nvPr/>
          </p:nvGrpSpPr>
          <p:grpSpPr>
            <a:xfrm>
              <a:off x="5723382" y="2675382"/>
              <a:ext cx="2889504" cy="941832"/>
              <a:chOff x="5723382" y="2675382"/>
              <a:chExt cx="3224021" cy="1564386"/>
            </a:xfrm>
          </p:grpSpPr>
          <p:sp>
            <p:nvSpPr>
              <p:cNvPr id="118" name="Google Shape;118;p15"/>
              <p:cNvSpPr/>
              <p:nvPr/>
            </p:nvSpPr>
            <p:spPr>
              <a:xfrm>
                <a:off x="5723382" y="2675382"/>
                <a:ext cx="3224021" cy="156438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9" name="Google Shape;119;p15"/>
              <p:cNvGrpSpPr/>
              <p:nvPr/>
            </p:nvGrpSpPr>
            <p:grpSpPr>
              <a:xfrm>
                <a:off x="5752719" y="2704719"/>
                <a:ext cx="3118485" cy="1458595"/>
                <a:chOff x="5752719" y="2704719"/>
                <a:chExt cx="3118485" cy="1458595"/>
              </a:xfrm>
            </p:grpSpPr>
            <p:sp>
              <p:nvSpPr>
                <p:cNvPr id="120" name="Google Shape;120;p15"/>
                <p:cNvSpPr/>
                <p:nvPr/>
              </p:nvSpPr>
              <p:spPr>
                <a:xfrm>
                  <a:off x="5752719" y="2704719"/>
                  <a:ext cx="3118485" cy="1458595"/>
                </a:xfrm>
                <a:custGeom>
                  <a:avLst/>
                  <a:gdLst/>
                  <a:ahLst/>
                  <a:cxnLst/>
                  <a:rect l="l" t="t" r="r" b="b"/>
                  <a:pathLst>
                    <a:path w="3118484" h="1458595" extrusionOk="0">
                      <a:moveTo>
                        <a:pt x="0" y="1458467"/>
                      </a:moveTo>
                      <a:lnTo>
                        <a:pt x="3118104" y="1458467"/>
                      </a:lnTo>
                      <a:lnTo>
                        <a:pt x="3118104" y="0"/>
                      </a:lnTo>
                      <a:lnTo>
                        <a:pt x="0" y="0"/>
                      </a:lnTo>
                      <a:lnTo>
                        <a:pt x="0" y="145846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15"/>
                <p:cNvSpPr/>
                <p:nvPr/>
              </p:nvSpPr>
              <p:spPr>
                <a:xfrm>
                  <a:off x="5752719" y="2704719"/>
                  <a:ext cx="3118485" cy="1458595"/>
                </a:xfrm>
                <a:custGeom>
                  <a:avLst/>
                  <a:gdLst/>
                  <a:ahLst/>
                  <a:cxnLst/>
                  <a:rect l="l" t="t" r="r" b="b"/>
                  <a:pathLst>
                    <a:path w="3118484" h="1458595" extrusionOk="0">
                      <a:moveTo>
                        <a:pt x="0" y="1458467"/>
                      </a:moveTo>
                      <a:lnTo>
                        <a:pt x="3118104" y="1458467"/>
                      </a:lnTo>
                      <a:lnTo>
                        <a:pt x="3118104" y="0"/>
                      </a:lnTo>
                      <a:lnTo>
                        <a:pt x="0" y="0"/>
                      </a:lnTo>
                      <a:lnTo>
                        <a:pt x="0" y="1458467"/>
                      </a:lnTo>
                      <a:close/>
                    </a:path>
                  </a:pathLst>
                </a:custGeom>
                <a:noFill/>
                <a:ln w="9525" cap="flat" cmpd="sng">
                  <a:solidFill>
                    <a:srgbClr val="8E8E8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22" name="Google Shape;122;p15"/>
            <p:cNvSpPr txBox="1"/>
            <p:nvPr/>
          </p:nvSpPr>
          <p:spPr>
            <a:xfrm>
              <a:off x="6215822" y="2731715"/>
              <a:ext cx="2287800" cy="939000"/>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800" b="1">
                  <a:solidFill>
                    <a:srgbClr val="0C2552"/>
                  </a:solidFill>
                </a:rPr>
                <a:t>Sales Momentum</a:t>
              </a:r>
              <a:endParaRPr sz="800" b="1">
                <a:solidFill>
                  <a:srgbClr val="0C2552"/>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Solid customer loyalty foundation with over 118 million cardholders worldwide, and that number continues to grow.</a:t>
              </a:r>
              <a:endParaRPr sz="800">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There is also a membership renewal rate of over 89%</a:t>
              </a:r>
              <a:endParaRPr sz="800">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Costco can increase membership fees with historically minimal resistance from existing customers.</a:t>
              </a:r>
              <a:endParaRPr sz="800">
                <a:solidFill>
                  <a:schemeClr val="dk1"/>
                </a:solidFill>
              </a:endParaRPr>
            </a:p>
            <a:p>
              <a:pPr marL="12700" marR="5080" lvl="0" indent="0" algn="l" rtl="0">
                <a:lnSpc>
                  <a:spcPct val="100000"/>
                </a:lnSpc>
                <a:spcBef>
                  <a:spcPts val="0"/>
                </a:spcBef>
                <a:spcAft>
                  <a:spcPts val="0"/>
                </a:spcAft>
                <a:buNone/>
              </a:pPr>
              <a:endParaRPr sz="700">
                <a:solidFill>
                  <a:srgbClr val="0C2552"/>
                </a:solidFill>
              </a:endParaRPr>
            </a:p>
          </p:txBody>
        </p:sp>
      </p:grpSp>
      <p:grpSp>
        <p:nvGrpSpPr>
          <p:cNvPr id="123" name="Google Shape;123;p15"/>
          <p:cNvGrpSpPr/>
          <p:nvPr/>
        </p:nvGrpSpPr>
        <p:grpSpPr>
          <a:xfrm>
            <a:off x="4662847" y="2919808"/>
            <a:ext cx="4023345" cy="941832"/>
            <a:chOff x="5723382" y="2675382"/>
            <a:chExt cx="2889504" cy="941832"/>
          </a:xfrm>
        </p:grpSpPr>
        <p:grpSp>
          <p:nvGrpSpPr>
            <p:cNvPr id="124" name="Google Shape;124;p15"/>
            <p:cNvGrpSpPr/>
            <p:nvPr/>
          </p:nvGrpSpPr>
          <p:grpSpPr>
            <a:xfrm>
              <a:off x="5723382" y="2675382"/>
              <a:ext cx="2889504" cy="941832"/>
              <a:chOff x="5723382" y="2675382"/>
              <a:chExt cx="3224021" cy="1564386"/>
            </a:xfrm>
          </p:grpSpPr>
          <p:sp>
            <p:nvSpPr>
              <p:cNvPr id="125" name="Google Shape;125;p15"/>
              <p:cNvSpPr/>
              <p:nvPr/>
            </p:nvSpPr>
            <p:spPr>
              <a:xfrm>
                <a:off x="5723382" y="2675382"/>
                <a:ext cx="3224021" cy="156438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6" name="Google Shape;126;p15"/>
              <p:cNvGrpSpPr/>
              <p:nvPr/>
            </p:nvGrpSpPr>
            <p:grpSpPr>
              <a:xfrm>
                <a:off x="5752719" y="2704719"/>
                <a:ext cx="3118485" cy="1458595"/>
                <a:chOff x="5752719" y="2704719"/>
                <a:chExt cx="3118485" cy="1458595"/>
              </a:xfrm>
            </p:grpSpPr>
            <p:sp>
              <p:nvSpPr>
                <p:cNvPr id="127" name="Google Shape;127;p15"/>
                <p:cNvSpPr/>
                <p:nvPr/>
              </p:nvSpPr>
              <p:spPr>
                <a:xfrm>
                  <a:off x="5752719" y="2704719"/>
                  <a:ext cx="3118485" cy="1458595"/>
                </a:xfrm>
                <a:custGeom>
                  <a:avLst/>
                  <a:gdLst/>
                  <a:ahLst/>
                  <a:cxnLst/>
                  <a:rect l="l" t="t" r="r" b="b"/>
                  <a:pathLst>
                    <a:path w="3118484" h="1458595" extrusionOk="0">
                      <a:moveTo>
                        <a:pt x="0" y="1458467"/>
                      </a:moveTo>
                      <a:lnTo>
                        <a:pt x="3118104" y="1458467"/>
                      </a:lnTo>
                      <a:lnTo>
                        <a:pt x="3118104" y="0"/>
                      </a:lnTo>
                      <a:lnTo>
                        <a:pt x="0" y="0"/>
                      </a:lnTo>
                      <a:lnTo>
                        <a:pt x="0" y="145846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15"/>
                <p:cNvSpPr/>
                <p:nvPr/>
              </p:nvSpPr>
              <p:spPr>
                <a:xfrm>
                  <a:off x="5752719" y="2704719"/>
                  <a:ext cx="3118485" cy="1458595"/>
                </a:xfrm>
                <a:custGeom>
                  <a:avLst/>
                  <a:gdLst/>
                  <a:ahLst/>
                  <a:cxnLst/>
                  <a:rect l="l" t="t" r="r" b="b"/>
                  <a:pathLst>
                    <a:path w="3118484" h="1458595" extrusionOk="0">
                      <a:moveTo>
                        <a:pt x="0" y="1458467"/>
                      </a:moveTo>
                      <a:lnTo>
                        <a:pt x="3118104" y="1458467"/>
                      </a:lnTo>
                      <a:lnTo>
                        <a:pt x="3118104" y="0"/>
                      </a:lnTo>
                      <a:lnTo>
                        <a:pt x="0" y="0"/>
                      </a:lnTo>
                      <a:lnTo>
                        <a:pt x="0" y="1458467"/>
                      </a:lnTo>
                      <a:close/>
                    </a:path>
                  </a:pathLst>
                </a:custGeom>
                <a:noFill/>
                <a:ln w="9525" cap="flat" cmpd="sng">
                  <a:solidFill>
                    <a:srgbClr val="8E8E8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29" name="Google Shape;129;p15"/>
            <p:cNvSpPr txBox="1"/>
            <p:nvPr/>
          </p:nvSpPr>
          <p:spPr>
            <a:xfrm>
              <a:off x="5819394" y="2767138"/>
              <a:ext cx="2329200" cy="689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800" b="1">
                  <a:solidFill>
                    <a:schemeClr val="dk1"/>
                  </a:solidFill>
                </a:rPr>
                <a:t>Supply Chain </a:t>
              </a:r>
              <a:endParaRPr sz="800" b="1">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As a global consumer retail firm, Costco is particularly vulnerable to supply chain disruptions.</a:t>
              </a:r>
              <a:endParaRPr sz="800">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This was specifically shown during the pandemic, which caused delays and considerable difficulties for Costco.</a:t>
              </a:r>
              <a:endParaRPr sz="800">
                <a:solidFill>
                  <a:schemeClr val="dk1"/>
                </a:solidFill>
              </a:endParaRPr>
            </a:p>
          </p:txBody>
        </p:sp>
      </p:grpSp>
      <p:grpSp>
        <p:nvGrpSpPr>
          <p:cNvPr id="130" name="Google Shape;130;p15"/>
          <p:cNvGrpSpPr/>
          <p:nvPr/>
        </p:nvGrpSpPr>
        <p:grpSpPr>
          <a:xfrm>
            <a:off x="4662847" y="3968775"/>
            <a:ext cx="4023345" cy="941832"/>
            <a:chOff x="5723382" y="2675382"/>
            <a:chExt cx="2889504" cy="941832"/>
          </a:xfrm>
        </p:grpSpPr>
        <p:grpSp>
          <p:nvGrpSpPr>
            <p:cNvPr id="131" name="Google Shape;131;p15"/>
            <p:cNvGrpSpPr/>
            <p:nvPr/>
          </p:nvGrpSpPr>
          <p:grpSpPr>
            <a:xfrm>
              <a:off x="5723382" y="2675382"/>
              <a:ext cx="2889504" cy="941832"/>
              <a:chOff x="5723382" y="2675382"/>
              <a:chExt cx="3224021" cy="1564386"/>
            </a:xfrm>
          </p:grpSpPr>
          <p:sp>
            <p:nvSpPr>
              <p:cNvPr id="132" name="Google Shape;132;p15"/>
              <p:cNvSpPr/>
              <p:nvPr/>
            </p:nvSpPr>
            <p:spPr>
              <a:xfrm>
                <a:off x="5723382" y="2675382"/>
                <a:ext cx="3224021" cy="156438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3" name="Google Shape;133;p15"/>
              <p:cNvGrpSpPr/>
              <p:nvPr/>
            </p:nvGrpSpPr>
            <p:grpSpPr>
              <a:xfrm>
                <a:off x="5752719" y="2704719"/>
                <a:ext cx="3118485" cy="1458595"/>
                <a:chOff x="5752719" y="2704719"/>
                <a:chExt cx="3118485" cy="1458595"/>
              </a:xfrm>
            </p:grpSpPr>
            <p:sp>
              <p:nvSpPr>
                <p:cNvPr id="134" name="Google Shape;134;p15"/>
                <p:cNvSpPr/>
                <p:nvPr/>
              </p:nvSpPr>
              <p:spPr>
                <a:xfrm>
                  <a:off x="5752719" y="2704719"/>
                  <a:ext cx="3118485" cy="1458595"/>
                </a:xfrm>
                <a:custGeom>
                  <a:avLst/>
                  <a:gdLst/>
                  <a:ahLst/>
                  <a:cxnLst/>
                  <a:rect l="l" t="t" r="r" b="b"/>
                  <a:pathLst>
                    <a:path w="3118484" h="1458595" extrusionOk="0">
                      <a:moveTo>
                        <a:pt x="0" y="1458467"/>
                      </a:moveTo>
                      <a:lnTo>
                        <a:pt x="3118104" y="1458467"/>
                      </a:lnTo>
                      <a:lnTo>
                        <a:pt x="3118104" y="0"/>
                      </a:lnTo>
                      <a:lnTo>
                        <a:pt x="0" y="0"/>
                      </a:lnTo>
                      <a:lnTo>
                        <a:pt x="0" y="145846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15"/>
                <p:cNvSpPr/>
                <p:nvPr/>
              </p:nvSpPr>
              <p:spPr>
                <a:xfrm>
                  <a:off x="5752719" y="2704719"/>
                  <a:ext cx="3118485" cy="1458595"/>
                </a:xfrm>
                <a:custGeom>
                  <a:avLst/>
                  <a:gdLst/>
                  <a:ahLst/>
                  <a:cxnLst/>
                  <a:rect l="l" t="t" r="r" b="b"/>
                  <a:pathLst>
                    <a:path w="3118484" h="1458595" extrusionOk="0">
                      <a:moveTo>
                        <a:pt x="0" y="1458467"/>
                      </a:moveTo>
                      <a:lnTo>
                        <a:pt x="3118104" y="1458467"/>
                      </a:lnTo>
                      <a:lnTo>
                        <a:pt x="3118104" y="0"/>
                      </a:lnTo>
                      <a:lnTo>
                        <a:pt x="0" y="0"/>
                      </a:lnTo>
                      <a:lnTo>
                        <a:pt x="0" y="1458467"/>
                      </a:lnTo>
                      <a:close/>
                    </a:path>
                  </a:pathLst>
                </a:custGeom>
                <a:noFill/>
                <a:ln w="9525" cap="flat" cmpd="sng">
                  <a:solidFill>
                    <a:srgbClr val="8E8E8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36" name="Google Shape;136;p15"/>
            <p:cNvSpPr txBox="1"/>
            <p:nvPr/>
          </p:nvSpPr>
          <p:spPr>
            <a:xfrm>
              <a:off x="5819394" y="2767138"/>
              <a:ext cx="2329200" cy="689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800" b="1">
                  <a:solidFill>
                    <a:schemeClr val="dk1"/>
                  </a:solidFill>
                </a:rPr>
                <a:t>Kirkland Signature</a:t>
              </a:r>
              <a:endParaRPr sz="800" b="1">
                <a:solidFill>
                  <a:schemeClr val="dk1"/>
                </a:solidFill>
              </a:endParaRPr>
            </a:p>
            <a:p>
              <a:pPr marL="457200" lvl="0" indent="-279400" algn="l" rtl="0">
                <a:lnSpc>
                  <a:spcPct val="115000"/>
                </a:lnSpc>
                <a:spcBef>
                  <a:spcPts val="0"/>
                </a:spcBef>
                <a:spcAft>
                  <a:spcPts val="0"/>
                </a:spcAft>
                <a:buClr>
                  <a:schemeClr val="dk1"/>
                </a:buClr>
                <a:buSzPts val="800"/>
                <a:buChar char="-"/>
              </a:pPr>
              <a:r>
                <a:rPr lang="en-US" sz="800">
                  <a:solidFill>
                    <a:schemeClr val="dk1"/>
                  </a:solidFill>
                </a:rPr>
                <a:t>Because Costco owns Kirkland Signature, if there is a quality issue related to the products, the company will not be able to command loyalty to the Kirkland Signature brand, causing a significant loss in profit.</a:t>
              </a:r>
              <a:endParaRPr sz="800">
                <a:solidFill>
                  <a:schemeClr val="dk1"/>
                </a:solidFill>
              </a:endParaRPr>
            </a:p>
          </p:txBody>
        </p:sp>
      </p:grpSp>
      <p:sp>
        <p:nvSpPr>
          <p:cNvPr id="137" name="Google Shape;137;p15"/>
          <p:cNvSpPr/>
          <p:nvPr/>
        </p:nvSpPr>
        <p:spPr>
          <a:xfrm>
            <a:off x="569572" y="1901311"/>
            <a:ext cx="551366" cy="865037"/>
          </a:xfrm>
          <a:prstGeom prst="rect">
            <a:avLst/>
          </a:prstGeom>
          <a:solidFill>
            <a:srgbClr val="82B3DB"/>
          </a:solidFill>
          <a:ln w="25400" cap="flat" cmpd="sng">
            <a:solidFill>
              <a:srgbClr val="82B3DB"/>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0F2F45"/>
              </a:solidFill>
              <a:latin typeface="Calibri"/>
              <a:ea typeface="Calibri"/>
              <a:cs typeface="Calibri"/>
              <a:sym typeface="Calibri"/>
            </a:endParaRPr>
          </a:p>
        </p:txBody>
      </p:sp>
      <p:sp>
        <p:nvSpPr>
          <p:cNvPr id="138" name="Google Shape;138;p15"/>
          <p:cNvSpPr txBox="1"/>
          <p:nvPr/>
        </p:nvSpPr>
        <p:spPr>
          <a:xfrm>
            <a:off x="4119441" y="2979922"/>
            <a:ext cx="914400" cy="91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139" name="Google Shape;139;p15"/>
          <p:cNvSpPr txBox="1"/>
          <p:nvPr/>
        </p:nvSpPr>
        <p:spPr>
          <a:xfrm>
            <a:off x="4119441" y="2979922"/>
            <a:ext cx="914400" cy="91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140" name="Google Shape;140;p15"/>
          <p:cNvSpPr/>
          <p:nvPr/>
        </p:nvSpPr>
        <p:spPr>
          <a:xfrm>
            <a:off x="8034799" y="1895049"/>
            <a:ext cx="551366" cy="865037"/>
          </a:xfrm>
          <a:prstGeom prst="rect">
            <a:avLst/>
          </a:prstGeom>
          <a:solidFill>
            <a:srgbClr val="82B3DB"/>
          </a:solidFill>
          <a:ln w="25400" cap="flat" cmpd="sng">
            <a:solidFill>
              <a:srgbClr val="82B3DB"/>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0F2F45"/>
              </a:solidFill>
              <a:latin typeface="Calibri"/>
              <a:ea typeface="Calibri"/>
              <a:cs typeface="Calibri"/>
              <a:sym typeface="Calibri"/>
            </a:endParaRPr>
          </a:p>
        </p:txBody>
      </p:sp>
      <p:sp>
        <p:nvSpPr>
          <p:cNvPr id="141" name="Google Shape;141;p15"/>
          <p:cNvSpPr/>
          <p:nvPr/>
        </p:nvSpPr>
        <p:spPr>
          <a:xfrm>
            <a:off x="572419" y="2961352"/>
            <a:ext cx="551400" cy="864900"/>
          </a:xfrm>
          <a:prstGeom prst="rect">
            <a:avLst/>
          </a:prstGeom>
          <a:solidFill>
            <a:srgbClr val="82B3DB"/>
          </a:solidFill>
          <a:ln w="25400" cap="flat" cmpd="sng">
            <a:solidFill>
              <a:srgbClr val="82B3DB"/>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82B3DB"/>
              </a:solidFill>
              <a:latin typeface="Calibri"/>
              <a:ea typeface="Calibri"/>
              <a:cs typeface="Calibri"/>
              <a:sym typeface="Calibri"/>
            </a:endParaRPr>
          </a:p>
        </p:txBody>
      </p:sp>
      <p:sp>
        <p:nvSpPr>
          <p:cNvPr id="142" name="Google Shape;142;p15"/>
          <p:cNvSpPr/>
          <p:nvPr/>
        </p:nvSpPr>
        <p:spPr>
          <a:xfrm>
            <a:off x="573224" y="4005086"/>
            <a:ext cx="551400" cy="864900"/>
          </a:xfrm>
          <a:prstGeom prst="rect">
            <a:avLst/>
          </a:prstGeom>
          <a:solidFill>
            <a:srgbClr val="82B3DB"/>
          </a:solidFill>
          <a:ln w="25400" cap="flat" cmpd="sng">
            <a:solidFill>
              <a:srgbClr val="82B3DB"/>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0F2F45"/>
              </a:solidFill>
              <a:latin typeface="Calibri"/>
              <a:ea typeface="Calibri"/>
              <a:cs typeface="Calibri"/>
              <a:sym typeface="Calibri"/>
            </a:endParaRPr>
          </a:p>
        </p:txBody>
      </p:sp>
      <p:sp>
        <p:nvSpPr>
          <p:cNvPr id="143" name="Google Shape;143;p15"/>
          <p:cNvSpPr/>
          <p:nvPr/>
        </p:nvSpPr>
        <p:spPr>
          <a:xfrm>
            <a:off x="8034799" y="2947044"/>
            <a:ext cx="551366" cy="865037"/>
          </a:xfrm>
          <a:prstGeom prst="rect">
            <a:avLst/>
          </a:prstGeom>
          <a:solidFill>
            <a:srgbClr val="82B3DB"/>
          </a:solidFill>
          <a:ln w="25400" cap="flat" cmpd="sng">
            <a:solidFill>
              <a:srgbClr val="82B3DB"/>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0F2F45"/>
              </a:solidFill>
              <a:latin typeface="Calibri"/>
              <a:ea typeface="Calibri"/>
              <a:cs typeface="Calibri"/>
              <a:sym typeface="Calibri"/>
            </a:endParaRPr>
          </a:p>
        </p:txBody>
      </p:sp>
      <p:sp>
        <p:nvSpPr>
          <p:cNvPr id="144" name="Google Shape;144;p15"/>
          <p:cNvSpPr/>
          <p:nvPr/>
        </p:nvSpPr>
        <p:spPr>
          <a:xfrm>
            <a:off x="8033619" y="3987868"/>
            <a:ext cx="553726" cy="865037"/>
          </a:xfrm>
          <a:prstGeom prst="rect">
            <a:avLst/>
          </a:prstGeom>
          <a:solidFill>
            <a:srgbClr val="82B3DB"/>
          </a:solidFill>
          <a:ln w="25400" cap="flat" cmpd="sng">
            <a:solidFill>
              <a:srgbClr val="82B3DB"/>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None/>
            </a:pPr>
            <a:endParaRPr sz="1200">
              <a:solidFill>
                <a:srgbClr val="0F2F45"/>
              </a:solidFill>
              <a:latin typeface="Calibri"/>
              <a:ea typeface="Calibri"/>
              <a:cs typeface="Calibri"/>
              <a:sym typeface="Calibri"/>
            </a:endParaRPr>
          </a:p>
        </p:txBody>
      </p:sp>
      <p:pic>
        <p:nvPicPr>
          <p:cNvPr id="145" name="Google Shape;145;p15"/>
          <p:cNvPicPr preferRelativeResize="0"/>
          <p:nvPr/>
        </p:nvPicPr>
        <p:blipFill>
          <a:blip r:embed="rId5">
            <a:alphaModFix/>
          </a:blip>
          <a:stretch>
            <a:fillRect/>
          </a:stretch>
        </p:blipFill>
        <p:spPr>
          <a:xfrm>
            <a:off x="7982488" y="1981775"/>
            <a:ext cx="655999" cy="655999"/>
          </a:xfrm>
          <a:prstGeom prst="rect">
            <a:avLst/>
          </a:prstGeom>
          <a:noFill/>
          <a:ln>
            <a:noFill/>
          </a:ln>
        </p:spPr>
      </p:pic>
      <p:pic>
        <p:nvPicPr>
          <p:cNvPr id="146" name="Google Shape;146;p15"/>
          <p:cNvPicPr preferRelativeResize="0"/>
          <p:nvPr/>
        </p:nvPicPr>
        <p:blipFill>
          <a:blip r:embed="rId6">
            <a:alphaModFix/>
          </a:blip>
          <a:stretch>
            <a:fillRect/>
          </a:stretch>
        </p:blipFill>
        <p:spPr>
          <a:xfrm>
            <a:off x="572069" y="2143200"/>
            <a:ext cx="553725" cy="404044"/>
          </a:xfrm>
          <a:prstGeom prst="rect">
            <a:avLst/>
          </a:prstGeom>
          <a:noFill/>
          <a:ln>
            <a:noFill/>
          </a:ln>
        </p:spPr>
      </p:pic>
      <p:pic>
        <p:nvPicPr>
          <p:cNvPr id="147" name="Google Shape;147;p15"/>
          <p:cNvPicPr preferRelativeResize="0"/>
          <p:nvPr/>
        </p:nvPicPr>
        <p:blipFill>
          <a:blip r:embed="rId7">
            <a:alphaModFix/>
          </a:blip>
          <a:stretch>
            <a:fillRect/>
          </a:stretch>
        </p:blipFill>
        <p:spPr>
          <a:xfrm>
            <a:off x="587600" y="3147025"/>
            <a:ext cx="530900" cy="530899"/>
          </a:xfrm>
          <a:prstGeom prst="rect">
            <a:avLst/>
          </a:prstGeom>
          <a:noFill/>
          <a:ln>
            <a:noFill/>
          </a:ln>
        </p:spPr>
      </p:pic>
      <p:pic>
        <p:nvPicPr>
          <p:cNvPr id="148" name="Google Shape;148;p15"/>
          <p:cNvPicPr preferRelativeResize="0"/>
          <p:nvPr/>
        </p:nvPicPr>
        <p:blipFill>
          <a:blip r:embed="rId8">
            <a:alphaModFix/>
          </a:blip>
          <a:stretch>
            <a:fillRect/>
          </a:stretch>
        </p:blipFill>
        <p:spPr>
          <a:xfrm>
            <a:off x="576200" y="4240350"/>
            <a:ext cx="553725" cy="487271"/>
          </a:xfrm>
          <a:prstGeom prst="rect">
            <a:avLst/>
          </a:prstGeom>
          <a:noFill/>
          <a:ln>
            <a:noFill/>
          </a:ln>
        </p:spPr>
      </p:pic>
      <p:pic>
        <p:nvPicPr>
          <p:cNvPr id="149" name="Google Shape;149;p15"/>
          <p:cNvPicPr preferRelativeResize="0"/>
          <p:nvPr/>
        </p:nvPicPr>
        <p:blipFill>
          <a:blip r:embed="rId9">
            <a:alphaModFix/>
          </a:blip>
          <a:stretch>
            <a:fillRect/>
          </a:stretch>
        </p:blipFill>
        <p:spPr>
          <a:xfrm>
            <a:off x="8097158" y="3146922"/>
            <a:ext cx="426670" cy="487276"/>
          </a:xfrm>
          <a:prstGeom prst="rect">
            <a:avLst/>
          </a:prstGeom>
          <a:noFill/>
          <a:ln>
            <a:noFill/>
          </a:ln>
        </p:spPr>
      </p:pic>
      <p:pic>
        <p:nvPicPr>
          <p:cNvPr id="150" name="Google Shape;150;p15"/>
          <p:cNvPicPr preferRelativeResize="0"/>
          <p:nvPr/>
        </p:nvPicPr>
        <p:blipFill>
          <a:blip r:embed="rId10">
            <a:alphaModFix/>
          </a:blip>
          <a:stretch>
            <a:fillRect/>
          </a:stretch>
        </p:blipFill>
        <p:spPr>
          <a:xfrm>
            <a:off x="8045037" y="4338470"/>
            <a:ext cx="530900" cy="163833"/>
          </a:xfrm>
          <a:prstGeom prst="rect">
            <a:avLst/>
          </a:prstGeom>
          <a:noFill/>
          <a:ln>
            <a:noFill/>
          </a:ln>
        </p:spPr>
      </p:pic>
    </p:spTree>
    <p:extLst>
      <p:ext uri="{BB962C8B-B14F-4D97-AF65-F5344CB8AC3E}">
        <p14:creationId xmlns:p14="http://schemas.microsoft.com/office/powerpoint/2010/main" val="275410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A5CF2A5-02FE-49AD-A9D6-A147FD88AAD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1756675"/>
              </p:ext>
            </p:extLst>
          </p:nvPr>
        </p:nvGraphicFramePr>
        <p:xfrm>
          <a:off x="548640" y="685800"/>
          <a:ext cx="8046720" cy="5486400"/>
        </p:xfrm>
        <a:graphic>
          <a:graphicData uri="http://schemas.openxmlformats.org/drawingml/2006/table">
            <a:tbl>
              <a:tblPr firstRow="1" bandRow="1">
                <a:tableStyleId>{21E4AEA4-8DFA-4A89-87EB-49C32662AFE0}</a:tableStyleId>
              </a:tblPr>
              <a:tblGrid>
                <a:gridCol w="8046720">
                  <a:extLst>
                    <a:ext uri="{9D8B030D-6E8A-4147-A177-3AD203B41FA5}">
                      <a16:colId xmlns:a16="http://schemas.microsoft.com/office/drawing/2014/main" val="1399054845"/>
                    </a:ext>
                  </a:extLst>
                </a:gridCol>
              </a:tblGrid>
              <a:tr h="68580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I.	</a:t>
                      </a:r>
                      <a:r>
                        <a:rPr lang="en-US" sz="1600" b="1" kern="1200" cap="small" baseline="0">
                          <a:solidFill>
                            <a:schemeClr val="tx2">
                              <a:lumMod val="50000"/>
                            </a:schemeClr>
                          </a:solidFill>
                          <a:latin typeface="+mn-lt"/>
                          <a:ea typeface="+mn-ea"/>
                          <a:cs typeface="+mn-cs"/>
                        </a:rPr>
                        <a:t>Executive Summary</a:t>
                      </a:r>
                    </a:p>
                  </a:txBody>
                  <a:tcPr anchor="ctr">
                    <a:noFill/>
                  </a:tcPr>
                </a:tc>
                <a:extLst>
                  <a:ext uri="{0D108BD9-81ED-4DB2-BD59-A6C34878D82A}">
                    <a16:rowId xmlns:a16="http://schemas.microsoft.com/office/drawing/2014/main" val="2280700353"/>
                  </a:ext>
                </a:extLst>
              </a:tr>
              <a:tr h="685800">
                <a:tc>
                  <a:txBody>
                    <a:bodyPr/>
                    <a:lstStyle/>
                    <a:p>
                      <a:pPr marL="400050" marR="0" lvl="0" indent="-400050" algn="l" defTabSz="914400" rtl="0" eaLnBrk="1" fontAlgn="auto" latinLnBrk="0" hangingPunct="1">
                        <a:lnSpc>
                          <a:spcPct val="100000"/>
                        </a:lnSpc>
                        <a:spcBef>
                          <a:spcPts val="0"/>
                        </a:spcBef>
                        <a:spcAft>
                          <a:spcPts val="0"/>
                        </a:spcAft>
                        <a:buClrTx/>
                        <a:buSzTx/>
                        <a:buFontTx/>
                        <a:buAutoNum type="romanUcPeriod" startAt="2"/>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Industry Overview</a:t>
                      </a:r>
                    </a:p>
                  </a:txBody>
                  <a:tcPr anchor="ctr">
                    <a:noFill/>
                  </a:tcPr>
                </a:tc>
                <a:extLst>
                  <a:ext uri="{0D108BD9-81ED-4DB2-BD59-A6C34878D82A}">
                    <a16:rowId xmlns:a16="http://schemas.microsoft.com/office/drawing/2014/main" val="1047921284"/>
                  </a:ext>
                </a:extLst>
              </a:tr>
              <a:tr h="685800">
                <a:tc>
                  <a:txBody>
                    <a:bodyPr/>
                    <a:lstStyle/>
                    <a:p>
                      <a:pPr marL="400050" marR="0" lvl="0" indent="-400050" algn="l" defTabSz="914400" rtl="0" eaLnBrk="1" fontAlgn="auto" latinLnBrk="0" hangingPunct="1">
                        <a:lnSpc>
                          <a:spcPct val="100000"/>
                        </a:lnSpc>
                        <a:spcBef>
                          <a:spcPts val="0"/>
                        </a:spcBef>
                        <a:spcAft>
                          <a:spcPts val="0"/>
                        </a:spcAft>
                        <a:buClrTx/>
                        <a:buSzTx/>
                        <a:buFontTx/>
                        <a:buAutoNum type="romanUcPeriod" startAt="3"/>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Financial Overview</a:t>
                      </a:r>
                    </a:p>
                  </a:txBody>
                  <a:tcPr anchor="ctr">
                    <a:noFill/>
                  </a:tcPr>
                </a:tc>
                <a:extLst>
                  <a:ext uri="{0D108BD9-81ED-4DB2-BD59-A6C34878D82A}">
                    <a16:rowId xmlns:a16="http://schemas.microsoft.com/office/drawing/2014/main" val="1030257006"/>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IV.    Environmental, Social &amp; Governance Analysis</a:t>
                      </a:r>
                    </a:p>
                  </a:txBody>
                  <a:tcPr anchor="ctr">
                    <a:noFill/>
                  </a:tcPr>
                </a:tc>
                <a:extLst>
                  <a:ext uri="{0D108BD9-81ED-4DB2-BD59-A6C34878D82A}">
                    <a16:rowId xmlns:a16="http://schemas.microsoft.com/office/drawing/2014/main" val="386185188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     Competitive Landscape</a:t>
                      </a:r>
                    </a:p>
                  </a:txBody>
                  <a:tcPr anchor="ctr">
                    <a:noFill/>
                  </a:tcPr>
                </a:tc>
                <a:extLst>
                  <a:ext uri="{0D108BD9-81ED-4DB2-BD59-A6C34878D82A}">
                    <a16:rowId xmlns:a16="http://schemas.microsoft.com/office/drawing/2014/main" val="4028861106"/>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VI.    Catalysts and risks</a:t>
                      </a:r>
                    </a:p>
                  </a:txBody>
                  <a:tcPr anchor="ctr">
                    <a:noFill/>
                  </a:tcPr>
                </a:tc>
                <a:extLst>
                  <a:ext uri="{0D108BD9-81ED-4DB2-BD59-A6C34878D82A}">
                    <a16:rowId xmlns:a16="http://schemas.microsoft.com/office/drawing/2014/main" val="95096767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VII.    Investment Rationale</a:t>
                      </a:r>
                    </a:p>
                  </a:txBody>
                  <a:tcPr anchor="ctr">
                    <a:solidFill>
                      <a:schemeClr val="accent1">
                        <a:lumMod val="20000"/>
                        <a:lumOff val="80000"/>
                      </a:schemeClr>
                    </a:solidFill>
                  </a:tcPr>
                </a:tc>
                <a:extLst>
                  <a:ext uri="{0D108BD9-81ED-4DB2-BD59-A6C34878D82A}">
                    <a16:rowId xmlns:a16="http://schemas.microsoft.com/office/drawing/2014/main" val="304509101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VIII.   Comps and DCF Models (Financial Models)</a:t>
                      </a:r>
                    </a:p>
                  </a:txBody>
                  <a:tcPr anchor="ctr">
                    <a:noFill/>
                  </a:tcPr>
                </a:tc>
                <a:extLst>
                  <a:ext uri="{0D108BD9-81ED-4DB2-BD59-A6C34878D82A}">
                    <a16:rowId xmlns:a16="http://schemas.microsoft.com/office/drawing/2014/main" val="2978899624"/>
                  </a:ext>
                </a:extLst>
              </a:tr>
            </a:tbl>
          </a:graphicData>
        </a:graphic>
      </p:graphicFrame>
    </p:spTree>
    <p:extLst>
      <p:ext uri="{BB962C8B-B14F-4D97-AF65-F5344CB8AC3E}">
        <p14:creationId xmlns:p14="http://schemas.microsoft.com/office/powerpoint/2010/main" val="106261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40BBD6-CE2C-4A46-B9EB-D933FED3363B}"/>
              </a:ext>
            </a:extLst>
          </p:cNvPr>
          <p:cNvSpPr>
            <a:spLocks noGrp="1"/>
          </p:cNvSpPr>
          <p:nvPr>
            <p:ph type="body" sz="quarter" idx="10"/>
          </p:nvPr>
        </p:nvSpPr>
        <p:spPr>
          <a:xfrm>
            <a:off x="529006" y="662540"/>
            <a:ext cx="8084526" cy="186077"/>
          </a:xfrm>
        </p:spPr>
        <p:txBody>
          <a:bodyPr/>
          <a:lstStyle/>
          <a:p>
            <a:endParaRPr lang="en-US"/>
          </a:p>
        </p:txBody>
      </p:sp>
      <p:sp>
        <p:nvSpPr>
          <p:cNvPr id="3" name="Title 2">
            <a:extLst>
              <a:ext uri="{FF2B5EF4-FFF2-40B4-BE49-F238E27FC236}">
                <a16:creationId xmlns:a16="http://schemas.microsoft.com/office/drawing/2014/main" id="{2DFC812E-C17E-4A29-84D1-D4EA484C5CD1}"/>
              </a:ext>
            </a:extLst>
          </p:cNvPr>
          <p:cNvSpPr>
            <a:spLocks noGrp="1"/>
          </p:cNvSpPr>
          <p:nvPr>
            <p:ph type="title"/>
          </p:nvPr>
        </p:nvSpPr>
        <p:spPr/>
        <p:txBody>
          <a:bodyPr/>
          <a:lstStyle/>
          <a:p>
            <a:r>
              <a:rPr lang="en-US"/>
              <a:t>Investment Rationale</a:t>
            </a:r>
          </a:p>
        </p:txBody>
      </p:sp>
      <p:sp>
        <p:nvSpPr>
          <p:cNvPr id="4" name="Text Placeholder 3">
            <a:extLst>
              <a:ext uri="{FF2B5EF4-FFF2-40B4-BE49-F238E27FC236}">
                <a16:creationId xmlns:a16="http://schemas.microsoft.com/office/drawing/2014/main" id="{DE22389B-EB9F-4A30-94D1-8465F5D84AA1}"/>
              </a:ext>
            </a:extLst>
          </p:cNvPr>
          <p:cNvSpPr>
            <a:spLocks noGrp="1"/>
          </p:cNvSpPr>
          <p:nvPr>
            <p:ph type="body" sz="quarter" idx="11"/>
          </p:nvPr>
        </p:nvSpPr>
        <p:spPr/>
        <p:txBody>
          <a:bodyPr/>
          <a:lstStyle/>
          <a:p>
            <a:r>
              <a:rPr lang="en-US"/>
              <a:t>Sources: Market Watch, Fitch Ratings</a:t>
            </a:r>
          </a:p>
        </p:txBody>
      </p:sp>
      <p:sp>
        <p:nvSpPr>
          <p:cNvPr id="6" name="Freeform: Shape 5">
            <a:extLst>
              <a:ext uri="{FF2B5EF4-FFF2-40B4-BE49-F238E27FC236}">
                <a16:creationId xmlns:a16="http://schemas.microsoft.com/office/drawing/2014/main" id="{77DA6D9D-3189-4B47-B813-80F9556C7084}"/>
              </a:ext>
            </a:extLst>
          </p:cNvPr>
          <p:cNvSpPr/>
          <p:nvPr/>
        </p:nvSpPr>
        <p:spPr>
          <a:xfrm rot="21097755">
            <a:off x="-659774" y="881527"/>
            <a:ext cx="3393363" cy="5329006"/>
          </a:xfrm>
          <a:custGeom>
            <a:avLst/>
            <a:gdLst>
              <a:gd name="connsiteX0" fmla="*/ 1477449 w 3182112"/>
              <a:gd name="connsiteY0" fmla="*/ 586218 h 3886200"/>
              <a:gd name="connsiteX1" fmla="*/ 39588 w 3182112"/>
              <a:gd name="connsiteY1" fmla="*/ 2050582 h 3886200"/>
              <a:gd name="connsiteX2" fmla="*/ 1477449 w 3182112"/>
              <a:gd name="connsiteY2" fmla="*/ 3514946 h 3886200"/>
              <a:gd name="connsiteX3" fmla="*/ 2915310 w 3182112"/>
              <a:gd name="connsiteY3" fmla="*/ 2050582 h 3886200"/>
              <a:gd name="connsiteX4" fmla="*/ 1477449 w 3182112"/>
              <a:gd name="connsiteY4" fmla="*/ 586218 h 3886200"/>
              <a:gd name="connsiteX5" fmla="*/ 1270217 w 3182112"/>
              <a:gd name="connsiteY5" fmla="*/ 0 h 3886200"/>
              <a:gd name="connsiteX6" fmla="*/ 3182112 w 3182112"/>
              <a:gd name="connsiteY6" fmla="*/ 1943100 h 3886200"/>
              <a:gd name="connsiteX7" fmla="*/ 1270217 w 3182112"/>
              <a:gd name="connsiteY7" fmla="*/ 3886200 h 3886200"/>
              <a:gd name="connsiteX8" fmla="*/ 54075 w 3182112"/>
              <a:gd name="connsiteY8" fmla="*/ 3442491 h 3886200"/>
              <a:gd name="connsiteX9" fmla="*/ 0 w 3182112"/>
              <a:gd name="connsiteY9" fmla="*/ 3392543 h 3886200"/>
              <a:gd name="connsiteX10" fmla="*/ 0 w 3182112"/>
              <a:gd name="connsiteY10" fmla="*/ 493657 h 3886200"/>
              <a:gd name="connsiteX11" fmla="*/ 54075 w 3182112"/>
              <a:gd name="connsiteY11" fmla="*/ 443709 h 3886200"/>
              <a:gd name="connsiteX12" fmla="*/ 1270217 w 3182112"/>
              <a:gd name="connsiteY12" fmla="*/ 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112" h="3886200">
                <a:moveTo>
                  <a:pt x="1477449" y="586218"/>
                </a:moveTo>
                <a:cubicBezTo>
                  <a:pt x="683340" y="586218"/>
                  <a:pt x="39588" y="1241836"/>
                  <a:pt x="39588" y="2050582"/>
                </a:cubicBezTo>
                <a:cubicBezTo>
                  <a:pt x="39588" y="2859328"/>
                  <a:pt x="683340" y="3514946"/>
                  <a:pt x="1477449" y="3514946"/>
                </a:cubicBezTo>
                <a:cubicBezTo>
                  <a:pt x="2271558" y="3514946"/>
                  <a:pt x="2915310" y="2859328"/>
                  <a:pt x="2915310" y="2050582"/>
                </a:cubicBezTo>
                <a:cubicBezTo>
                  <a:pt x="2915310" y="1241836"/>
                  <a:pt x="2271558" y="586218"/>
                  <a:pt x="1477449" y="586218"/>
                </a:cubicBezTo>
                <a:close/>
                <a:moveTo>
                  <a:pt x="1270217" y="0"/>
                </a:moveTo>
                <a:cubicBezTo>
                  <a:pt x="2326128" y="0"/>
                  <a:pt x="3182112" y="869955"/>
                  <a:pt x="3182112" y="1943100"/>
                </a:cubicBezTo>
                <a:cubicBezTo>
                  <a:pt x="3182112" y="3016245"/>
                  <a:pt x="2326128" y="3886200"/>
                  <a:pt x="1270217" y="3886200"/>
                </a:cubicBezTo>
                <a:cubicBezTo>
                  <a:pt x="808256" y="3886200"/>
                  <a:pt x="384562" y="3719686"/>
                  <a:pt x="54075" y="3442491"/>
                </a:cubicBezTo>
                <a:lnTo>
                  <a:pt x="0" y="3392543"/>
                </a:lnTo>
                <a:lnTo>
                  <a:pt x="0" y="493657"/>
                </a:lnTo>
                <a:lnTo>
                  <a:pt x="54075" y="443709"/>
                </a:lnTo>
                <a:cubicBezTo>
                  <a:pt x="384562" y="166515"/>
                  <a:pt x="808256" y="0"/>
                  <a:pt x="1270217" y="0"/>
                </a:cubicBezTo>
                <a:close/>
              </a:path>
            </a:pathLst>
          </a:custGeom>
          <a:solidFill>
            <a:srgbClr val="D8E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33368BA-13BC-48B2-8E1F-7A5F7B705E6C}"/>
              </a:ext>
            </a:extLst>
          </p:cNvPr>
          <p:cNvSpPr/>
          <p:nvPr/>
        </p:nvSpPr>
        <p:spPr>
          <a:xfrm>
            <a:off x="1909023" y="4901372"/>
            <a:ext cx="6981184" cy="1008941"/>
          </a:xfrm>
          <a:prstGeom prst="rect">
            <a:avLst/>
          </a:prstGeom>
          <a:solidFill>
            <a:srgbClr val="F2F2F2"/>
          </a:solidFill>
          <a:ln w="25400" cap="flat" cmpd="sng" algn="ctr">
            <a:noFill/>
            <a:prstDash val="solid"/>
          </a:ln>
          <a:effectLst/>
        </p:spPr>
        <p:txBody>
          <a:bodyPr rot="0" spcFirstLastPara="0" vertOverflow="overflow" horzOverflow="overflow" vert="horz" wrap="square" lIns="540000" tIns="36000" rIns="108000" bIns="36000" numCol="1" spcCol="0" rtlCol="0" fromWordArt="0" anchor="ctr" anchorCtr="0" forceAA="0" compatLnSpc="1">
            <a:prstTxWarp prst="textNoShape">
              <a:avLst/>
            </a:prstTxWarp>
            <a:noAutofit/>
          </a:bodyPr>
          <a:lstStyle/>
          <a:p>
            <a:pPr defTabSz="820199">
              <a:lnSpc>
                <a:spcPct val="90000"/>
              </a:lnSpc>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Costco is known to be a recession proof stock. </a:t>
            </a:r>
            <a:r>
              <a:rPr lang="en-US" sz="1600" b="0" i="0" u="none" strike="noStrike" dirty="0">
                <a:solidFill>
                  <a:srgbClr val="000000"/>
                </a:solidFill>
                <a:effectLst/>
                <a:latin typeface="Times New Roman" panose="02020603050405020304" pitchFamily="18" charset="0"/>
              </a:rPr>
              <a:t>Costco reported $71B in sales in the fiscal year of 2008, a 13% increase from the previous year- proving that the company can fight economic downturns </a:t>
            </a:r>
            <a:endParaRPr lang="en-US" sz="1600" kern="0" dirty="0">
              <a:ea typeface="+mn-lt"/>
              <a:cs typeface="+mn-lt"/>
            </a:endParaRPr>
          </a:p>
        </p:txBody>
      </p:sp>
      <p:sp>
        <p:nvSpPr>
          <p:cNvPr id="11" name="Rectangle 10">
            <a:extLst>
              <a:ext uri="{FF2B5EF4-FFF2-40B4-BE49-F238E27FC236}">
                <a16:creationId xmlns:a16="http://schemas.microsoft.com/office/drawing/2014/main" id="{A95B559E-F527-4743-9C86-9D2476373C73}"/>
              </a:ext>
            </a:extLst>
          </p:cNvPr>
          <p:cNvSpPr/>
          <p:nvPr/>
        </p:nvSpPr>
        <p:spPr>
          <a:xfrm>
            <a:off x="2465070" y="2148836"/>
            <a:ext cx="6421610" cy="1066796"/>
          </a:xfrm>
          <a:prstGeom prst="rect">
            <a:avLst/>
          </a:prstGeom>
          <a:solidFill>
            <a:srgbClr val="F2F2F2"/>
          </a:solidFill>
          <a:ln w="25400" cap="flat" cmpd="sng" algn="ctr">
            <a:noFill/>
            <a:prstDash val="solid"/>
          </a:ln>
          <a:effectLst/>
        </p:spPr>
        <p:txBody>
          <a:bodyPr rot="0" spcFirstLastPara="0" vertOverflow="overflow" horzOverflow="overflow" vert="horz" wrap="square" lIns="540000" tIns="36000" rIns="108000" bIns="36000" numCol="1" spcCol="0" rtlCol="0" fromWordArt="0" anchor="ctr" anchorCtr="0" forceAA="0" compatLnSpc="1">
            <a:prstTxWarp prst="textNoShape">
              <a:avLst/>
            </a:prstTxWarp>
            <a:noAutofit/>
          </a:bodyPr>
          <a:lstStyle/>
          <a:p>
            <a:pPr defTabSz="820199">
              <a:lnSpc>
                <a:spcPct val="90000"/>
              </a:lnSpc>
              <a:buClr>
                <a:srgbClr val="6C6C6B"/>
              </a:buClr>
              <a:defRPr/>
            </a:pPr>
            <a:r>
              <a:rPr lang="en-US" sz="1600" b="0" i="0" u="none" strike="noStrike" dirty="0">
                <a:solidFill>
                  <a:srgbClr val="000000"/>
                </a:solidFill>
                <a:effectLst/>
                <a:latin typeface="Times New Roman" panose="02020603050405020304" pitchFamily="18" charset="0"/>
              </a:rPr>
              <a:t>Costco is unique in that they minimally mark up offerings and pass along lower costs to their customers. Thi</a:t>
            </a:r>
            <a:r>
              <a:rPr lang="en-US" sz="1600" dirty="0">
                <a:solidFill>
                  <a:srgbClr val="000000"/>
                </a:solidFill>
                <a:latin typeface="Times New Roman" panose="02020603050405020304" pitchFamily="18" charset="0"/>
              </a:rPr>
              <a:t>s model gives them an edge over traditional retailers who rely on price mark ups. </a:t>
            </a:r>
            <a:r>
              <a:rPr lang="en-US" sz="1600" dirty="0" err="1">
                <a:solidFill>
                  <a:srgbClr val="000000"/>
                </a:solidFill>
                <a:latin typeface="Times New Roman" panose="02020603050405020304" pitchFamily="18" charset="0"/>
              </a:rPr>
              <a:t>Deustche</a:t>
            </a:r>
            <a:r>
              <a:rPr lang="en-US" sz="1600" dirty="0">
                <a:solidFill>
                  <a:srgbClr val="000000"/>
                </a:solidFill>
                <a:latin typeface="Times New Roman" panose="02020603050405020304" pitchFamily="18" charset="0"/>
              </a:rPr>
              <a:t> Bank has called them “Amazon Proof” because of this </a:t>
            </a:r>
            <a:endParaRPr lang="en-US" sz="1600" kern="0" dirty="0">
              <a:cs typeface="Calibri"/>
            </a:endParaRPr>
          </a:p>
        </p:txBody>
      </p:sp>
      <p:sp>
        <p:nvSpPr>
          <p:cNvPr id="12" name="Rectangle 11">
            <a:extLst>
              <a:ext uri="{FF2B5EF4-FFF2-40B4-BE49-F238E27FC236}">
                <a16:creationId xmlns:a16="http://schemas.microsoft.com/office/drawing/2014/main" id="{AFD868F7-6CD6-45C0-B3EC-7B95C60B8F7D}"/>
              </a:ext>
            </a:extLst>
          </p:cNvPr>
          <p:cNvSpPr/>
          <p:nvPr/>
        </p:nvSpPr>
        <p:spPr>
          <a:xfrm>
            <a:off x="2646680" y="3534119"/>
            <a:ext cx="6254516" cy="1043174"/>
          </a:xfrm>
          <a:prstGeom prst="rect">
            <a:avLst/>
          </a:prstGeom>
          <a:solidFill>
            <a:srgbClr val="F2F2F2"/>
          </a:solidFill>
          <a:ln w="25400" cap="flat" cmpd="sng" algn="ctr">
            <a:noFill/>
            <a:prstDash val="solid"/>
          </a:ln>
          <a:effectLst/>
        </p:spPr>
        <p:txBody>
          <a:bodyPr rot="0" spcFirstLastPara="0" vertOverflow="overflow" horzOverflow="overflow" vert="horz" wrap="square" lIns="540000" tIns="36000" rIns="108000" bIns="36000" numCol="1" spcCol="0" rtlCol="0" fromWordArt="0" anchor="ctr" anchorCtr="0" forceAA="0" compatLnSpc="1">
            <a:prstTxWarp prst="textNoShape">
              <a:avLst/>
            </a:prstTxWarp>
            <a:noAutofit/>
          </a:bodyPr>
          <a:lstStyle/>
          <a:p>
            <a:pPr>
              <a:defRPr/>
            </a:pPr>
            <a:r>
              <a:rPr lang="en-US" sz="1600" b="0" i="0" u="none" strike="noStrike" dirty="0">
                <a:solidFill>
                  <a:srgbClr val="000000"/>
                </a:solidFill>
                <a:effectLst/>
                <a:latin typeface="Times New Roman" panose="02020603050405020304" pitchFamily="18" charset="0"/>
              </a:rPr>
              <a:t>Costco exceeds in the market because of their customer loyalty. Membership programs entice consumers to shop exclusively with Costco. Their customer service and culture also allows them to face less criticism</a:t>
            </a:r>
            <a:endParaRPr lang="en-US" sz="1600" dirty="0">
              <a:ea typeface="+mn-lt"/>
              <a:cs typeface="+mn-lt"/>
            </a:endParaRPr>
          </a:p>
        </p:txBody>
      </p:sp>
      <p:sp>
        <p:nvSpPr>
          <p:cNvPr id="13" name="Rectangle 12">
            <a:extLst>
              <a:ext uri="{FF2B5EF4-FFF2-40B4-BE49-F238E27FC236}">
                <a16:creationId xmlns:a16="http://schemas.microsoft.com/office/drawing/2014/main" id="{5A398F2C-7C44-43F5-B601-660590383022}"/>
              </a:ext>
            </a:extLst>
          </p:cNvPr>
          <p:cNvSpPr/>
          <p:nvPr/>
        </p:nvSpPr>
        <p:spPr>
          <a:xfrm>
            <a:off x="2066829" y="1013693"/>
            <a:ext cx="6546703" cy="948604"/>
          </a:xfrm>
          <a:prstGeom prst="rect">
            <a:avLst/>
          </a:prstGeom>
          <a:solidFill>
            <a:srgbClr val="F2F2F2"/>
          </a:solidFill>
          <a:ln w="25400" cap="flat" cmpd="sng" algn="ctr">
            <a:noFill/>
            <a:prstDash val="solid"/>
          </a:ln>
          <a:effectLst/>
        </p:spPr>
        <p:txBody>
          <a:bodyPr rot="0" spcFirstLastPara="0" vertOverflow="overflow" horzOverflow="overflow" vert="horz" wrap="square" lIns="540000" tIns="36000" rIns="108000" bIns="36000" numCol="1" spcCol="0" rtlCol="0" fromWordArt="0" anchor="ctr" anchorCtr="0" forceAA="0" compatLnSpc="1">
            <a:prstTxWarp prst="textNoShape">
              <a:avLst/>
            </a:prstTxWarp>
            <a:noAutofit/>
          </a:bodyPr>
          <a:lstStyle/>
          <a:p>
            <a:pPr>
              <a:defRPr/>
            </a:pPr>
            <a:r>
              <a:rPr lang="en-US" sz="1600" b="0" i="0" u="none" strike="noStrike" dirty="0">
                <a:solidFill>
                  <a:srgbClr val="000000"/>
                </a:solidFill>
                <a:effectLst/>
                <a:latin typeface="Times New Roman" panose="02020603050405020304" pitchFamily="18" charset="0"/>
              </a:rPr>
              <a:t>Costco has been known to perform well in economic downturns with membership renewal rates at a staggering rate of 91% in the United States and Canada and 88% globally while still attracting new members</a:t>
            </a:r>
            <a:endParaRPr lang="en-US" sz="1600" kern="0" dirty="0">
              <a:cs typeface="Calibri"/>
            </a:endParaRPr>
          </a:p>
        </p:txBody>
      </p:sp>
      <p:grpSp>
        <p:nvGrpSpPr>
          <p:cNvPr id="15" name="Gruppieren 128">
            <a:extLst>
              <a:ext uri="{FF2B5EF4-FFF2-40B4-BE49-F238E27FC236}">
                <a16:creationId xmlns:a16="http://schemas.microsoft.com/office/drawing/2014/main" id="{76E7057E-C556-4FA4-B4BB-43D2A7879C02}"/>
              </a:ext>
            </a:extLst>
          </p:cNvPr>
          <p:cNvGrpSpPr/>
          <p:nvPr/>
        </p:nvGrpSpPr>
        <p:grpSpPr>
          <a:xfrm>
            <a:off x="1758815" y="2145900"/>
            <a:ext cx="1112516" cy="1066627"/>
            <a:chOff x="1072498" y="2146320"/>
            <a:chExt cx="784158" cy="784157"/>
          </a:xfrm>
        </p:grpSpPr>
        <p:sp>
          <p:nvSpPr>
            <p:cNvPr id="56" name="Oval 136">
              <a:extLst>
                <a:ext uri="{FF2B5EF4-FFF2-40B4-BE49-F238E27FC236}">
                  <a16:creationId xmlns:a16="http://schemas.microsoft.com/office/drawing/2014/main" id="{6D3FB654-A790-405E-B8D5-FDC9143D94F0}"/>
                </a:ext>
              </a:extLst>
            </p:cNvPr>
            <p:cNvSpPr/>
            <p:nvPr/>
          </p:nvSpPr>
          <p:spPr>
            <a:xfrm>
              <a:off x="1072498" y="2146320"/>
              <a:ext cx="784158" cy="784157"/>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5000"/>
                </a:lnSpc>
                <a:defRPr/>
              </a:pPr>
              <a:r>
                <a:rPr lang="de-DE" sz="2800" b="1" kern="0">
                  <a:solidFill>
                    <a:schemeClr val="tx2"/>
                  </a:solidFill>
                  <a:latin typeface="Calibri Light" panose="020F0302020204030204" pitchFamily="34" charset="0"/>
                </a:rPr>
                <a:t>2</a:t>
              </a:r>
              <a:endParaRPr lang="en-US" sz="2800" b="1" kern="0">
                <a:solidFill>
                  <a:schemeClr val="tx2"/>
                </a:solidFill>
                <a:latin typeface="Calibri Light" panose="020F0302020204030204" pitchFamily="34" charset="0"/>
              </a:endParaRPr>
            </a:p>
          </p:txBody>
        </p:sp>
        <p:sp>
          <p:nvSpPr>
            <p:cNvPr id="57" name="Tints arc">
              <a:extLst>
                <a:ext uri="{FF2B5EF4-FFF2-40B4-BE49-F238E27FC236}">
                  <a16:creationId xmlns:a16="http://schemas.microsoft.com/office/drawing/2014/main" id="{0E4DFE24-395F-42B9-9757-A10F505C2849}"/>
                </a:ext>
              </a:extLst>
            </p:cNvPr>
            <p:cNvSpPr>
              <a:spLocks noChangeAspect="1"/>
            </p:cNvSpPr>
            <p:nvPr/>
          </p:nvSpPr>
          <p:spPr>
            <a:xfrm>
              <a:off x="1131462" y="2205287"/>
              <a:ext cx="666228" cy="666228"/>
            </a:xfrm>
            <a:prstGeom prst="arc">
              <a:avLst>
                <a:gd name="adj1" fmla="val 5568853"/>
                <a:gd name="adj2" fmla="val 11966911"/>
              </a:avLst>
            </a:prstGeom>
            <a:noFill/>
            <a:ln w="19050" cap="rnd" cmpd="sng" algn="ctr">
              <a:solidFill>
                <a:schemeClr val="accent1"/>
              </a:solidFill>
              <a:prstDash val="solid"/>
            </a:ln>
            <a:effectLst/>
          </p:spPr>
          <p:txBody>
            <a:bodyPr rtlCol="0" anchor="ctr"/>
            <a:lstStyle/>
            <a:p>
              <a:pPr algn="ctr"/>
              <a:endParaRPr lang="en-US" sz="2000" b="1" kern="0">
                <a:solidFill>
                  <a:srgbClr val="0C2652"/>
                </a:solidFill>
                <a:latin typeface="Calibri Light" panose="020F0302020204030204" pitchFamily="34" charset="0"/>
              </a:endParaRPr>
            </a:p>
          </p:txBody>
        </p:sp>
        <p:sp>
          <p:nvSpPr>
            <p:cNvPr id="58" name="Tints arc">
              <a:extLst>
                <a:ext uri="{FF2B5EF4-FFF2-40B4-BE49-F238E27FC236}">
                  <a16:creationId xmlns:a16="http://schemas.microsoft.com/office/drawing/2014/main" id="{36C1AF91-D6CF-4CC2-A3A7-CEB5C13D0555}"/>
                </a:ext>
              </a:extLst>
            </p:cNvPr>
            <p:cNvSpPr>
              <a:spLocks noChangeAspect="1"/>
            </p:cNvSpPr>
            <p:nvPr/>
          </p:nvSpPr>
          <p:spPr>
            <a:xfrm>
              <a:off x="1131462" y="2205287"/>
              <a:ext cx="666228" cy="666228"/>
            </a:xfrm>
            <a:prstGeom prst="arc">
              <a:avLst>
                <a:gd name="adj1" fmla="val 12311790"/>
                <a:gd name="adj2" fmla="val 20215920"/>
              </a:avLst>
            </a:prstGeom>
            <a:noFill/>
            <a:ln w="19050" cap="rnd" cmpd="sng" algn="ctr">
              <a:solidFill>
                <a:schemeClr val="tx2"/>
              </a:solidFill>
              <a:prstDash val="solid"/>
            </a:ln>
            <a:effectLst/>
          </p:spPr>
          <p:txBody>
            <a:bodyPr rtlCol="0" anchor="ctr"/>
            <a:lstStyle/>
            <a:p>
              <a:pPr algn="ctr"/>
              <a:endParaRPr lang="en-US" sz="2000" b="1" kern="0">
                <a:solidFill>
                  <a:srgbClr val="0C2652"/>
                </a:solidFill>
                <a:latin typeface="Calibri Light" panose="020F0302020204030204" pitchFamily="34" charset="0"/>
              </a:endParaRPr>
            </a:p>
          </p:txBody>
        </p:sp>
        <p:sp>
          <p:nvSpPr>
            <p:cNvPr id="59" name="Tints arc">
              <a:extLst>
                <a:ext uri="{FF2B5EF4-FFF2-40B4-BE49-F238E27FC236}">
                  <a16:creationId xmlns:a16="http://schemas.microsoft.com/office/drawing/2014/main" id="{458BDB28-F56B-4902-9EFE-303B9C6F3596}"/>
                </a:ext>
              </a:extLst>
            </p:cNvPr>
            <p:cNvSpPr>
              <a:spLocks noChangeAspect="1"/>
            </p:cNvSpPr>
            <p:nvPr/>
          </p:nvSpPr>
          <p:spPr>
            <a:xfrm>
              <a:off x="1131462" y="2205287"/>
              <a:ext cx="666228" cy="666228"/>
            </a:xfrm>
            <a:prstGeom prst="arc">
              <a:avLst>
                <a:gd name="adj1" fmla="val 20526903"/>
                <a:gd name="adj2" fmla="val 5202373"/>
              </a:avLst>
            </a:prstGeom>
            <a:noFill/>
            <a:ln w="19050" cap="rnd" cmpd="sng" algn="ctr">
              <a:solidFill>
                <a:schemeClr val="bg2"/>
              </a:solidFill>
              <a:prstDash val="solid"/>
            </a:ln>
            <a:effectLst/>
          </p:spPr>
          <p:txBody>
            <a:bodyPr rtlCol="0" anchor="ctr"/>
            <a:lstStyle/>
            <a:p>
              <a:pPr algn="ctr"/>
              <a:endParaRPr lang="en-US" sz="2000" b="1" kern="0">
                <a:solidFill>
                  <a:srgbClr val="0C2652"/>
                </a:solidFill>
                <a:latin typeface="Calibri Light" panose="020F0302020204030204" pitchFamily="34" charset="0"/>
              </a:endParaRPr>
            </a:p>
          </p:txBody>
        </p:sp>
      </p:grpSp>
      <p:grpSp>
        <p:nvGrpSpPr>
          <p:cNvPr id="16" name="Group 15">
            <a:extLst>
              <a:ext uri="{FF2B5EF4-FFF2-40B4-BE49-F238E27FC236}">
                <a16:creationId xmlns:a16="http://schemas.microsoft.com/office/drawing/2014/main" id="{031E8941-255F-4DA1-B113-5DAD3575E35A}"/>
              </a:ext>
            </a:extLst>
          </p:cNvPr>
          <p:cNvGrpSpPr/>
          <p:nvPr/>
        </p:nvGrpSpPr>
        <p:grpSpPr>
          <a:xfrm>
            <a:off x="1909023" y="3509932"/>
            <a:ext cx="1115568" cy="1069848"/>
            <a:chOff x="2818364" y="3263839"/>
            <a:chExt cx="865839" cy="865839"/>
          </a:xfrm>
        </p:grpSpPr>
        <p:sp>
          <p:nvSpPr>
            <p:cNvPr id="52" name="Oval 136">
              <a:extLst>
                <a:ext uri="{FF2B5EF4-FFF2-40B4-BE49-F238E27FC236}">
                  <a16:creationId xmlns:a16="http://schemas.microsoft.com/office/drawing/2014/main" id="{E3A5455C-9897-493A-AA97-A8D7CDE44A3A}"/>
                </a:ext>
              </a:extLst>
            </p:cNvPr>
            <p:cNvSpPr/>
            <p:nvPr/>
          </p:nvSpPr>
          <p:spPr>
            <a:xfrm>
              <a:off x="2818364" y="3263839"/>
              <a:ext cx="865839" cy="865839"/>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5000"/>
                </a:lnSpc>
                <a:defRPr/>
              </a:pPr>
              <a:r>
                <a:rPr lang="de-DE" sz="2800" b="1" kern="0">
                  <a:solidFill>
                    <a:schemeClr val="tx2"/>
                  </a:solidFill>
                  <a:latin typeface="Calibri Light" panose="020F0302020204030204" pitchFamily="34" charset="0"/>
                  <a:cs typeface="Calibri Light"/>
                </a:rPr>
                <a:t>3</a:t>
              </a:r>
            </a:p>
          </p:txBody>
        </p:sp>
        <p:sp>
          <p:nvSpPr>
            <p:cNvPr id="53" name="Tints arc">
              <a:extLst>
                <a:ext uri="{FF2B5EF4-FFF2-40B4-BE49-F238E27FC236}">
                  <a16:creationId xmlns:a16="http://schemas.microsoft.com/office/drawing/2014/main" id="{37C026EE-26C0-408A-8670-7ADD078A5DB3}"/>
                </a:ext>
              </a:extLst>
            </p:cNvPr>
            <p:cNvSpPr>
              <a:spLocks noChangeAspect="1"/>
            </p:cNvSpPr>
            <p:nvPr/>
          </p:nvSpPr>
          <p:spPr>
            <a:xfrm>
              <a:off x="2883471" y="3328945"/>
              <a:ext cx="735625" cy="735625"/>
            </a:xfrm>
            <a:prstGeom prst="arc">
              <a:avLst>
                <a:gd name="adj1" fmla="val 5568853"/>
                <a:gd name="adj2" fmla="val 11966911"/>
              </a:avLst>
            </a:prstGeom>
            <a:noFill/>
            <a:ln w="19050" cap="rnd" cmpd="sng" algn="ctr">
              <a:solidFill>
                <a:schemeClr val="accent1"/>
              </a:solidFill>
              <a:prstDash val="solid"/>
            </a:ln>
            <a:effectLst/>
          </p:spPr>
          <p:txBody>
            <a:bodyPr rtlCol="0" anchor="ctr"/>
            <a:lstStyle/>
            <a:p>
              <a:pPr algn="ctr"/>
              <a:endParaRPr lang="en-US" sz="2000" b="1" kern="0">
                <a:solidFill>
                  <a:srgbClr val="0C2652"/>
                </a:solidFill>
                <a:latin typeface="Calibri Light" panose="020F0302020204030204" pitchFamily="34" charset="0"/>
              </a:endParaRPr>
            </a:p>
          </p:txBody>
        </p:sp>
        <p:sp>
          <p:nvSpPr>
            <p:cNvPr id="54" name="Tints arc">
              <a:extLst>
                <a:ext uri="{FF2B5EF4-FFF2-40B4-BE49-F238E27FC236}">
                  <a16:creationId xmlns:a16="http://schemas.microsoft.com/office/drawing/2014/main" id="{DB6DC12E-197D-4349-BE13-EE5743E41933}"/>
                </a:ext>
              </a:extLst>
            </p:cNvPr>
            <p:cNvSpPr>
              <a:spLocks noChangeAspect="1"/>
            </p:cNvSpPr>
            <p:nvPr/>
          </p:nvSpPr>
          <p:spPr>
            <a:xfrm>
              <a:off x="2883471" y="3328945"/>
              <a:ext cx="735625" cy="735625"/>
            </a:xfrm>
            <a:prstGeom prst="arc">
              <a:avLst>
                <a:gd name="adj1" fmla="val 12311790"/>
                <a:gd name="adj2" fmla="val 20215920"/>
              </a:avLst>
            </a:prstGeom>
            <a:noFill/>
            <a:ln w="19050" cap="rnd" cmpd="sng" algn="ctr">
              <a:solidFill>
                <a:schemeClr val="tx2"/>
              </a:solidFill>
              <a:prstDash val="solid"/>
            </a:ln>
            <a:effectLst/>
          </p:spPr>
          <p:txBody>
            <a:bodyPr rtlCol="0" anchor="ctr"/>
            <a:lstStyle/>
            <a:p>
              <a:pPr algn="ctr"/>
              <a:endParaRPr lang="en-US" sz="2000" b="1" kern="0">
                <a:solidFill>
                  <a:srgbClr val="0C2652"/>
                </a:solidFill>
                <a:latin typeface="Calibri Light" panose="020F0302020204030204" pitchFamily="34" charset="0"/>
              </a:endParaRPr>
            </a:p>
          </p:txBody>
        </p:sp>
        <p:sp>
          <p:nvSpPr>
            <p:cNvPr id="55" name="Tints arc">
              <a:extLst>
                <a:ext uri="{FF2B5EF4-FFF2-40B4-BE49-F238E27FC236}">
                  <a16:creationId xmlns:a16="http://schemas.microsoft.com/office/drawing/2014/main" id="{E4193C67-C7D3-4151-9278-EB46CB9AD0B7}"/>
                </a:ext>
              </a:extLst>
            </p:cNvPr>
            <p:cNvSpPr>
              <a:spLocks noChangeAspect="1"/>
            </p:cNvSpPr>
            <p:nvPr/>
          </p:nvSpPr>
          <p:spPr>
            <a:xfrm>
              <a:off x="2883471" y="3328945"/>
              <a:ext cx="735625" cy="735625"/>
            </a:xfrm>
            <a:prstGeom prst="arc">
              <a:avLst>
                <a:gd name="adj1" fmla="val 20526903"/>
                <a:gd name="adj2" fmla="val 5202373"/>
              </a:avLst>
            </a:prstGeom>
            <a:noFill/>
            <a:ln w="19050" cap="rnd" cmpd="sng" algn="ctr">
              <a:solidFill>
                <a:schemeClr val="bg2"/>
              </a:solidFill>
              <a:prstDash val="solid"/>
            </a:ln>
            <a:effectLst/>
          </p:spPr>
          <p:txBody>
            <a:bodyPr rtlCol="0" anchor="ctr"/>
            <a:lstStyle/>
            <a:p>
              <a:pPr algn="ctr"/>
              <a:endParaRPr lang="en-US" sz="2000" b="1" kern="0">
                <a:solidFill>
                  <a:srgbClr val="0C2652"/>
                </a:solidFill>
                <a:latin typeface="Calibri Light" panose="020F0302020204030204" pitchFamily="34" charset="0"/>
              </a:endParaRPr>
            </a:p>
          </p:txBody>
        </p:sp>
      </p:grpSp>
      <p:grpSp>
        <p:nvGrpSpPr>
          <p:cNvPr id="18" name="Gruppieren 128">
            <a:extLst>
              <a:ext uri="{FF2B5EF4-FFF2-40B4-BE49-F238E27FC236}">
                <a16:creationId xmlns:a16="http://schemas.microsoft.com/office/drawing/2014/main" id="{80D33506-9BF7-418D-B425-25B1C1065AA9}"/>
              </a:ext>
            </a:extLst>
          </p:cNvPr>
          <p:cNvGrpSpPr/>
          <p:nvPr/>
        </p:nvGrpSpPr>
        <p:grpSpPr>
          <a:xfrm>
            <a:off x="1228725" y="960870"/>
            <a:ext cx="1097149" cy="1069848"/>
            <a:chOff x="1072497" y="2146321"/>
            <a:chExt cx="784158" cy="784158"/>
          </a:xfrm>
        </p:grpSpPr>
        <p:sp>
          <p:nvSpPr>
            <p:cNvPr id="44" name="Oval 136">
              <a:extLst>
                <a:ext uri="{FF2B5EF4-FFF2-40B4-BE49-F238E27FC236}">
                  <a16:creationId xmlns:a16="http://schemas.microsoft.com/office/drawing/2014/main" id="{FBF26C1F-054B-4074-8E53-6A8531EFF603}"/>
                </a:ext>
              </a:extLst>
            </p:cNvPr>
            <p:cNvSpPr/>
            <p:nvPr/>
          </p:nvSpPr>
          <p:spPr>
            <a:xfrm>
              <a:off x="1072497" y="2146321"/>
              <a:ext cx="784158" cy="784158"/>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0"/>
                </a:spcAft>
                <a:buClrTx/>
                <a:buSzTx/>
                <a:buFontTx/>
                <a:buNone/>
                <a:tabLst/>
                <a:defRPr/>
              </a:pPr>
              <a:r>
                <a:rPr kumimoji="0" lang="en-US" sz="2800" b="1" i="0" u="none" strike="noStrike" kern="0" cap="none" spc="0" normalizeH="0" baseline="0" noProof="0">
                  <a:ln>
                    <a:noFill/>
                  </a:ln>
                  <a:solidFill>
                    <a:schemeClr val="tx2"/>
                  </a:solidFill>
                  <a:effectLst/>
                  <a:uLnTx/>
                  <a:uFillTx/>
                  <a:latin typeface="Calibri Light" panose="020F0302020204030204" pitchFamily="34" charset="0"/>
                  <a:ea typeface="+mn-ea"/>
                  <a:cs typeface="+mn-cs"/>
                </a:rPr>
                <a:t>1</a:t>
              </a:r>
            </a:p>
          </p:txBody>
        </p:sp>
        <p:sp>
          <p:nvSpPr>
            <p:cNvPr id="45" name="Tints arc">
              <a:extLst>
                <a:ext uri="{FF2B5EF4-FFF2-40B4-BE49-F238E27FC236}">
                  <a16:creationId xmlns:a16="http://schemas.microsoft.com/office/drawing/2014/main" id="{77336B28-B221-4FE8-9232-47C244C3D5FF}"/>
                </a:ext>
              </a:extLst>
            </p:cNvPr>
            <p:cNvSpPr>
              <a:spLocks noChangeAspect="1"/>
            </p:cNvSpPr>
            <p:nvPr/>
          </p:nvSpPr>
          <p:spPr>
            <a:xfrm>
              <a:off x="1131462" y="2205287"/>
              <a:ext cx="666228" cy="666228"/>
            </a:xfrm>
            <a:prstGeom prst="arc">
              <a:avLst>
                <a:gd name="adj1" fmla="val 5568853"/>
                <a:gd name="adj2" fmla="val 11966911"/>
              </a:avLst>
            </a:prstGeom>
            <a:noFill/>
            <a:ln w="19050" cap="rnd"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rgbClr val="0C2652"/>
                </a:solidFill>
                <a:effectLst/>
                <a:uLnTx/>
                <a:uFillTx/>
                <a:latin typeface="Calibri Light" panose="020F0302020204030204" pitchFamily="34" charset="0"/>
                <a:ea typeface="+mn-ea"/>
                <a:cs typeface="+mn-cs"/>
              </a:endParaRPr>
            </a:p>
          </p:txBody>
        </p:sp>
        <p:sp>
          <p:nvSpPr>
            <p:cNvPr id="46" name="Tints arc">
              <a:extLst>
                <a:ext uri="{FF2B5EF4-FFF2-40B4-BE49-F238E27FC236}">
                  <a16:creationId xmlns:a16="http://schemas.microsoft.com/office/drawing/2014/main" id="{9C9057C3-0317-4AE2-B63C-34EF9693E43B}"/>
                </a:ext>
              </a:extLst>
            </p:cNvPr>
            <p:cNvSpPr>
              <a:spLocks noChangeAspect="1"/>
            </p:cNvSpPr>
            <p:nvPr/>
          </p:nvSpPr>
          <p:spPr>
            <a:xfrm>
              <a:off x="1131462" y="2205287"/>
              <a:ext cx="666228" cy="666228"/>
            </a:xfrm>
            <a:prstGeom prst="arc">
              <a:avLst>
                <a:gd name="adj1" fmla="val 12311790"/>
                <a:gd name="adj2" fmla="val 20215920"/>
              </a:avLst>
            </a:prstGeom>
            <a:noFill/>
            <a:ln w="19050" cap="rnd"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chemeClr val="tx2"/>
                </a:solidFill>
                <a:effectLst/>
                <a:uLnTx/>
                <a:uFillTx/>
                <a:latin typeface="Calibri Light" panose="020F0302020204030204" pitchFamily="34" charset="0"/>
                <a:ea typeface="+mn-ea"/>
                <a:cs typeface="+mn-cs"/>
              </a:endParaRPr>
            </a:p>
          </p:txBody>
        </p:sp>
        <p:sp>
          <p:nvSpPr>
            <p:cNvPr id="47" name="Tints arc">
              <a:extLst>
                <a:ext uri="{FF2B5EF4-FFF2-40B4-BE49-F238E27FC236}">
                  <a16:creationId xmlns:a16="http://schemas.microsoft.com/office/drawing/2014/main" id="{7533F014-2184-4384-8DB0-BE25D620A848}"/>
                </a:ext>
              </a:extLst>
            </p:cNvPr>
            <p:cNvSpPr>
              <a:spLocks noChangeAspect="1"/>
            </p:cNvSpPr>
            <p:nvPr/>
          </p:nvSpPr>
          <p:spPr>
            <a:xfrm>
              <a:off x="1131462" y="2205286"/>
              <a:ext cx="666228" cy="666228"/>
            </a:xfrm>
            <a:prstGeom prst="arc">
              <a:avLst>
                <a:gd name="adj1" fmla="val 20526903"/>
                <a:gd name="adj2" fmla="val 5202373"/>
              </a:avLst>
            </a:prstGeom>
            <a:noFill/>
            <a:ln w="19050" cap="rnd" cmpd="sng" algn="ctr">
              <a:solidFill>
                <a:schemeClr val="bg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rgbClr val="0C2652"/>
                </a:solidFill>
                <a:effectLst/>
                <a:uLnTx/>
                <a:uFillTx/>
                <a:latin typeface="Calibri Light" panose="020F0302020204030204" pitchFamily="34" charset="0"/>
                <a:ea typeface="+mn-ea"/>
                <a:cs typeface="+mn-cs"/>
              </a:endParaRPr>
            </a:p>
          </p:txBody>
        </p:sp>
      </p:grpSp>
      <p:grpSp>
        <p:nvGrpSpPr>
          <p:cNvPr id="20" name="Group 19">
            <a:extLst>
              <a:ext uri="{FF2B5EF4-FFF2-40B4-BE49-F238E27FC236}">
                <a16:creationId xmlns:a16="http://schemas.microsoft.com/office/drawing/2014/main" id="{3E59A00E-931F-480B-BE66-9F658FC60A28}"/>
              </a:ext>
            </a:extLst>
          </p:cNvPr>
          <p:cNvGrpSpPr/>
          <p:nvPr/>
        </p:nvGrpSpPr>
        <p:grpSpPr>
          <a:xfrm>
            <a:off x="1229815" y="4834721"/>
            <a:ext cx="1115568" cy="1069848"/>
            <a:chOff x="2818365" y="3263837"/>
            <a:chExt cx="865839" cy="865839"/>
          </a:xfrm>
        </p:grpSpPr>
        <p:sp>
          <p:nvSpPr>
            <p:cNvPr id="35" name="Oval 136">
              <a:extLst>
                <a:ext uri="{FF2B5EF4-FFF2-40B4-BE49-F238E27FC236}">
                  <a16:creationId xmlns:a16="http://schemas.microsoft.com/office/drawing/2014/main" id="{67F1B4A5-E62A-4065-B952-CDE56ABCBC40}"/>
                </a:ext>
              </a:extLst>
            </p:cNvPr>
            <p:cNvSpPr/>
            <p:nvPr/>
          </p:nvSpPr>
          <p:spPr>
            <a:xfrm>
              <a:off x="2818365" y="3263837"/>
              <a:ext cx="865839" cy="865839"/>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5000"/>
                </a:lnSpc>
                <a:defRPr/>
              </a:pPr>
              <a:r>
                <a:rPr lang="de-DE" sz="2800" b="1" kern="0">
                  <a:solidFill>
                    <a:schemeClr val="tx2"/>
                  </a:solidFill>
                  <a:latin typeface="Calibri Light" panose="020F0302020204030204" pitchFamily="34" charset="0"/>
                </a:rPr>
                <a:t>4</a:t>
              </a:r>
              <a:endParaRPr lang="en-US" sz="2800" b="1" kern="0">
                <a:solidFill>
                  <a:schemeClr val="tx2"/>
                </a:solidFill>
                <a:latin typeface="Calibri Light" panose="020F0302020204030204" pitchFamily="34" charset="0"/>
              </a:endParaRPr>
            </a:p>
          </p:txBody>
        </p:sp>
        <p:sp>
          <p:nvSpPr>
            <p:cNvPr id="36" name="Tints arc">
              <a:extLst>
                <a:ext uri="{FF2B5EF4-FFF2-40B4-BE49-F238E27FC236}">
                  <a16:creationId xmlns:a16="http://schemas.microsoft.com/office/drawing/2014/main" id="{019A5373-C665-4F0E-B2EA-3EDFC3599A9D}"/>
                </a:ext>
              </a:extLst>
            </p:cNvPr>
            <p:cNvSpPr>
              <a:spLocks noChangeAspect="1"/>
            </p:cNvSpPr>
            <p:nvPr/>
          </p:nvSpPr>
          <p:spPr>
            <a:xfrm>
              <a:off x="2883471" y="3328945"/>
              <a:ext cx="735625" cy="735625"/>
            </a:xfrm>
            <a:prstGeom prst="arc">
              <a:avLst>
                <a:gd name="adj1" fmla="val 5568853"/>
                <a:gd name="adj2" fmla="val 11966911"/>
              </a:avLst>
            </a:prstGeom>
            <a:noFill/>
            <a:ln w="19050" cap="rnd" cmpd="sng" algn="ctr">
              <a:solidFill>
                <a:schemeClr val="accent1"/>
              </a:solidFill>
              <a:prstDash val="solid"/>
            </a:ln>
            <a:effectLst/>
          </p:spPr>
          <p:txBody>
            <a:bodyPr rtlCol="0" anchor="ctr"/>
            <a:lstStyle/>
            <a:p>
              <a:pPr algn="ctr"/>
              <a:endParaRPr lang="en-US" sz="2000" b="1" kern="0">
                <a:solidFill>
                  <a:srgbClr val="0C2652"/>
                </a:solidFill>
                <a:latin typeface="Calibri Light" panose="020F0302020204030204" pitchFamily="34" charset="0"/>
              </a:endParaRPr>
            </a:p>
          </p:txBody>
        </p:sp>
        <p:sp>
          <p:nvSpPr>
            <p:cNvPr id="37" name="Tints arc">
              <a:extLst>
                <a:ext uri="{FF2B5EF4-FFF2-40B4-BE49-F238E27FC236}">
                  <a16:creationId xmlns:a16="http://schemas.microsoft.com/office/drawing/2014/main" id="{0E3D8D1E-C235-4C7A-8603-A3E8EBD425D5}"/>
                </a:ext>
              </a:extLst>
            </p:cNvPr>
            <p:cNvSpPr>
              <a:spLocks noChangeAspect="1"/>
            </p:cNvSpPr>
            <p:nvPr/>
          </p:nvSpPr>
          <p:spPr>
            <a:xfrm>
              <a:off x="2883471" y="3328945"/>
              <a:ext cx="735625" cy="735625"/>
            </a:xfrm>
            <a:prstGeom prst="arc">
              <a:avLst>
                <a:gd name="adj1" fmla="val 12311790"/>
                <a:gd name="adj2" fmla="val 20215920"/>
              </a:avLst>
            </a:prstGeom>
            <a:noFill/>
            <a:ln w="19050" cap="rnd" cmpd="sng" algn="ctr">
              <a:solidFill>
                <a:schemeClr val="tx2"/>
              </a:solidFill>
              <a:prstDash val="solid"/>
            </a:ln>
            <a:effectLst/>
          </p:spPr>
          <p:txBody>
            <a:bodyPr rtlCol="0" anchor="ctr"/>
            <a:lstStyle/>
            <a:p>
              <a:pPr algn="ctr"/>
              <a:endParaRPr lang="en-US" sz="2000" b="1" kern="0">
                <a:solidFill>
                  <a:srgbClr val="0C2652"/>
                </a:solidFill>
                <a:latin typeface="Calibri Light" panose="020F0302020204030204" pitchFamily="34" charset="0"/>
              </a:endParaRPr>
            </a:p>
          </p:txBody>
        </p:sp>
        <p:sp>
          <p:nvSpPr>
            <p:cNvPr id="38" name="Tints arc">
              <a:extLst>
                <a:ext uri="{FF2B5EF4-FFF2-40B4-BE49-F238E27FC236}">
                  <a16:creationId xmlns:a16="http://schemas.microsoft.com/office/drawing/2014/main" id="{BAB8D99D-1F1D-4E04-A913-A1945620C7FD}"/>
                </a:ext>
              </a:extLst>
            </p:cNvPr>
            <p:cNvSpPr>
              <a:spLocks noChangeAspect="1"/>
            </p:cNvSpPr>
            <p:nvPr/>
          </p:nvSpPr>
          <p:spPr>
            <a:xfrm>
              <a:off x="2883471" y="3328945"/>
              <a:ext cx="735625" cy="735626"/>
            </a:xfrm>
            <a:prstGeom prst="arc">
              <a:avLst>
                <a:gd name="adj1" fmla="val 20526903"/>
                <a:gd name="adj2" fmla="val 5202373"/>
              </a:avLst>
            </a:prstGeom>
            <a:noFill/>
            <a:ln w="19050" cap="rnd" cmpd="sng" algn="ctr">
              <a:solidFill>
                <a:schemeClr val="bg2"/>
              </a:solidFill>
              <a:prstDash val="solid"/>
            </a:ln>
            <a:effectLst/>
          </p:spPr>
          <p:txBody>
            <a:bodyPr rtlCol="0" anchor="ctr"/>
            <a:lstStyle/>
            <a:p>
              <a:pPr algn="ctr"/>
              <a:endParaRPr lang="en-US" sz="2000" b="1" kern="0">
                <a:solidFill>
                  <a:srgbClr val="0C2652"/>
                </a:solidFill>
                <a:latin typeface="Calibri Light" panose="020F0302020204030204" pitchFamily="34" charset="0"/>
              </a:endParaRPr>
            </a:p>
          </p:txBody>
        </p:sp>
      </p:grpSp>
      <p:sp>
        <p:nvSpPr>
          <p:cNvPr id="60" name="Rectangle 59">
            <a:extLst>
              <a:ext uri="{FF2B5EF4-FFF2-40B4-BE49-F238E27FC236}">
                <a16:creationId xmlns:a16="http://schemas.microsoft.com/office/drawing/2014/main" id="{672419FB-6B65-4984-8FA8-CBB955C2E836}"/>
              </a:ext>
            </a:extLst>
          </p:cNvPr>
          <p:cNvSpPr/>
          <p:nvPr/>
        </p:nvSpPr>
        <p:spPr>
          <a:xfrm>
            <a:off x="-1036099" y="516048"/>
            <a:ext cx="1027046" cy="57381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05000"/>
              </a:lnSpc>
            </a:pPr>
            <a:endParaRPr lang="en-US" sz="1200" kern="0">
              <a:solidFill>
                <a:srgbClr val="0F2F45"/>
              </a:solidFill>
            </a:endParaRPr>
          </a:p>
        </p:txBody>
      </p:sp>
    </p:spTree>
    <p:extLst>
      <p:ext uri="{BB962C8B-B14F-4D97-AF65-F5344CB8AC3E}">
        <p14:creationId xmlns:p14="http://schemas.microsoft.com/office/powerpoint/2010/main" val="1931119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A5CF2A5-02FE-49AD-A9D6-A147FD88AAD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41554906"/>
              </p:ext>
            </p:extLst>
          </p:nvPr>
        </p:nvGraphicFramePr>
        <p:xfrm>
          <a:off x="548640" y="685800"/>
          <a:ext cx="8046720" cy="5486400"/>
        </p:xfrm>
        <a:graphic>
          <a:graphicData uri="http://schemas.openxmlformats.org/drawingml/2006/table">
            <a:tbl>
              <a:tblPr firstRow="1" bandRow="1">
                <a:tableStyleId>{21E4AEA4-8DFA-4A89-87EB-49C32662AFE0}</a:tableStyleId>
              </a:tblPr>
              <a:tblGrid>
                <a:gridCol w="8046720">
                  <a:extLst>
                    <a:ext uri="{9D8B030D-6E8A-4147-A177-3AD203B41FA5}">
                      <a16:colId xmlns:a16="http://schemas.microsoft.com/office/drawing/2014/main" val="1399054845"/>
                    </a:ext>
                  </a:extLst>
                </a:gridCol>
              </a:tblGrid>
              <a:tr h="68580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I.	</a:t>
                      </a:r>
                      <a:r>
                        <a:rPr lang="en-US" sz="1600" b="1" kern="1200" cap="small" baseline="0">
                          <a:solidFill>
                            <a:schemeClr val="tx2">
                              <a:lumMod val="50000"/>
                            </a:schemeClr>
                          </a:solidFill>
                          <a:latin typeface="+mn-lt"/>
                          <a:ea typeface="+mn-ea"/>
                          <a:cs typeface="+mn-cs"/>
                        </a:rPr>
                        <a:t>Executive Summary</a:t>
                      </a:r>
                    </a:p>
                  </a:txBody>
                  <a:tcPr anchor="ctr">
                    <a:noFill/>
                  </a:tcPr>
                </a:tc>
                <a:extLst>
                  <a:ext uri="{0D108BD9-81ED-4DB2-BD59-A6C34878D82A}">
                    <a16:rowId xmlns:a16="http://schemas.microsoft.com/office/drawing/2014/main" val="2280700353"/>
                  </a:ext>
                </a:extLst>
              </a:tr>
              <a:tr h="685800">
                <a:tc>
                  <a:txBody>
                    <a:bodyPr/>
                    <a:lstStyle/>
                    <a:p>
                      <a:pPr marL="400050" marR="0" lvl="0" indent="-400050" algn="l" defTabSz="914400" rtl="0" eaLnBrk="1" fontAlgn="auto" latinLnBrk="0" hangingPunct="1">
                        <a:lnSpc>
                          <a:spcPct val="100000"/>
                        </a:lnSpc>
                        <a:spcBef>
                          <a:spcPts val="0"/>
                        </a:spcBef>
                        <a:spcAft>
                          <a:spcPts val="0"/>
                        </a:spcAft>
                        <a:buClrTx/>
                        <a:buSzTx/>
                        <a:buFontTx/>
                        <a:buAutoNum type="romanUcPeriod" startAt="2"/>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Industry Overview</a:t>
                      </a:r>
                    </a:p>
                  </a:txBody>
                  <a:tcPr anchor="ctr">
                    <a:noFill/>
                  </a:tcPr>
                </a:tc>
                <a:extLst>
                  <a:ext uri="{0D108BD9-81ED-4DB2-BD59-A6C34878D82A}">
                    <a16:rowId xmlns:a16="http://schemas.microsoft.com/office/drawing/2014/main" val="1047921284"/>
                  </a:ext>
                </a:extLst>
              </a:tr>
              <a:tr h="685800">
                <a:tc>
                  <a:txBody>
                    <a:bodyPr/>
                    <a:lstStyle/>
                    <a:p>
                      <a:pPr marL="400050" marR="0" lvl="0" indent="-400050" algn="l" defTabSz="914400" rtl="0" eaLnBrk="1" fontAlgn="auto" latinLnBrk="0" hangingPunct="1">
                        <a:lnSpc>
                          <a:spcPct val="100000"/>
                        </a:lnSpc>
                        <a:spcBef>
                          <a:spcPts val="0"/>
                        </a:spcBef>
                        <a:spcAft>
                          <a:spcPts val="0"/>
                        </a:spcAft>
                        <a:buClrTx/>
                        <a:buSzTx/>
                        <a:buFontTx/>
                        <a:buAutoNum type="romanUcPeriod" startAt="3"/>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Financial Overview</a:t>
                      </a:r>
                    </a:p>
                  </a:txBody>
                  <a:tcPr anchor="ctr">
                    <a:noFill/>
                  </a:tcPr>
                </a:tc>
                <a:extLst>
                  <a:ext uri="{0D108BD9-81ED-4DB2-BD59-A6C34878D82A}">
                    <a16:rowId xmlns:a16="http://schemas.microsoft.com/office/drawing/2014/main" val="1030257006"/>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IV.    Environmental, Social &amp; Governance Analysis</a:t>
                      </a:r>
                    </a:p>
                  </a:txBody>
                  <a:tcPr anchor="ctr">
                    <a:noFill/>
                  </a:tcPr>
                </a:tc>
                <a:extLst>
                  <a:ext uri="{0D108BD9-81ED-4DB2-BD59-A6C34878D82A}">
                    <a16:rowId xmlns:a16="http://schemas.microsoft.com/office/drawing/2014/main" val="386185188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     Competitive Landscape</a:t>
                      </a:r>
                    </a:p>
                  </a:txBody>
                  <a:tcPr anchor="ctr">
                    <a:noFill/>
                  </a:tcPr>
                </a:tc>
                <a:extLst>
                  <a:ext uri="{0D108BD9-81ED-4DB2-BD59-A6C34878D82A}">
                    <a16:rowId xmlns:a16="http://schemas.microsoft.com/office/drawing/2014/main" val="4028861106"/>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VI.    Catalysts and risks</a:t>
                      </a:r>
                    </a:p>
                  </a:txBody>
                  <a:tcPr anchor="ctr">
                    <a:noFill/>
                  </a:tcPr>
                </a:tc>
                <a:extLst>
                  <a:ext uri="{0D108BD9-81ED-4DB2-BD59-A6C34878D82A}">
                    <a16:rowId xmlns:a16="http://schemas.microsoft.com/office/drawing/2014/main" val="95096767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VII.    Investment Rationale</a:t>
                      </a:r>
                    </a:p>
                  </a:txBody>
                  <a:tcPr anchor="ctr">
                    <a:noFill/>
                  </a:tcPr>
                </a:tc>
                <a:extLst>
                  <a:ext uri="{0D108BD9-81ED-4DB2-BD59-A6C34878D82A}">
                    <a16:rowId xmlns:a16="http://schemas.microsoft.com/office/drawing/2014/main" val="304509101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VIII.   Comps and DCF Models (Financial Models)</a:t>
                      </a:r>
                    </a:p>
                  </a:txBody>
                  <a:tcPr anchor="ctr">
                    <a:solidFill>
                      <a:schemeClr val="accent1">
                        <a:lumMod val="20000"/>
                        <a:lumOff val="80000"/>
                      </a:schemeClr>
                    </a:solidFill>
                  </a:tcPr>
                </a:tc>
                <a:extLst>
                  <a:ext uri="{0D108BD9-81ED-4DB2-BD59-A6C34878D82A}">
                    <a16:rowId xmlns:a16="http://schemas.microsoft.com/office/drawing/2014/main" val="2978899624"/>
                  </a:ext>
                </a:extLst>
              </a:tr>
            </a:tbl>
          </a:graphicData>
        </a:graphic>
      </p:graphicFrame>
    </p:spTree>
    <p:extLst>
      <p:ext uri="{BB962C8B-B14F-4D97-AF65-F5344CB8AC3E}">
        <p14:creationId xmlns:p14="http://schemas.microsoft.com/office/powerpoint/2010/main" val="1435278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811D4-B4B0-480D-8A82-B75E4B5DC3CE}"/>
              </a:ext>
            </a:extLst>
          </p:cNvPr>
          <p:cNvSpPr>
            <a:spLocks noGrp="1"/>
          </p:cNvSpPr>
          <p:nvPr>
            <p:ph type="body" sz="quarter" idx="10"/>
          </p:nvPr>
        </p:nvSpPr>
        <p:spPr>
          <a:xfrm>
            <a:off x="529006" y="662540"/>
            <a:ext cx="8084526" cy="186077"/>
          </a:xfrm>
        </p:spPr>
        <p:txBody>
          <a:bodyPr/>
          <a:lstStyle/>
          <a:p>
            <a:endParaRPr lang="en-US"/>
          </a:p>
        </p:txBody>
      </p:sp>
      <p:sp>
        <p:nvSpPr>
          <p:cNvPr id="3" name="Title 2">
            <a:extLst>
              <a:ext uri="{FF2B5EF4-FFF2-40B4-BE49-F238E27FC236}">
                <a16:creationId xmlns:a16="http://schemas.microsoft.com/office/drawing/2014/main" id="{0F73E893-D4AB-4DAA-885A-EB8730237F6F}"/>
              </a:ext>
            </a:extLst>
          </p:cNvPr>
          <p:cNvSpPr>
            <a:spLocks noGrp="1"/>
          </p:cNvSpPr>
          <p:nvPr>
            <p:ph type="title"/>
          </p:nvPr>
        </p:nvSpPr>
        <p:spPr>
          <a:xfrm>
            <a:off x="529006" y="404667"/>
            <a:ext cx="8084526" cy="246221"/>
          </a:xfrm>
        </p:spPr>
        <p:txBody>
          <a:bodyPr/>
          <a:lstStyle/>
          <a:p>
            <a:r>
              <a:rPr lang="en-US" dirty="0"/>
              <a:t>Comps and DCF Models (Financial Models)  </a:t>
            </a:r>
          </a:p>
        </p:txBody>
      </p:sp>
      <p:sp>
        <p:nvSpPr>
          <p:cNvPr id="4" name="Text Placeholder 3">
            <a:extLst>
              <a:ext uri="{FF2B5EF4-FFF2-40B4-BE49-F238E27FC236}">
                <a16:creationId xmlns:a16="http://schemas.microsoft.com/office/drawing/2014/main" id="{3E0669CE-7732-4909-A758-998828A88ED7}"/>
              </a:ext>
            </a:extLst>
          </p:cNvPr>
          <p:cNvSpPr>
            <a:spLocks noGrp="1"/>
          </p:cNvSpPr>
          <p:nvPr>
            <p:ph type="body" sz="quarter" idx="11"/>
          </p:nvPr>
        </p:nvSpPr>
        <p:spPr/>
        <p:txBody>
          <a:bodyPr/>
          <a:lstStyle/>
          <a:p>
            <a:r>
              <a:rPr lang="en-US"/>
              <a:t>Capital IQ</a:t>
            </a:r>
          </a:p>
        </p:txBody>
      </p:sp>
      <p:grpSp>
        <p:nvGrpSpPr>
          <p:cNvPr id="10" name="Group 9">
            <a:extLst>
              <a:ext uri="{FF2B5EF4-FFF2-40B4-BE49-F238E27FC236}">
                <a16:creationId xmlns:a16="http://schemas.microsoft.com/office/drawing/2014/main" id="{1EF93790-3D10-4CF2-81F8-D573EA603352}"/>
              </a:ext>
            </a:extLst>
          </p:cNvPr>
          <p:cNvGrpSpPr/>
          <p:nvPr/>
        </p:nvGrpSpPr>
        <p:grpSpPr>
          <a:xfrm>
            <a:off x="525963" y="982064"/>
            <a:ext cx="8123409" cy="247375"/>
            <a:chOff x="546492" y="4877621"/>
            <a:chExt cx="8042158" cy="247375"/>
          </a:xfrm>
        </p:grpSpPr>
        <p:cxnSp>
          <p:nvCxnSpPr>
            <p:cNvPr id="11" name="Straight Arrow Connector 10">
              <a:extLst>
                <a:ext uri="{FF2B5EF4-FFF2-40B4-BE49-F238E27FC236}">
                  <a16:creationId xmlns:a16="http://schemas.microsoft.com/office/drawing/2014/main" id="{56F92447-3E75-4FCD-AB41-381EF485761F}"/>
                </a:ext>
              </a:extLst>
            </p:cNvPr>
            <p:cNvCxnSpPr/>
            <p:nvPr/>
          </p:nvCxnSpPr>
          <p:spPr>
            <a:xfrm>
              <a:off x="546492" y="5124996"/>
              <a:ext cx="8042158" cy="0"/>
            </a:xfrm>
            <a:prstGeom prst="straightConnector1">
              <a:avLst/>
            </a:prstGeom>
            <a:ln w="12700">
              <a:solidFill>
                <a:srgbClr val="0C265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B15243D-F4AC-4945-9FD2-8C7C1C25728E}"/>
                </a:ext>
              </a:extLst>
            </p:cNvPr>
            <p:cNvSpPr txBox="1"/>
            <p:nvPr/>
          </p:nvSpPr>
          <p:spPr>
            <a:xfrm>
              <a:off x="546492" y="4877621"/>
              <a:ext cx="1912489" cy="209288"/>
            </a:xfrm>
            <a:prstGeom prst="rect">
              <a:avLst/>
            </a:prstGeom>
          </p:spPr>
          <p:txBody>
            <a:bodyPr vert="horz" wrap="none" lIns="0" tIns="0" rIns="0" bIns="9144" rtlCol="0" anchor="ctr">
              <a:spAutoFit/>
            </a:bodyPr>
            <a:lstStyle/>
            <a:p>
              <a:pPr algn="ctr"/>
              <a:r>
                <a:rPr lang="en-US" sz="1300" b="1">
                  <a:solidFill>
                    <a:srgbClr val="0C2652"/>
                  </a:solidFill>
                </a:rPr>
                <a:t>Trading Comparable ($MM</a:t>
              </a:r>
              <a:r>
                <a:rPr lang="en-US" sz="1300" b="1"/>
                <a:t>)</a:t>
              </a:r>
            </a:p>
          </p:txBody>
        </p:sp>
      </p:grpSp>
      <p:pic>
        <p:nvPicPr>
          <p:cNvPr id="15" name="Picture 14">
            <a:extLst>
              <a:ext uri="{FF2B5EF4-FFF2-40B4-BE49-F238E27FC236}">
                <a16:creationId xmlns:a16="http://schemas.microsoft.com/office/drawing/2014/main" id="{73AAF427-C997-FA41-86C5-36B2A1B987B7}"/>
              </a:ext>
            </a:extLst>
          </p:cNvPr>
          <p:cNvPicPr>
            <a:picLocks noChangeAspect="1"/>
          </p:cNvPicPr>
          <p:nvPr/>
        </p:nvPicPr>
        <p:blipFill>
          <a:blip r:embed="rId3"/>
          <a:stretch>
            <a:fillRect/>
          </a:stretch>
        </p:blipFill>
        <p:spPr>
          <a:xfrm>
            <a:off x="525963" y="1285284"/>
            <a:ext cx="7863657" cy="1948046"/>
          </a:xfrm>
          <a:prstGeom prst="rect">
            <a:avLst/>
          </a:prstGeom>
        </p:spPr>
      </p:pic>
      <p:graphicFrame>
        <p:nvGraphicFramePr>
          <p:cNvPr id="16" name="Chart 15">
            <a:extLst>
              <a:ext uri="{FF2B5EF4-FFF2-40B4-BE49-F238E27FC236}">
                <a16:creationId xmlns:a16="http://schemas.microsoft.com/office/drawing/2014/main" id="{9D59C914-781E-9142-B427-F34AA0FD71F1}"/>
              </a:ext>
            </a:extLst>
          </p:cNvPr>
          <p:cNvGraphicFramePr>
            <a:graphicFrameLocks/>
          </p:cNvGraphicFramePr>
          <p:nvPr>
            <p:extLst>
              <p:ext uri="{D42A27DB-BD31-4B8C-83A1-F6EECF244321}">
                <p14:modId xmlns:p14="http://schemas.microsoft.com/office/powerpoint/2010/main" val="2841006656"/>
              </p:ext>
            </p:extLst>
          </p:nvPr>
        </p:nvGraphicFramePr>
        <p:xfrm>
          <a:off x="3461819" y="3487370"/>
          <a:ext cx="2938982" cy="17117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646EFA1C-456E-974C-AF7D-C1B6EB656469}"/>
              </a:ext>
            </a:extLst>
          </p:cNvPr>
          <p:cNvGraphicFramePr>
            <a:graphicFrameLocks/>
          </p:cNvGraphicFramePr>
          <p:nvPr>
            <p:extLst>
              <p:ext uri="{D42A27DB-BD31-4B8C-83A1-F6EECF244321}">
                <p14:modId xmlns:p14="http://schemas.microsoft.com/office/powerpoint/2010/main" val="119798640"/>
              </p:ext>
            </p:extLst>
          </p:nvPr>
        </p:nvGraphicFramePr>
        <p:xfrm>
          <a:off x="490342" y="3289641"/>
          <a:ext cx="3108636" cy="21373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C87C4FBB-9819-C946-9C43-426FADD85211}"/>
              </a:ext>
            </a:extLst>
          </p:cNvPr>
          <p:cNvGraphicFramePr>
            <a:graphicFrameLocks/>
          </p:cNvGraphicFramePr>
          <p:nvPr>
            <p:extLst>
              <p:ext uri="{D42A27DB-BD31-4B8C-83A1-F6EECF244321}">
                <p14:modId xmlns:p14="http://schemas.microsoft.com/office/powerpoint/2010/main" val="861576915"/>
              </p:ext>
            </p:extLst>
          </p:nvPr>
        </p:nvGraphicFramePr>
        <p:xfrm>
          <a:off x="6238335" y="3289174"/>
          <a:ext cx="2757075" cy="180236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9223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E21A7F5-6F4F-4449-8706-796B1753A40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7186668"/>
              </p:ext>
            </p:extLst>
          </p:nvPr>
        </p:nvGraphicFramePr>
        <p:xfrm>
          <a:off x="548640" y="685800"/>
          <a:ext cx="8046720" cy="5486400"/>
        </p:xfrm>
        <a:graphic>
          <a:graphicData uri="http://schemas.openxmlformats.org/drawingml/2006/table">
            <a:tbl>
              <a:tblPr firstRow="1" bandRow="1">
                <a:tableStyleId>{21E4AEA4-8DFA-4A89-87EB-49C32662AFE0}</a:tableStyleId>
              </a:tblPr>
              <a:tblGrid>
                <a:gridCol w="8046720">
                  <a:extLst>
                    <a:ext uri="{9D8B030D-6E8A-4147-A177-3AD203B41FA5}">
                      <a16:colId xmlns:a16="http://schemas.microsoft.com/office/drawing/2014/main" val="1399054845"/>
                    </a:ext>
                  </a:extLst>
                </a:gridCol>
              </a:tblGrid>
              <a:tr h="68580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I.	</a:t>
                      </a:r>
                      <a:r>
                        <a:rPr lang="en-US" sz="1600" b="1" kern="1200" cap="small" baseline="0">
                          <a:solidFill>
                            <a:schemeClr val="tx2">
                              <a:lumMod val="50000"/>
                            </a:schemeClr>
                          </a:solidFill>
                          <a:latin typeface="+mn-lt"/>
                          <a:ea typeface="+mn-ea"/>
                          <a:cs typeface="+mn-cs"/>
                        </a:rPr>
                        <a:t>Executive Summary</a:t>
                      </a:r>
                    </a:p>
                  </a:txBody>
                  <a:tcPr anchor="ctr">
                    <a:solidFill>
                      <a:schemeClr val="accent1">
                        <a:lumMod val="20000"/>
                        <a:lumOff val="80000"/>
                      </a:schemeClr>
                    </a:solidFill>
                  </a:tcPr>
                </a:tc>
                <a:extLst>
                  <a:ext uri="{0D108BD9-81ED-4DB2-BD59-A6C34878D82A}">
                    <a16:rowId xmlns:a16="http://schemas.microsoft.com/office/drawing/2014/main" val="2280700353"/>
                  </a:ext>
                </a:extLst>
              </a:tr>
              <a:tr h="685800">
                <a:tc>
                  <a:txBody>
                    <a:bodyPr/>
                    <a:lstStyle/>
                    <a:p>
                      <a:pPr marL="400050" marR="0" lvl="0" indent="-400050" algn="l" defTabSz="914400" rtl="0" eaLnBrk="1" fontAlgn="auto" latinLnBrk="0" hangingPunct="1">
                        <a:lnSpc>
                          <a:spcPct val="100000"/>
                        </a:lnSpc>
                        <a:spcBef>
                          <a:spcPts val="0"/>
                        </a:spcBef>
                        <a:spcAft>
                          <a:spcPts val="0"/>
                        </a:spcAft>
                        <a:buClrTx/>
                        <a:buSzTx/>
                        <a:buFontTx/>
                        <a:buAutoNum type="romanUcPeriod" startAt="2"/>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Industry Overview</a:t>
                      </a:r>
                    </a:p>
                  </a:txBody>
                  <a:tcPr anchor="ctr">
                    <a:noFill/>
                  </a:tcPr>
                </a:tc>
                <a:extLst>
                  <a:ext uri="{0D108BD9-81ED-4DB2-BD59-A6C34878D82A}">
                    <a16:rowId xmlns:a16="http://schemas.microsoft.com/office/drawing/2014/main" val="1047921284"/>
                  </a:ext>
                </a:extLst>
              </a:tr>
              <a:tr h="685800">
                <a:tc>
                  <a:txBody>
                    <a:bodyPr/>
                    <a:lstStyle/>
                    <a:p>
                      <a:pPr marL="400050" marR="0" lvl="0" indent="-400050" algn="l" defTabSz="914400" rtl="0" eaLnBrk="1" fontAlgn="auto" latinLnBrk="0" hangingPunct="1">
                        <a:lnSpc>
                          <a:spcPct val="100000"/>
                        </a:lnSpc>
                        <a:spcBef>
                          <a:spcPts val="0"/>
                        </a:spcBef>
                        <a:spcAft>
                          <a:spcPts val="0"/>
                        </a:spcAft>
                        <a:buClrTx/>
                        <a:buSzTx/>
                        <a:buFontTx/>
                        <a:buAutoNum type="romanUcPeriod" startAt="3"/>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Financial Overview</a:t>
                      </a:r>
                    </a:p>
                  </a:txBody>
                  <a:tcPr anchor="ctr">
                    <a:noFill/>
                  </a:tcPr>
                </a:tc>
                <a:extLst>
                  <a:ext uri="{0D108BD9-81ED-4DB2-BD59-A6C34878D82A}">
                    <a16:rowId xmlns:a16="http://schemas.microsoft.com/office/drawing/2014/main" val="1030257006"/>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IV.    Environmental, Social &amp; Governance Analysis</a:t>
                      </a:r>
                    </a:p>
                  </a:txBody>
                  <a:tcPr anchor="ctr">
                    <a:noFill/>
                  </a:tcPr>
                </a:tc>
                <a:extLst>
                  <a:ext uri="{0D108BD9-81ED-4DB2-BD59-A6C34878D82A}">
                    <a16:rowId xmlns:a16="http://schemas.microsoft.com/office/drawing/2014/main" val="386185188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     Competitive Landscape</a:t>
                      </a:r>
                    </a:p>
                  </a:txBody>
                  <a:tcPr anchor="ctr">
                    <a:noFill/>
                  </a:tcPr>
                </a:tc>
                <a:extLst>
                  <a:ext uri="{0D108BD9-81ED-4DB2-BD59-A6C34878D82A}">
                    <a16:rowId xmlns:a16="http://schemas.microsoft.com/office/drawing/2014/main" val="4028861106"/>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VI.    Catalysts and risks</a:t>
                      </a:r>
                    </a:p>
                  </a:txBody>
                  <a:tcPr anchor="ctr">
                    <a:noFill/>
                  </a:tcPr>
                </a:tc>
                <a:extLst>
                  <a:ext uri="{0D108BD9-81ED-4DB2-BD59-A6C34878D82A}">
                    <a16:rowId xmlns:a16="http://schemas.microsoft.com/office/drawing/2014/main" val="95096767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VII.    Investment Rationale</a:t>
                      </a:r>
                    </a:p>
                  </a:txBody>
                  <a:tcPr anchor="ctr">
                    <a:noFill/>
                  </a:tcPr>
                </a:tc>
                <a:extLst>
                  <a:ext uri="{0D108BD9-81ED-4DB2-BD59-A6C34878D82A}">
                    <a16:rowId xmlns:a16="http://schemas.microsoft.com/office/drawing/2014/main" val="304509101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VIII.   Comps and DCF Models (Financial Models)</a:t>
                      </a:r>
                    </a:p>
                  </a:txBody>
                  <a:tcPr anchor="ctr">
                    <a:noFill/>
                  </a:tcPr>
                </a:tc>
                <a:extLst>
                  <a:ext uri="{0D108BD9-81ED-4DB2-BD59-A6C34878D82A}">
                    <a16:rowId xmlns:a16="http://schemas.microsoft.com/office/drawing/2014/main" val="2978899624"/>
                  </a:ext>
                </a:extLst>
              </a:tr>
            </a:tbl>
          </a:graphicData>
        </a:graphic>
      </p:graphicFrame>
    </p:spTree>
    <p:extLst>
      <p:ext uri="{BB962C8B-B14F-4D97-AF65-F5344CB8AC3E}">
        <p14:creationId xmlns:p14="http://schemas.microsoft.com/office/powerpoint/2010/main" val="2254250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811D4-B4B0-480D-8A82-B75E4B5DC3CE}"/>
              </a:ext>
            </a:extLst>
          </p:cNvPr>
          <p:cNvSpPr>
            <a:spLocks noGrp="1"/>
          </p:cNvSpPr>
          <p:nvPr>
            <p:ph type="body" sz="quarter" idx="10"/>
          </p:nvPr>
        </p:nvSpPr>
        <p:spPr>
          <a:xfrm>
            <a:off x="529006" y="662540"/>
            <a:ext cx="8084526" cy="186077"/>
          </a:xfrm>
        </p:spPr>
        <p:txBody>
          <a:bodyPr/>
          <a:lstStyle/>
          <a:p>
            <a:endParaRPr lang="en-US"/>
          </a:p>
        </p:txBody>
      </p:sp>
      <p:sp>
        <p:nvSpPr>
          <p:cNvPr id="3" name="Title 2">
            <a:extLst>
              <a:ext uri="{FF2B5EF4-FFF2-40B4-BE49-F238E27FC236}">
                <a16:creationId xmlns:a16="http://schemas.microsoft.com/office/drawing/2014/main" id="{0F73E893-D4AB-4DAA-885A-EB8730237F6F}"/>
              </a:ext>
            </a:extLst>
          </p:cNvPr>
          <p:cNvSpPr>
            <a:spLocks noGrp="1"/>
          </p:cNvSpPr>
          <p:nvPr>
            <p:ph type="title"/>
          </p:nvPr>
        </p:nvSpPr>
        <p:spPr>
          <a:xfrm>
            <a:off x="529006" y="404667"/>
            <a:ext cx="8084526" cy="246221"/>
          </a:xfrm>
        </p:spPr>
        <p:txBody>
          <a:bodyPr/>
          <a:lstStyle/>
          <a:p>
            <a:r>
              <a:rPr lang="en-US"/>
              <a:t>Comps and DCF Models (Financial Models)</a:t>
            </a:r>
          </a:p>
        </p:txBody>
      </p:sp>
      <p:sp>
        <p:nvSpPr>
          <p:cNvPr id="4" name="Text Placeholder 3">
            <a:extLst>
              <a:ext uri="{FF2B5EF4-FFF2-40B4-BE49-F238E27FC236}">
                <a16:creationId xmlns:a16="http://schemas.microsoft.com/office/drawing/2014/main" id="{3E0669CE-7732-4909-A758-998828A88ED7}"/>
              </a:ext>
            </a:extLst>
          </p:cNvPr>
          <p:cNvSpPr>
            <a:spLocks noGrp="1"/>
          </p:cNvSpPr>
          <p:nvPr>
            <p:ph type="body" sz="quarter" idx="11"/>
          </p:nvPr>
        </p:nvSpPr>
        <p:spPr/>
        <p:txBody>
          <a:bodyPr/>
          <a:lstStyle/>
          <a:p>
            <a:r>
              <a:rPr lang="en-US"/>
              <a:t>Capital IQ</a:t>
            </a:r>
          </a:p>
        </p:txBody>
      </p:sp>
      <p:grpSp>
        <p:nvGrpSpPr>
          <p:cNvPr id="10" name="Group 9">
            <a:extLst>
              <a:ext uri="{FF2B5EF4-FFF2-40B4-BE49-F238E27FC236}">
                <a16:creationId xmlns:a16="http://schemas.microsoft.com/office/drawing/2014/main" id="{1EF93790-3D10-4CF2-81F8-D573EA603352}"/>
              </a:ext>
            </a:extLst>
          </p:cNvPr>
          <p:cNvGrpSpPr/>
          <p:nvPr/>
        </p:nvGrpSpPr>
        <p:grpSpPr>
          <a:xfrm>
            <a:off x="525963" y="982064"/>
            <a:ext cx="8123409" cy="247375"/>
            <a:chOff x="546492" y="4877621"/>
            <a:chExt cx="8042158" cy="247375"/>
          </a:xfrm>
        </p:grpSpPr>
        <p:cxnSp>
          <p:nvCxnSpPr>
            <p:cNvPr id="11" name="Straight Arrow Connector 10">
              <a:extLst>
                <a:ext uri="{FF2B5EF4-FFF2-40B4-BE49-F238E27FC236}">
                  <a16:creationId xmlns:a16="http://schemas.microsoft.com/office/drawing/2014/main" id="{56F92447-3E75-4FCD-AB41-381EF485761F}"/>
                </a:ext>
              </a:extLst>
            </p:cNvPr>
            <p:cNvCxnSpPr/>
            <p:nvPr/>
          </p:nvCxnSpPr>
          <p:spPr>
            <a:xfrm>
              <a:off x="546492" y="5124996"/>
              <a:ext cx="8042158" cy="0"/>
            </a:xfrm>
            <a:prstGeom prst="straightConnector1">
              <a:avLst/>
            </a:prstGeom>
            <a:ln w="12700">
              <a:solidFill>
                <a:srgbClr val="0C265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B15243D-F4AC-4945-9FD2-8C7C1C25728E}"/>
                </a:ext>
              </a:extLst>
            </p:cNvPr>
            <p:cNvSpPr txBox="1"/>
            <p:nvPr/>
          </p:nvSpPr>
          <p:spPr>
            <a:xfrm>
              <a:off x="605322" y="4877621"/>
              <a:ext cx="1468327" cy="209288"/>
            </a:xfrm>
            <a:prstGeom prst="rect">
              <a:avLst/>
            </a:prstGeom>
          </p:spPr>
          <p:txBody>
            <a:bodyPr vert="horz" wrap="none" lIns="0" tIns="0" rIns="0" bIns="9144" rtlCol="0" anchor="ctr">
              <a:spAutoFit/>
            </a:bodyPr>
            <a:lstStyle/>
            <a:p>
              <a:pPr algn="ctr"/>
              <a:r>
                <a:rPr lang="en-US" sz="1300" b="1" dirty="0">
                  <a:solidFill>
                    <a:srgbClr val="0C2652"/>
                  </a:solidFill>
                </a:rPr>
                <a:t>Historical P&amp;L ($MM</a:t>
              </a:r>
              <a:r>
                <a:rPr lang="en-US" sz="1300" b="1" dirty="0"/>
                <a:t>)</a:t>
              </a:r>
            </a:p>
          </p:txBody>
        </p:sp>
      </p:grpSp>
      <p:pic>
        <p:nvPicPr>
          <p:cNvPr id="15" name="Picture 14">
            <a:extLst>
              <a:ext uri="{FF2B5EF4-FFF2-40B4-BE49-F238E27FC236}">
                <a16:creationId xmlns:a16="http://schemas.microsoft.com/office/drawing/2014/main" id="{6712100D-88BB-6F4E-92BB-32D66163961D}"/>
              </a:ext>
            </a:extLst>
          </p:cNvPr>
          <p:cNvPicPr>
            <a:picLocks noChangeAspect="1"/>
          </p:cNvPicPr>
          <p:nvPr/>
        </p:nvPicPr>
        <p:blipFill>
          <a:blip r:embed="rId3"/>
          <a:stretch>
            <a:fillRect/>
          </a:stretch>
        </p:blipFill>
        <p:spPr>
          <a:xfrm>
            <a:off x="525962" y="1324798"/>
            <a:ext cx="8123409" cy="4755957"/>
          </a:xfrm>
          <a:prstGeom prst="rect">
            <a:avLst/>
          </a:prstGeom>
        </p:spPr>
      </p:pic>
    </p:spTree>
    <p:extLst>
      <p:ext uri="{BB962C8B-B14F-4D97-AF65-F5344CB8AC3E}">
        <p14:creationId xmlns:p14="http://schemas.microsoft.com/office/powerpoint/2010/main" val="3239226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22F33D-F8F8-41B4-8578-85AE55F22CD4}"/>
              </a:ext>
            </a:extLst>
          </p:cNvPr>
          <p:cNvSpPr>
            <a:spLocks noGrp="1"/>
          </p:cNvSpPr>
          <p:nvPr>
            <p:ph type="body" sz="quarter" idx="10"/>
          </p:nvPr>
        </p:nvSpPr>
        <p:spPr>
          <a:xfrm>
            <a:off x="529006" y="4142143"/>
            <a:ext cx="8084526" cy="620170"/>
          </a:xfrm>
        </p:spPr>
        <p:txBody>
          <a:bodyPr/>
          <a:lstStyle/>
          <a:p>
            <a:pPr algn="ctr"/>
            <a:r>
              <a:rPr lang="en-US" sz="4000" dirty="0"/>
              <a:t>THANK YOU</a:t>
            </a:r>
          </a:p>
        </p:txBody>
      </p:sp>
      <p:sp>
        <p:nvSpPr>
          <p:cNvPr id="3" name="Title 2">
            <a:extLst>
              <a:ext uri="{FF2B5EF4-FFF2-40B4-BE49-F238E27FC236}">
                <a16:creationId xmlns:a16="http://schemas.microsoft.com/office/drawing/2014/main" id="{1BD55FF4-773A-45B5-8414-1664516821E0}"/>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462ED532-BB88-494B-B867-53AE6A383602}"/>
              </a:ext>
            </a:extLst>
          </p:cNvPr>
          <p:cNvSpPr>
            <a:spLocks noGrp="1"/>
          </p:cNvSpPr>
          <p:nvPr>
            <p:ph type="body" sz="quarter" idx="11"/>
          </p:nvPr>
        </p:nvSpPr>
        <p:spPr/>
        <p:txBody>
          <a:bodyPr/>
          <a:lstStyle/>
          <a:p>
            <a:endParaRPr lang="en-US"/>
          </a:p>
        </p:txBody>
      </p:sp>
      <p:pic>
        <p:nvPicPr>
          <p:cNvPr id="7" name="Picture 6" descr="Logo&#10;&#10;Description automatically generated">
            <a:extLst>
              <a:ext uri="{FF2B5EF4-FFF2-40B4-BE49-F238E27FC236}">
                <a16:creationId xmlns:a16="http://schemas.microsoft.com/office/drawing/2014/main" id="{565FD05B-42E2-0A4B-95F9-CF2139591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451" y="1467700"/>
            <a:ext cx="5167634" cy="2906795"/>
          </a:xfrm>
          <a:prstGeom prst="rect">
            <a:avLst/>
          </a:prstGeom>
        </p:spPr>
      </p:pic>
    </p:spTree>
    <p:extLst>
      <p:ext uri="{BB962C8B-B14F-4D97-AF65-F5344CB8AC3E}">
        <p14:creationId xmlns:p14="http://schemas.microsoft.com/office/powerpoint/2010/main" val="3376830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txBox="1">
            <a:spLocks noGrp="1"/>
          </p:cNvSpPr>
          <p:nvPr>
            <p:ph type="body" idx="1"/>
          </p:nvPr>
        </p:nvSpPr>
        <p:spPr>
          <a:xfrm>
            <a:off x="529006" y="662973"/>
            <a:ext cx="8084400" cy="1860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Clr>
                <a:srgbClr val="6C6C6B"/>
              </a:buClr>
              <a:buSzPts val="1320"/>
              <a:buFont typeface="Calibri"/>
              <a:buNone/>
            </a:pPr>
            <a:r>
              <a:rPr lang="en-US"/>
              <a:t>Executive Summary</a:t>
            </a:r>
            <a:endParaRPr/>
          </a:p>
        </p:txBody>
      </p:sp>
      <p:sp>
        <p:nvSpPr>
          <p:cNvPr id="71" name="Google Shape;71;p3"/>
          <p:cNvSpPr txBox="1">
            <a:spLocks noGrp="1"/>
          </p:cNvSpPr>
          <p:nvPr>
            <p:ph type="title"/>
          </p:nvPr>
        </p:nvSpPr>
        <p:spPr>
          <a:xfrm>
            <a:off x="529006" y="404667"/>
            <a:ext cx="8084526" cy="246221"/>
          </a:xfrm>
          <a:prstGeom prst="rect">
            <a:avLst/>
          </a:prstGeom>
          <a:noFill/>
          <a:ln>
            <a:noFill/>
          </a:ln>
        </p:spPr>
        <p:txBody>
          <a:bodyPr spcFirstLastPara="1" wrap="square" lIns="0" tIns="0" rIns="0" bIns="0" anchor="b" anchorCtr="0">
            <a:spAutoFit/>
          </a:bodyPr>
          <a:lstStyle/>
          <a:p>
            <a:pPr marL="0" lvl="0" indent="0" algn="l" rtl="0">
              <a:spcBef>
                <a:spcPts val="0"/>
              </a:spcBef>
              <a:spcAft>
                <a:spcPts val="0"/>
              </a:spcAft>
              <a:buClr>
                <a:srgbClr val="0C2652"/>
              </a:buClr>
              <a:buSzPts val="1600"/>
              <a:buFont typeface="Calibri"/>
              <a:buNone/>
            </a:pPr>
            <a:r>
              <a:rPr lang="en-US"/>
              <a:t>COSTCO OVERVIEW</a:t>
            </a:r>
            <a:endParaRPr/>
          </a:p>
        </p:txBody>
      </p:sp>
      <p:sp>
        <p:nvSpPr>
          <p:cNvPr id="72" name="Google Shape;72;p3"/>
          <p:cNvSpPr txBox="1">
            <a:spLocks noGrp="1"/>
          </p:cNvSpPr>
          <p:nvPr>
            <p:ph type="body" idx="2"/>
          </p:nvPr>
        </p:nvSpPr>
        <p:spPr>
          <a:xfrm>
            <a:off x="1150714" y="6507310"/>
            <a:ext cx="6435725" cy="118330"/>
          </a:xfrm>
          <a:prstGeom prst="rect">
            <a:avLst/>
          </a:prstGeom>
          <a:noFill/>
          <a:ln>
            <a:noFill/>
          </a:ln>
        </p:spPr>
        <p:txBody>
          <a:bodyPr spcFirstLastPara="1" wrap="square" lIns="0" tIns="0" rIns="0" bIns="0" anchor="b" anchorCtr="0">
            <a:noAutofit/>
          </a:bodyPr>
          <a:lstStyle/>
          <a:p>
            <a:pPr marL="0" lvl="0" indent="0" algn="l" rtl="0">
              <a:lnSpc>
                <a:spcPct val="105000"/>
              </a:lnSpc>
              <a:spcBef>
                <a:spcPts val="0"/>
              </a:spcBef>
              <a:spcAft>
                <a:spcPts val="0"/>
              </a:spcAft>
              <a:buClr>
                <a:srgbClr val="6C6C6B"/>
              </a:buClr>
              <a:buSzPts val="880"/>
              <a:buNone/>
            </a:pPr>
            <a:r>
              <a:rPr lang="en-US"/>
              <a:t>Sources: Statistica</a:t>
            </a:r>
            <a:endParaRPr/>
          </a:p>
        </p:txBody>
      </p:sp>
      <p:grpSp>
        <p:nvGrpSpPr>
          <p:cNvPr id="73" name="Google Shape;73;p3"/>
          <p:cNvGrpSpPr/>
          <p:nvPr/>
        </p:nvGrpSpPr>
        <p:grpSpPr>
          <a:xfrm>
            <a:off x="529006" y="944586"/>
            <a:ext cx="8167500" cy="209288"/>
            <a:chOff x="529007" y="944586"/>
            <a:chExt cx="8167500" cy="209288"/>
          </a:xfrm>
        </p:grpSpPr>
        <p:cxnSp>
          <p:nvCxnSpPr>
            <p:cNvPr id="74" name="Google Shape;74;p3"/>
            <p:cNvCxnSpPr/>
            <p:nvPr/>
          </p:nvCxnSpPr>
          <p:spPr>
            <a:xfrm rot="10800000" flipH="1">
              <a:off x="529007" y="1125048"/>
              <a:ext cx="8167500" cy="17700"/>
            </a:xfrm>
            <a:prstGeom prst="straightConnector1">
              <a:avLst/>
            </a:prstGeom>
            <a:noFill/>
            <a:ln w="12700" cap="flat" cmpd="sng">
              <a:solidFill>
                <a:srgbClr val="0C2652"/>
              </a:solidFill>
              <a:prstDash val="solid"/>
              <a:round/>
              <a:headEnd type="none" w="sm" len="sm"/>
              <a:tailEnd type="none" w="sm" len="sm"/>
            </a:ln>
          </p:spPr>
        </p:cxnSp>
        <p:sp>
          <p:nvSpPr>
            <p:cNvPr id="75" name="Google Shape;75;p3"/>
            <p:cNvSpPr txBox="1"/>
            <p:nvPr/>
          </p:nvSpPr>
          <p:spPr>
            <a:xfrm>
              <a:off x="529007" y="944586"/>
              <a:ext cx="659540" cy="209288"/>
            </a:xfrm>
            <a:prstGeom prst="rect">
              <a:avLst/>
            </a:prstGeom>
            <a:noFill/>
            <a:ln>
              <a:noFill/>
            </a:ln>
          </p:spPr>
          <p:txBody>
            <a:bodyPr spcFirstLastPara="1" wrap="square" lIns="0" tIns="0" rIns="0" bIns="9125" anchor="ctr" anchorCtr="0">
              <a:spAutoFit/>
            </a:bodyPr>
            <a:lstStyle/>
            <a:p>
              <a:pPr marL="0" marR="0" lvl="0" indent="0" algn="l" rtl="0">
                <a:spcBef>
                  <a:spcPts val="0"/>
                </a:spcBef>
                <a:spcAft>
                  <a:spcPts val="0"/>
                </a:spcAft>
                <a:buNone/>
              </a:pPr>
              <a:r>
                <a:rPr lang="en-US" sz="1300" b="1">
                  <a:solidFill>
                    <a:srgbClr val="0C2652"/>
                  </a:solidFill>
                  <a:latin typeface="Calibri"/>
                  <a:ea typeface="Calibri"/>
                  <a:cs typeface="Calibri"/>
                  <a:sym typeface="Calibri"/>
                </a:rPr>
                <a:t>Overview</a:t>
              </a:r>
              <a:endParaRPr/>
            </a:p>
          </p:txBody>
        </p:sp>
      </p:grpSp>
      <p:sp>
        <p:nvSpPr>
          <p:cNvPr id="76" name="Google Shape;76;p3"/>
          <p:cNvSpPr txBox="1"/>
          <p:nvPr/>
        </p:nvSpPr>
        <p:spPr>
          <a:xfrm>
            <a:off x="529000" y="1195925"/>
            <a:ext cx="8084400" cy="1030200"/>
          </a:xfrm>
          <a:prstGeom prst="rect">
            <a:avLst/>
          </a:prstGeom>
          <a:noFill/>
          <a:ln>
            <a:noFill/>
          </a:ln>
        </p:spPr>
        <p:txBody>
          <a:bodyPr spcFirstLastPara="1" wrap="square" lIns="0" tIns="0" rIns="0" bIns="0" anchor="t" anchorCtr="0">
            <a:noAutofit/>
          </a:bodyPr>
          <a:lstStyle/>
          <a:p>
            <a:pPr marL="457200" marR="0" lvl="0" indent="-285750" algn="l" rtl="0">
              <a:spcBef>
                <a:spcPts val="0"/>
              </a:spcBef>
              <a:spcAft>
                <a:spcPts val="0"/>
              </a:spcAft>
              <a:buClr>
                <a:srgbClr val="333333"/>
              </a:buClr>
              <a:buSzPts val="900"/>
              <a:buFont typeface="Calibri"/>
              <a:buChar char="-"/>
            </a:pPr>
            <a:r>
              <a:rPr lang="en-US" sz="900">
                <a:solidFill>
                  <a:srgbClr val="333333"/>
                </a:solidFill>
                <a:latin typeface="Calibri"/>
                <a:ea typeface="Calibri"/>
                <a:cs typeface="Calibri"/>
                <a:sym typeface="Calibri"/>
              </a:rPr>
              <a:t>Costco is a </a:t>
            </a:r>
            <a:r>
              <a:rPr lang="en-US" sz="900" b="1">
                <a:solidFill>
                  <a:srgbClr val="333333"/>
                </a:solidFill>
                <a:latin typeface="Calibri"/>
                <a:ea typeface="Calibri"/>
                <a:cs typeface="Calibri"/>
                <a:sym typeface="Calibri"/>
              </a:rPr>
              <a:t>Washington </a:t>
            </a:r>
            <a:r>
              <a:rPr lang="en-US" sz="900">
                <a:solidFill>
                  <a:srgbClr val="333333"/>
                </a:solidFill>
                <a:latin typeface="Calibri"/>
                <a:ea typeface="Calibri"/>
                <a:cs typeface="Calibri"/>
                <a:sym typeface="Calibri"/>
              </a:rPr>
              <a:t>corporation with about </a:t>
            </a:r>
            <a:r>
              <a:rPr lang="en-US" sz="900" b="1">
                <a:solidFill>
                  <a:srgbClr val="333333"/>
                </a:solidFill>
                <a:latin typeface="Calibri"/>
                <a:ea typeface="Calibri"/>
                <a:cs typeface="Calibri"/>
                <a:sym typeface="Calibri"/>
              </a:rPr>
              <a:t>304,000</a:t>
            </a:r>
            <a:r>
              <a:rPr lang="en-US" sz="900">
                <a:solidFill>
                  <a:srgbClr val="333333"/>
                </a:solidFill>
                <a:latin typeface="Calibri"/>
                <a:ea typeface="Calibri"/>
                <a:cs typeface="Calibri"/>
                <a:sym typeface="Calibri"/>
              </a:rPr>
              <a:t> </a:t>
            </a:r>
            <a:r>
              <a:rPr lang="en-US" sz="900" b="1">
                <a:solidFill>
                  <a:srgbClr val="333333"/>
                </a:solidFill>
                <a:latin typeface="Calibri"/>
                <a:ea typeface="Calibri"/>
                <a:cs typeface="Calibri"/>
                <a:sym typeface="Calibri"/>
              </a:rPr>
              <a:t>employees </a:t>
            </a:r>
            <a:r>
              <a:rPr lang="en-US" sz="900">
                <a:solidFill>
                  <a:srgbClr val="333333"/>
                </a:solidFill>
                <a:latin typeface="Calibri"/>
                <a:ea typeface="Calibri"/>
                <a:cs typeface="Calibri"/>
                <a:sym typeface="Calibri"/>
              </a:rPr>
              <a:t>and was founded on the </a:t>
            </a:r>
            <a:r>
              <a:rPr lang="en-US" sz="900" b="1">
                <a:solidFill>
                  <a:srgbClr val="333333"/>
                </a:solidFill>
                <a:latin typeface="Calibri"/>
                <a:ea typeface="Calibri"/>
                <a:cs typeface="Calibri"/>
                <a:sym typeface="Calibri"/>
              </a:rPr>
              <a:t>12th of July 1976</a:t>
            </a:r>
            <a:r>
              <a:rPr lang="en-US" sz="900">
                <a:solidFill>
                  <a:srgbClr val="333333"/>
                </a:solidFill>
                <a:latin typeface="Calibri"/>
                <a:ea typeface="Calibri"/>
                <a:cs typeface="Calibri"/>
                <a:sym typeface="Calibri"/>
              </a:rPr>
              <a:t>.</a:t>
            </a:r>
            <a:endParaRPr sz="900">
              <a:solidFill>
                <a:srgbClr val="333333"/>
              </a:solidFill>
              <a:latin typeface="Calibri"/>
              <a:ea typeface="Calibri"/>
              <a:cs typeface="Calibri"/>
              <a:sym typeface="Calibri"/>
            </a:endParaRPr>
          </a:p>
          <a:p>
            <a:pPr marL="457200" marR="0" lvl="0" indent="-285750" algn="l" rtl="0">
              <a:spcBef>
                <a:spcPts val="0"/>
              </a:spcBef>
              <a:spcAft>
                <a:spcPts val="0"/>
              </a:spcAft>
              <a:buClr>
                <a:srgbClr val="333333"/>
              </a:buClr>
              <a:buSzPts val="900"/>
              <a:buFont typeface="Calibri"/>
              <a:buChar char="-"/>
            </a:pPr>
            <a:r>
              <a:rPr lang="en-US" sz="900">
                <a:solidFill>
                  <a:srgbClr val="333333"/>
                </a:solidFill>
                <a:latin typeface="Calibri"/>
                <a:ea typeface="Calibri"/>
                <a:cs typeface="Calibri"/>
                <a:sym typeface="Calibri"/>
              </a:rPr>
              <a:t>It is publicly traded under the Nasdaq ticker symbol "</a:t>
            </a:r>
            <a:r>
              <a:rPr lang="en-US" sz="900" b="1">
                <a:solidFill>
                  <a:srgbClr val="333333"/>
                </a:solidFill>
                <a:latin typeface="Calibri"/>
                <a:ea typeface="Calibri"/>
                <a:cs typeface="Calibri"/>
                <a:sym typeface="Calibri"/>
              </a:rPr>
              <a:t>COST</a:t>
            </a:r>
            <a:r>
              <a:rPr lang="en-US" sz="900">
                <a:solidFill>
                  <a:srgbClr val="333333"/>
                </a:solidFill>
                <a:latin typeface="Calibri"/>
                <a:ea typeface="Calibri"/>
                <a:cs typeface="Calibri"/>
                <a:sym typeface="Calibri"/>
              </a:rPr>
              <a:t>", with its home office in </a:t>
            </a:r>
            <a:r>
              <a:rPr lang="en-US" sz="900" b="1">
                <a:solidFill>
                  <a:srgbClr val="333333"/>
                </a:solidFill>
                <a:latin typeface="Calibri"/>
                <a:ea typeface="Calibri"/>
                <a:cs typeface="Calibri"/>
                <a:sym typeface="Calibri"/>
              </a:rPr>
              <a:t>Issaquah, Washington</a:t>
            </a:r>
            <a:r>
              <a:rPr lang="en-US" sz="900">
                <a:solidFill>
                  <a:srgbClr val="333333"/>
                </a:solidFill>
                <a:latin typeface="Calibri"/>
                <a:ea typeface="Calibri"/>
                <a:cs typeface="Calibri"/>
                <a:sym typeface="Calibri"/>
              </a:rPr>
              <a:t>. </a:t>
            </a:r>
            <a:endParaRPr sz="900">
              <a:solidFill>
                <a:srgbClr val="333333"/>
              </a:solidFill>
              <a:latin typeface="Calibri"/>
              <a:ea typeface="Calibri"/>
              <a:cs typeface="Calibri"/>
              <a:sym typeface="Calibri"/>
            </a:endParaRPr>
          </a:p>
          <a:p>
            <a:pPr marL="457200" marR="0" lvl="0" indent="-285750" algn="l" rtl="0">
              <a:spcBef>
                <a:spcPts val="0"/>
              </a:spcBef>
              <a:spcAft>
                <a:spcPts val="0"/>
              </a:spcAft>
              <a:buSzPts val="900"/>
              <a:buFont typeface="Calibri"/>
              <a:buChar char="-"/>
            </a:pPr>
            <a:r>
              <a:rPr lang="en-US" sz="900">
                <a:solidFill>
                  <a:srgbClr val="333333"/>
                </a:solidFill>
                <a:latin typeface="Calibri"/>
                <a:ea typeface="Calibri"/>
                <a:cs typeface="Calibri"/>
                <a:sym typeface="Calibri"/>
              </a:rPr>
              <a:t>Costco sells substantially </a:t>
            </a:r>
            <a:r>
              <a:rPr lang="en-US" sz="900" b="1">
                <a:solidFill>
                  <a:srgbClr val="333333"/>
                </a:solidFill>
                <a:latin typeface="Calibri"/>
                <a:ea typeface="Calibri"/>
                <a:cs typeface="Calibri"/>
                <a:sym typeface="Calibri"/>
              </a:rPr>
              <a:t>lower-priced goods</a:t>
            </a:r>
            <a:r>
              <a:rPr lang="en-US" sz="900">
                <a:solidFill>
                  <a:srgbClr val="333333"/>
                </a:solidFill>
                <a:latin typeface="Calibri"/>
                <a:ea typeface="Calibri"/>
                <a:cs typeface="Calibri"/>
                <a:sym typeface="Calibri"/>
              </a:rPr>
              <a:t> than traditional wholesale sources thus making the goal of Costco to help small- to medium-sized enterprises cut expenses when acquiring goods for resale and general office usage. </a:t>
            </a:r>
            <a:endParaRPr sz="900">
              <a:solidFill>
                <a:srgbClr val="333333"/>
              </a:solidFill>
              <a:latin typeface="Calibri"/>
              <a:ea typeface="Calibri"/>
              <a:cs typeface="Calibri"/>
              <a:sym typeface="Calibri"/>
            </a:endParaRPr>
          </a:p>
          <a:p>
            <a:pPr marL="457200" marR="0" lvl="0" indent="-285750" algn="l" rtl="0">
              <a:spcBef>
                <a:spcPts val="0"/>
              </a:spcBef>
              <a:spcAft>
                <a:spcPts val="0"/>
              </a:spcAft>
              <a:buSzPts val="900"/>
              <a:buFont typeface="Calibri"/>
              <a:buChar char="-"/>
            </a:pPr>
            <a:r>
              <a:rPr lang="en-US" sz="900">
                <a:solidFill>
                  <a:srgbClr val="333333"/>
                </a:solidFill>
                <a:latin typeface="Calibri"/>
                <a:ea typeface="Calibri"/>
                <a:cs typeface="Calibri"/>
                <a:sym typeface="Calibri"/>
              </a:rPr>
              <a:t>Individuals can purchase things for their own needs as well. </a:t>
            </a:r>
            <a:endParaRPr sz="900">
              <a:solidFill>
                <a:srgbClr val="333333"/>
              </a:solidFill>
              <a:latin typeface="Calibri"/>
              <a:ea typeface="Calibri"/>
              <a:cs typeface="Calibri"/>
              <a:sym typeface="Calibri"/>
            </a:endParaRPr>
          </a:p>
          <a:p>
            <a:pPr marL="457200" marR="0" lvl="0" indent="-285750" algn="l" rtl="0">
              <a:spcBef>
                <a:spcPts val="0"/>
              </a:spcBef>
              <a:spcAft>
                <a:spcPts val="0"/>
              </a:spcAft>
              <a:buSzPts val="900"/>
              <a:buFont typeface="Calibri"/>
              <a:buChar char="-"/>
            </a:pPr>
            <a:r>
              <a:rPr lang="en-US" sz="900">
                <a:solidFill>
                  <a:srgbClr val="333333"/>
                </a:solidFill>
                <a:latin typeface="Calibri"/>
                <a:ea typeface="Calibri"/>
                <a:cs typeface="Calibri"/>
                <a:sym typeface="Calibri"/>
              </a:rPr>
              <a:t>Costco offers </a:t>
            </a:r>
            <a:r>
              <a:rPr lang="en-US" sz="900" b="1">
                <a:solidFill>
                  <a:srgbClr val="333333"/>
                </a:solidFill>
                <a:latin typeface="Calibri"/>
                <a:ea typeface="Calibri"/>
                <a:cs typeface="Calibri"/>
                <a:sym typeface="Calibri"/>
              </a:rPr>
              <a:t>three </a:t>
            </a:r>
            <a:r>
              <a:rPr lang="en-US" sz="900">
                <a:solidFill>
                  <a:srgbClr val="333333"/>
                </a:solidFill>
                <a:latin typeface="Calibri"/>
                <a:ea typeface="Calibri"/>
                <a:cs typeface="Calibri"/>
                <a:sym typeface="Calibri"/>
              </a:rPr>
              <a:t>different membership levels: </a:t>
            </a:r>
            <a:r>
              <a:rPr lang="en-US" sz="900" b="1">
                <a:solidFill>
                  <a:srgbClr val="333333"/>
                </a:solidFill>
                <a:latin typeface="Calibri"/>
                <a:ea typeface="Calibri"/>
                <a:cs typeface="Calibri"/>
                <a:sym typeface="Calibri"/>
              </a:rPr>
              <a:t>Executive, Business,</a:t>
            </a:r>
            <a:r>
              <a:rPr lang="en-US" sz="900">
                <a:solidFill>
                  <a:srgbClr val="333333"/>
                </a:solidFill>
                <a:latin typeface="Calibri"/>
                <a:ea typeface="Calibri"/>
                <a:cs typeface="Calibri"/>
                <a:sym typeface="Calibri"/>
              </a:rPr>
              <a:t> and </a:t>
            </a:r>
            <a:r>
              <a:rPr lang="en-US" sz="900" b="1">
                <a:solidFill>
                  <a:srgbClr val="333333"/>
                </a:solidFill>
                <a:latin typeface="Calibri"/>
                <a:ea typeface="Calibri"/>
                <a:cs typeface="Calibri"/>
                <a:sym typeface="Calibri"/>
              </a:rPr>
              <a:t>Gold Star</a:t>
            </a:r>
            <a:r>
              <a:rPr lang="en-US" sz="900">
                <a:solidFill>
                  <a:srgbClr val="333333"/>
                </a:solidFill>
                <a:latin typeface="Calibri"/>
                <a:ea typeface="Calibri"/>
                <a:cs typeface="Calibri"/>
                <a:sym typeface="Calibri"/>
              </a:rPr>
              <a:t>, and is exclusively accessible to members.</a:t>
            </a:r>
            <a:r>
              <a:rPr lang="en-US" sz="900">
                <a:solidFill>
                  <a:srgbClr val="6C6C6B"/>
                </a:solidFill>
                <a:latin typeface="Calibri"/>
                <a:ea typeface="Calibri"/>
                <a:cs typeface="Calibri"/>
                <a:sym typeface="Calibri"/>
              </a:rPr>
              <a:t>	 </a:t>
            </a:r>
            <a:endParaRPr sz="900">
              <a:solidFill>
                <a:srgbClr val="6C6C6B"/>
              </a:solidFill>
              <a:latin typeface="Calibri"/>
              <a:ea typeface="Calibri"/>
              <a:cs typeface="Calibri"/>
              <a:sym typeface="Calibri"/>
            </a:endParaRPr>
          </a:p>
          <a:p>
            <a:pPr marL="0" marR="0" lvl="0" indent="0" algn="l" rtl="0">
              <a:spcBef>
                <a:spcPts val="0"/>
              </a:spcBef>
              <a:spcAft>
                <a:spcPts val="0"/>
              </a:spcAft>
              <a:buNone/>
            </a:pPr>
            <a:endParaRPr sz="900">
              <a:solidFill>
                <a:srgbClr val="6C6C6B"/>
              </a:solidFill>
              <a:latin typeface="Calibri"/>
              <a:ea typeface="Calibri"/>
              <a:cs typeface="Calibri"/>
              <a:sym typeface="Calibri"/>
            </a:endParaRPr>
          </a:p>
          <a:p>
            <a:pPr marL="0" marR="0" lvl="0" indent="0" algn="l" rtl="0">
              <a:spcBef>
                <a:spcPts val="0"/>
              </a:spcBef>
              <a:spcAft>
                <a:spcPts val="0"/>
              </a:spcAft>
              <a:buNone/>
            </a:pPr>
            <a:endParaRPr sz="900">
              <a:solidFill>
                <a:srgbClr val="6C6C6B"/>
              </a:solidFill>
              <a:latin typeface="Calibri"/>
              <a:ea typeface="Calibri"/>
              <a:cs typeface="Calibri"/>
              <a:sym typeface="Calibri"/>
            </a:endParaRPr>
          </a:p>
          <a:p>
            <a:pPr marL="914400" marR="0" lvl="0" indent="-914400" algn="l" rtl="0">
              <a:spcBef>
                <a:spcPts val="400"/>
              </a:spcBef>
              <a:spcAft>
                <a:spcPts val="0"/>
              </a:spcAft>
              <a:buNone/>
            </a:pPr>
            <a:r>
              <a:rPr lang="en-US" sz="900" b="1">
                <a:solidFill>
                  <a:srgbClr val="6C6C6B"/>
                </a:solidFill>
                <a:latin typeface="Calibri"/>
                <a:ea typeface="Calibri"/>
                <a:cs typeface="Calibri"/>
                <a:sym typeface="Calibri"/>
              </a:rPr>
              <a:t> </a:t>
            </a:r>
            <a:endParaRPr sz="900" b="1">
              <a:solidFill>
                <a:srgbClr val="6C6C6B"/>
              </a:solidFill>
              <a:latin typeface="Calibri"/>
              <a:ea typeface="Calibri"/>
              <a:cs typeface="Calibri"/>
              <a:sym typeface="Calibri"/>
            </a:endParaRPr>
          </a:p>
        </p:txBody>
      </p:sp>
      <p:grpSp>
        <p:nvGrpSpPr>
          <p:cNvPr id="77" name="Google Shape;77;p3"/>
          <p:cNvGrpSpPr/>
          <p:nvPr/>
        </p:nvGrpSpPr>
        <p:grpSpPr>
          <a:xfrm>
            <a:off x="523431" y="3921261"/>
            <a:ext cx="3876508" cy="247730"/>
            <a:chOff x="-310549" y="4877266"/>
            <a:chExt cx="8042158" cy="247730"/>
          </a:xfrm>
        </p:grpSpPr>
        <p:cxnSp>
          <p:nvCxnSpPr>
            <p:cNvPr id="78" name="Google Shape;78;p3"/>
            <p:cNvCxnSpPr/>
            <p:nvPr/>
          </p:nvCxnSpPr>
          <p:spPr>
            <a:xfrm>
              <a:off x="-310549" y="5124996"/>
              <a:ext cx="8042158" cy="0"/>
            </a:xfrm>
            <a:prstGeom prst="straightConnector1">
              <a:avLst/>
            </a:prstGeom>
            <a:noFill/>
            <a:ln w="12700" cap="flat" cmpd="sng">
              <a:solidFill>
                <a:srgbClr val="0C2652"/>
              </a:solidFill>
              <a:prstDash val="solid"/>
              <a:round/>
              <a:headEnd type="none" w="sm" len="sm"/>
              <a:tailEnd type="none" w="sm" len="sm"/>
            </a:ln>
          </p:spPr>
        </p:cxnSp>
        <p:sp>
          <p:nvSpPr>
            <p:cNvPr id="79" name="Google Shape;79;p3"/>
            <p:cNvSpPr txBox="1"/>
            <p:nvPr/>
          </p:nvSpPr>
          <p:spPr>
            <a:xfrm>
              <a:off x="-310549" y="4877266"/>
              <a:ext cx="3488642" cy="209288"/>
            </a:xfrm>
            <a:prstGeom prst="rect">
              <a:avLst/>
            </a:prstGeom>
            <a:noFill/>
            <a:ln>
              <a:noFill/>
            </a:ln>
          </p:spPr>
          <p:txBody>
            <a:bodyPr spcFirstLastPara="1" wrap="square" lIns="0" tIns="0" rIns="0" bIns="9125" anchor="ctr" anchorCtr="0">
              <a:spAutoFit/>
            </a:bodyPr>
            <a:lstStyle/>
            <a:p>
              <a:pPr marL="0" marR="0" lvl="0" indent="0" algn="l" rtl="0">
                <a:spcBef>
                  <a:spcPts val="0"/>
                </a:spcBef>
                <a:spcAft>
                  <a:spcPts val="0"/>
                </a:spcAft>
                <a:buNone/>
              </a:pPr>
              <a:r>
                <a:rPr lang="en-US" sz="1300" b="1">
                  <a:solidFill>
                    <a:srgbClr val="0C2652"/>
                  </a:solidFill>
                  <a:latin typeface="Calibri"/>
                  <a:ea typeface="Calibri"/>
                  <a:cs typeface="Calibri"/>
                  <a:sym typeface="Calibri"/>
                </a:rPr>
                <a:t>Competitors </a:t>
              </a:r>
              <a:endParaRPr/>
            </a:p>
          </p:txBody>
        </p:sp>
      </p:grpSp>
      <p:grpSp>
        <p:nvGrpSpPr>
          <p:cNvPr id="80" name="Google Shape;80;p3"/>
          <p:cNvGrpSpPr/>
          <p:nvPr/>
        </p:nvGrpSpPr>
        <p:grpSpPr>
          <a:xfrm>
            <a:off x="546500" y="2565674"/>
            <a:ext cx="4134273" cy="209288"/>
            <a:chOff x="4633522" y="909764"/>
            <a:chExt cx="4415840" cy="209288"/>
          </a:xfrm>
        </p:grpSpPr>
        <p:cxnSp>
          <p:nvCxnSpPr>
            <p:cNvPr id="81" name="Google Shape;81;p3"/>
            <p:cNvCxnSpPr/>
            <p:nvPr/>
          </p:nvCxnSpPr>
          <p:spPr>
            <a:xfrm>
              <a:off x="4633522" y="1119052"/>
              <a:ext cx="4114800" cy="0"/>
            </a:xfrm>
            <a:prstGeom prst="straightConnector1">
              <a:avLst/>
            </a:prstGeom>
            <a:noFill/>
            <a:ln w="12700" cap="flat" cmpd="sng">
              <a:solidFill>
                <a:srgbClr val="0C2652"/>
              </a:solidFill>
              <a:prstDash val="solid"/>
              <a:round/>
              <a:headEnd type="none" w="sm" len="sm"/>
              <a:tailEnd type="none" w="sm" len="sm"/>
            </a:ln>
          </p:spPr>
        </p:cxnSp>
        <p:sp>
          <p:nvSpPr>
            <p:cNvPr id="82" name="Google Shape;82;p3"/>
            <p:cNvSpPr txBox="1"/>
            <p:nvPr/>
          </p:nvSpPr>
          <p:spPr>
            <a:xfrm>
              <a:off x="4633522" y="909764"/>
              <a:ext cx="4415840" cy="209288"/>
            </a:xfrm>
            <a:prstGeom prst="rect">
              <a:avLst/>
            </a:prstGeom>
            <a:noFill/>
            <a:ln>
              <a:noFill/>
            </a:ln>
          </p:spPr>
          <p:txBody>
            <a:bodyPr spcFirstLastPara="1" wrap="square" lIns="0" tIns="0" rIns="0" bIns="9125" anchor="ctr" anchorCtr="0">
              <a:spAutoFit/>
            </a:bodyPr>
            <a:lstStyle/>
            <a:p>
              <a:pPr marL="0" marR="0" lvl="0" indent="0" algn="l" rtl="0">
                <a:spcBef>
                  <a:spcPts val="0"/>
                </a:spcBef>
                <a:spcAft>
                  <a:spcPts val="0"/>
                </a:spcAft>
                <a:buNone/>
              </a:pPr>
              <a:r>
                <a:rPr lang="en-US" sz="1300" b="1">
                  <a:solidFill>
                    <a:srgbClr val="0C2652"/>
                  </a:solidFill>
                  <a:latin typeface="Calibri"/>
                  <a:ea typeface="Calibri"/>
                  <a:cs typeface="Calibri"/>
                  <a:sym typeface="Calibri"/>
                </a:rPr>
                <a:t>Key acquisitions</a:t>
              </a:r>
              <a:endParaRPr/>
            </a:p>
          </p:txBody>
        </p:sp>
      </p:grpSp>
      <p:pic>
        <p:nvPicPr>
          <p:cNvPr id="83" name="Google Shape;83;p3"/>
          <p:cNvPicPr preferRelativeResize="0"/>
          <p:nvPr/>
        </p:nvPicPr>
        <p:blipFill>
          <a:blip r:embed="rId3">
            <a:alphaModFix/>
          </a:blip>
          <a:stretch>
            <a:fillRect/>
          </a:stretch>
        </p:blipFill>
        <p:spPr>
          <a:xfrm>
            <a:off x="672575" y="4186749"/>
            <a:ext cx="1243781" cy="1164601"/>
          </a:xfrm>
          <a:prstGeom prst="rect">
            <a:avLst/>
          </a:prstGeom>
          <a:noFill/>
          <a:ln>
            <a:noFill/>
          </a:ln>
        </p:spPr>
      </p:pic>
      <p:pic>
        <p:nvPicPr>
          <p:cNvPr id="84" name="Google Shape;84;p3"/>
          <p:cNvPicPr preferRelativeResize="0"/>
          <p:nvPr/>
        </p:nvPicPr>
        <p:blipFill>
          <a:blip r:embed="rId4">
            <a:alphaModFix/>
          </a:blip>
          <a:stretch>
            <a:fillRect/>
          </a:stretch>
        </p:blipFill>
        <p:spPr>
          <a:xfrm>
            <a:off x="2899450" y="4186738"/>
            <a:ext cx="876301" cy="1164611"/>
          </a:xfrm>
          <a:prstGeom prst="rect">
            <a:avLst/>
          </a:prstGeom>
          <a:noFill/>
          <a:ln>
            <a:noFill/>
          </a:ln>
        </p:spPr>
      </p:pic>
      <p:pic>
        <p:nvPicPr>
          <p:cNvPr id="85" name="Google Shape;85;p3"/>
          <p:cNvPicPr preferRelativeResize="0"/>
          <p:nvPr/>
        </p:nvPicPr>
        <p:blipFill>
          <a:blip r:embed="rId5">
            <a:alphaModFix/>
          </a:blip>
          <a:stretch>
            <a:fillRect/>
          </a:stretch>
        </p:blipFill>
        <p:spPr>
          <a:xfrm>
            <a:off x="833363" y="5448575"/>
            <a:ext cx="922199" cy="922199"/>
          </a:xfrm>
          <a:prstGeom prst="rect">
            <a:avLst/>
          </a:prstGeom>
          <a:noFill/>
          <a:ln>
            <a:noFill/>
          </a:ln>
        </p:spPr>
      </p:pic>
      <p:pic>
        <p:nvPicPr>
          <p:cNvPr id="86" name="Google Shape;86;p3"/>
          <p:cNvPicPr preferRelativeResize="0"/>
          <p:nvPr/>
        </p:nvPicPr>
        <p:blipFill>
          <a:blip r:embed="rId6">
            <a:alphaModFix/>
          </a:blip>
          <a:stretch>
            <a:fillRect/>
          </a:stretch>
        </p:blipFill>
        <p:spPr>
          <a:xfrm>
            <a:off x="2899436" y="5515325"/>
            <a:ext cx="876327" cy="788700"/>
          </a:xfrm>
          <a:prstGeom prst="rect">
            <a:avLst/>
          </a:prstGeom>
          <a:noFill/>
          <a:ln>
            <a:noFill/>
          </a:ln>
        </p:spPr>
      </p:pic>
      <p:sp>
        <p:nvSpPr>
          <p:cNvPr id="87" name="Google Shape;87;p3"/>
          <p:cNvSpPr txBox="1"/>
          <p:nvPr/>
        </p:nvSpPr>
        <p:spPr>
          <a:xfrm>
            <a:off x="523500" y="2984725"/>
            <a:ext cx="3876300" cy="738900"/>
          </a:xfrm>
          <a:prstGeom prst="rect">
            <a:avLst/>
          </a:prstGeom>
          <a:noFill/>
          <a:ln>
            <a:noFill/>
          </a:ln>
        </p:spPr>
        <p:txBody>
          <a:bodyPr spcFirstLastPara="1" wrap="square" lIns="91425" tIns="91425" rIns="91425" bIns="91425" anchor="t" anchorCtr="0">
            <a:spAutoFit/>
          </a:bodyPr>
          <a:lstStyle/>
          <a:p>
            <a:pPr marL="457200" lvl="0" indent="-285750" algn="l" rtl="0">
              <a:spcBef>
                <a:spcPts val="0"/>
              </a:spcBef>
              <a:spcAft>
                <a:spcPts val="0"/>
              </a:spcAft>
              <a:buSzPts val="900"/>
              <a:buFont typeface="Calibri"/>
              <a:buChar char="-"/>
            </a:pPr>
            <a:r>
              <a:rPr lang="en-US" sz="900">
                <a:latin typeface="Calibri"/>
                <a:ea typeface="Calibri"/>
                <a:cs typeface="Calibri"/>
                <a:sym typeface="Calibri"/>
              </a:rPr>
              <a:t>Innovel Solutions, a national logistics firm, was purchased by Costco Wholesale Corp. for $1 billion</a:t>
            </a:r>
            <a:endParaRPr sz="900">
              <a:latin typeface="Calibri"/>
              <a:ea typeface="Calibri"/>
              <a:cs typeface="Calibri"/>
              <a:sym typeface="Calibri"/>
            </a:endParaRPr>
          </a:p>
          <a:p>
            <a:pPr marL="457200" lvl="0" indent="-285750" algn="l" rtl="0">
              <a:spcBef>
                <a:spcPts val="0"/>
              </a:spcBef>
              <a:spcAft>
                <a:spcPts val="0"/>
              </a:spcAft>
              <a:buSzPts val="900"/>
              <a:buFont typeface="Calibri"/>
              <a:buChar char="-"/>
            </a:pPr>
            <a:r>
              <a:rPr lang="en-US" sz="900">
                <a:latin typeface="Calibri"/>
                <a:ea typeface="Calibri"/>
                <a:cs typeface="Calibri"/>
                <a:sym typeface="Calibri"/>
              </a:rPr>
              <a:t>Strengthened the retailer's e-commerce delivery capabilities as the demand for those services rises</a:t>
            </a:r>
            <a:endParaRPr sz="400">
              <a:solidFill>
                <a:srgbClr val="6C6C6B"/>
              </a:solidFill>
              <a:latin typeface="Calibri"/>
              <a:ea typeface="Calibri"/>
              <a:cs typeface="Calibri"/>
              <a:sym typeface="Calibri"/>
            </a:endParaRPr>
          </a:p>
        </p:txBody>
      </p:sp>
      <p:grpSp>
        <p:nvGrpSpPr>
          <p:cNvPr id="88" name="Google Shape;88;p3"/>
          <p:cNvGrpSpPr/>
          <p:nvPr/>
        </p:nvGrpSpPr>
        <p:grpSpPr>
          <a:xfrm>
            <a:off x="4744149" y="2521923"/>
            <a:ext cx="3891598" cy="355444"/>
            <a:chOff x="5035527" y="4590493"/>
            <a:chExt cx="3892376" cy="355444"/>
          </a:xfrm>
        </p:grpSpPr>
        <p:grpSp>
          <p:nvGrpSpPr>
            <p:cNvPr id="89" name="Google Shape;89;p3"/>
            <p:cNvGrpSpPr/>
            <p:nvPr/>
          </p:nvGrpSpPr>
          <p:grpSpPr>
            <a:xfrm>
              <a:off x="5035527" y="4590493"/>
              <a:ext cx="3892376" cy="247730"/>
              <a:chOff x="-310549" y="4877266"/>
              <a:chExt cx="8042100" cy="247730"/>
            </a:xfrm>
          </p:grpSpPr>
          <p:cxnSp>
            <p:nvCxnSpPr>
              <p:cNvPr id="90" name="Google Shape;90;p3"/>
              <p:cNvCxnSpPr/>
              <p:nvPr/>
            </p:nvCxnSpPr>
            <p:spPr>
              <a:xfrm>
                <a:off x="-310549" y="5124996"/>
                <a:ext cx="8042100" cy="0"/>
              </a:xfrm>
              <a:prstGeom prst="straightConnector1">
                <a:avLst/>
              </a:prstGeom>
              <a:noFill/>
              <a:ln w="12700" cap="flat" cmpd="sng">
                <a:solidFill>
                  <a:srgbClr val="0C2652"/>
                </a:solidFill>
                <a:prstDash val="solid"/>
                <a:round/>
                <a:headEnd type="none" w="sm" len="sm"/>
                <a:tailEnd type="none" w="sm" len="sm"/>
              </a:ln>
            </p:spPr>
          </p:cxnSp>
          <p:sp>
            <p:nvSpPr>
              <p:cNvPr id="91" name="Google Shape;91;p3"/>
              <p:cNvSpPr txBox="1"/>
              <p:nvPr/>
            </p:nvSpPr>
            <p:spPr>
              <a:xfrm>
                <a:off x="-310549" y="4877266"/>
                <a:ext cx="5874300" cy="209400"/>
              </a:xfrm>
              <a:prstGeom prst="rect">
                <a:avLst/>
              </a:prstGeom>
              <a:noFill/>
              <a:ln>
                <a:noFill/>
              </a:ln>
            </p:spPr>
            <p:txBody>
              <a:bodyPr spcFirstLastPara="1" wrap="square" lIns="0" tIns="0" rIns="0" bIns="9125" anchor="ctr" anchorCtr="0">
                <a:spAutoFit/>
              </a:bodyPr>
              <a:lstStyle/>
              <a:p>
                <a:pPr marL="0" marR="0" lvl="0" indent="0" algn="l" rtl="0">
                  <a:spcBef>
                    <a:spcPts val="0"/>
                  </a:spcBef>
                  <a:spcAft>
                    <a:spcPts val="0"/>
                  </a:spcAft>
                  <a:buNone/>
                </a:pPr>
                <a:r>
                  <a:rPr lang="en-US" sz="1300" b="1">
                    <a:solidFill>
                      <a:srgbClr val="0C2652"/>
                    </a:solidFill>
                    <a:latin typeface="Calibri"/>
                    <a:ea typeface="Calibri"/>
                    <a:cs typeface="Calibri"/>
                    <a:sym typeface="Calibri"/>
                  </a:rPr>
                  <a:t>More on Innovel</a:t>
                </a:r>
                <a:endParaRPr/>
              </a:p>
            </p:txBody>
          </p:sp>
        </p:grpSp>
        <p:sp>
          <p:nvSpPr>
            <p:cNvPr id="92" name="Google Shape;92;p3"/>
            <p:cNvSpPr txBox="1"/>
            <p:nvPr/>
          </p:nvSpPr>
          <p:spPr>
            <a:xfrm>
              <a:off x="5039631" y="4846937"/>
              <a:ext cx="3380100" cy="99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a:p>
          </p:txBody>
        </p:sp>
      </p:grpSp>
      <p:pic>
        <p:nvPicPr>
          <p:cNvPr id="93" name="Google Shape;93;p3"/>
          <p:cNvPicPr preferRelativeResize="0"/>
          <p:nvPr/>
        </p:nvPicPr>
        <p:blipFill>
          <a:blip r:embed="rId7">
            <a:alphaModFix/>
          </a:blip>
          <a:stretch>
            <a:fillRect/>
          </a:stretch>
        </p:blipFill>
        <p:spPr>
          <a:xfrm>
            <a:off x="5621888" y="4550325"/>
            <a:ext cx="2136121" cy="922200"/>
          </a:xfrm>
          <a:prstGeom prst="rect">
            <a:avLst/>
          </a:prstGeom>
          <a:noFill/>
          <a:ln>
            <a:noFill/>
          </a:ln>
        </p:spPr>
      </p:pic>
      <p:sp>
        <p:nvSpPr>
          <p:cNvPr id="94" name="Google Shape;94;p3"/>
          <p:cNvSpPr txBox="1"/>
          <p:nvPr/>
        </p:nvSpPr>
        <p:spPr>
          <a:xfrm>
            <a:off x="4680875" y="3001900"/>
            <a:ext cx="4015500" cy="877200"/>
          </a:xfrm>
          <a:prstGeom prst="rect">
            <a:avLst/>
          </a:prstGeom>
          <a:noFill/>
          <a:ln>
            <a:noFill/>
          </a:ln>
        </p:spPr>
        <p:txBody>
          <a:bodyPr spcFirstLastPara="1" wrap="square" lIns="91425" tIns="91425" rIns="91425" bIns="91425" anchor="t" anchorCtr="0">
            <a:spAutoFit/>
          </a:bodyPr>
          <a:lstStyle/>
          <a:p>
            <a:pPr marL="457200" lvl="0" indent="-285750" algn="l" rtl="0">
              <a:spcBef>
                <a:spcPts val="0"/>
              </a:spcBef>
              <a:spcAft>
                <a:spcPts val="0"/>
              </a:spcAft>
              <a:buSzPts val="900"/>
              <a:buFont typeface="Calibri"/>
              <a:buChar char="-"/>
            </a:pPr>
            <a:r>
              <a:rPr lang="en-US" sz="900">
                <a:latin typeface="Calibri"/>
                <a:ea typeface="Calibri"/>
                <a:cs typeface="Calibri"/>
                <a:sym typeface="Calibri"/>
              </a:rPr>
              <a:t>Innovel is involved in retail supply chain management, warehousing, last-mile delivery, installation, and other services</a:t>
            </a:r>
            <a:endParaRPr sz="900">
              <a:latin typeface="Calibri"/>
              <a:ea typeface="Calibri"/>
              <a:cs typeface="Calibri"/>
              <a:sym typeface="Calibri"/>
            </a:endParaRPr>
          </a:p>
          <a:p>
            <a:pPr marL="457200" lvl="0" indent="-285750" algn="l" rtl="0">
              <a:spcBef>
                <a:spcPts val="0"/>
              </a:spcBef>
              <a:spcAft>
                <a:spcPts val="0"/>
              </a:spcAft>
              <a:buSzPts val="900"/>
              <a:buFont typeface="Calibri"/>
              <a:buChar char="-"/>
            </a:pPr>
            <a:r>
              <a:rPr lang="en-US" sz="900">
                <a:latin typeface="Calibri"/>
                <a:ea typeface="Calibri"/>
                <a:cs typeface="Calibri"/>
                <a:sym typeface="Calibri"/>
              </a:rPr>
              <a:t>The U.S. military, big merchants, and manufacturers are just a few of the diverse industries it serves as clients. </a:t>
            </a:r>
            <a:endParaRPr sz="900">
              <a:latin typeface="Calibri"/>
              <a:ea typeface="Calibri"/>
              <a:cs typeface="Calibri"/>
              <a:sym typeface="Calibri"/>
            </a:endParaRPr>
          </a:p>
          <a:p>
            <a:pPr marL="457200" lvl="0" indent="-285750" algn="l" rtl="0">
              <a:spcBef>
                <a:spcPts val="0"/>
              </a:spcBef>
              <a:spcAft>
                <a:spcPts val="0"/>
              </a:spcAft>
              <a:buSzPts val="900"/>
              <a:buFont typeface="Calibri"/>
              <a:buChar char="-"/>
            </a:pPr>
            <a:r>
              <a:rPr lang="en-US" sz="900">
                <a:latin typeface="Calibri"/>
                <a:ea typeface="Calibri"/>
                <a:cs typeface="Calibri"/>
                <a:sym typeface="Calibri"/>
              </a:rPr>
              <a:t>Innovel was owned by Sears parent company Transform Holdco</a:t>
            </a:r>
            <a:endParaRPr sz="900">
              <a:latin typeface="Calibri"/>
              <a:ea typeface="Calibri"/>
              <a:cs typeface="Calibri"/>
              <a:sym typeface="Calibri"/>
            </a:endParaRPr>
          </a:p>
        </p:txBody>
      </p:sp>
    </p:spTree>
    <p:extLst>
      <p:ext uri="{BB962C8B-B14F-4D97-AF65-F5344CB8AC3E}">
        <p14:creationId xmlns:p14="http://schemas.microsoft.com/office/powerpoint/2010/main" val="170502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aphicFrame>
        <p:nvGraphicFramePr>
          <p:cNvPr id="99" name="Google Shape;99;p4"/>
          <p:cNvGraphicFramePr/>
          <p:nvPr/>
        </p:nvGraphicFramePr>
        <p:xfrm>
          <a:off x="548640" y="685800"/>
          <a:ext cx="8046725" cy="5486400"/>
        </p:xfrm>
        <a:graphic>
          <a:graphicData uri="http://schemas.openxmlformats.org/drawingml/2006/table">
            <a:tbl>
              <a:tblPr firstRow="1" bandRow="1">
                <a:noFill/>
              </a:tblPr>
              <a:tblGrid>
                <a:gridCol w="8046725">
                  <a:extLst>
                    <a:ext uri="{9D8B030D-6E8A-4147-A177-3AD203B41FA5}">
                      <a16:colId xmlns:a16="http://schemas.microsoft.com/office/drawing/2014/main" val="20000"/>
                    </a:ext>
                  </a:extLst>
                </a:gridCol>
              </a:tblGrid>
              <a:tr h="685800">
                <a:tc>
                  <a:txBody>
                    <a:bodyPr/>
                    <a:lstStyle/>
                    <a:p>
                      <a:pPr marL="341313" marR="0" lvl="0" indent="-341313" algn="l" rtl="0">
                        <a:lnSpc>
                          <a:spcPct val="100000"/>
                        </a:lnSpc>
                        <a:spcBef>
                          <a:spcPts val="0"/>
                        </a:spcBef>
                        <a:spcAft>
                          <a:spcPts val="0"/>
                        </a:spcAft>
                        <a:buClr>
                          <a:schemeClr val="dk2"/>
                        </a:buClr>
                        <a:buSzPts val="1600"/>
                        <a:buFont typeface="Calibri"/>
                        <a:buNone/>
                      </a:pPr>
                      <a:r>
                        <a:rPr lang="en-US" sz="1600" b="1" i="0" u="none" strike="noStrike" cap="small">
                          <a:solidFill>
                            <a:schemeClr val="dk2"/>
                          </a:solidFill>
                          <a:latin typeface="Calibri"/>
                          <a:ea typeface="Calibri"/>
                          <a:cs typeface="Calibri"/>
                          <a:sym typeface="Calibri"/>
                        </a:rPr>
                        <a:t>I.	</a:t>
                      </a:r>
                      <a:r>
                        <a:rPr lang="en-US" sz="1600" b="1" u="none" strike="noStrike" cap="small">
                          <a:solidFill>
                            <a:schemeClr val="dk2"/>
                          </a:solidFill>
                          <a:latin typeface="Calibri"/>
                          <a:ea typeface="Calibri"/>
                          <a:cs typeface="Calibri"/>
                          <a:sym typeface="Calibri"/>
                        </a:rPr>
                        <a:t>Executive Summary</a:t>
                      </a:r>
                      <a:endParaRPr/>
                    </a:p>
                  </a:txBody>
                  <a:tcPr marL="91450" marR="91450" marT="45725" marB="45725" anchor="ctr"/>
                </a:tc>
                <a:extLst>
                  <a:ext uri="{0D108BD9-81ED-4DB2-BD59-A6C34878D82A}">
                    <a16:rowId xmlns:a16="http://schemas.microsoft.com/office/drawing/2014/main" val="10000"/>
                  </a:ext>
                </a:extLst>
              </a:tr>
              <a:tr h="685800">
                <a:tc>
                  <a:txBody>
                    <a:bodyPr/>
                    <a:lstStyle/>
                    <a:p>
                      <a:pPr marL="400050" marR="0" lvl="0" indent="-400050" algn="l" rtl="0">
                        <a:lnSpc>
                          <a:spcPct val="100000"/>
                        </a:lnSpc>
                        <a:spcBef>
                          <a:spcPts val="0"/>
                        </a:spcBef>
                        <a:spcAft>
                          <a:spcPts val="0"/>
                        </a:spcAft>
                        <a:buClr>
                          <a:schemeClr val="dk2"/>
                        </a:buClr>
                        <a:buSzPts val="1600"/>
                        <a:buFont typeface="Calibri"/>
                        <a:buAutoNum type="romanUcPeriod" startAt="2"/>
                      </a:pPr>
                      <a:r>
                        <a:rPr lang="en-US" sz="1600" b="1" i="0" u="none" strike="noStrike" cap="small">
                          <a:solidFill>
                            <a:schemeClr val="dk2"/>
                          </a:solidFill>
                          <a:latin typeface="Calibri"/>
                          <a:ea typeface="Calibri"/>
                          <a:cs typeface="Calibri"/>
                          <a:sym typeface="Calibri"/>
                        </a:rPr>
                        <a:t>Industry Overview</a:t>
                      </a:r>
                      <a:endParaRPr/>
                    </a:p>
                  </a:txBody>
                  <a:tcPr marL="91450" marR="91450" marT="45725" marB="45725" anchor="ctr">
                    <a:solidFill>
                      <a:srgbClr val="D8E2F3"/>
                    </a:solidFill>
                  </a:tcPr>
                </a:tc>
                <a:extLst>
                  <a:ext uri="{0D108BD9-81ED-4DB2-BD59-A6C34878D82A}">
                    <a16:rowId xmlns:a16="http://schemas.microsoft.com/office/drawing/2014/main" val="10001"/>
                  </a:ext>
                </a:extLst>
              </a:tr>
              <a:tr h="685800">
                <a:tc>
                  <a:txBody>
                    <a:bodyPr/>
                    <a:lstStyle/>
                    <a:p>
                      <a:pPr marL="400050" marR="0" lvl="0" indent="-400050" algn="l" rtl="0">
                        <a:lnSpc>
                          <a:spcPct val="100000"/>
                        </a:lnSpc>
                        <a:spcBef>
                          <a:spcPts val="0"/>
                        </a:spcBef>
                        <a:spcAft>
                          <a:spcPts val="0"/>
                        </a:spcAft>
                        <a:buClr>
                          <a:schemeClr val="dk2"/>
                        </a:buClr>
                        <a:buSzPts val="1600"/>
                        <a:buFont typeface="Calibri"/>
                        <a:buAutoNum type="romanUcPeriod" startAt="3"/>
                      </a:pPr>
                      <a:r>
                        <a:rPr lang="en-US" sz="1600" b="1" i="0" u="none" strike="noStrike" cap="small">
                          <a:solidFill>
                            <a:schemeClr val="dk2"/>
                          </a:solidFill>
                          <a:latin typeface="Calibri"/>
                          <a:ea typeface="Calibri"/>
                          <a:cs typeface="Calibri"/>
                          <a:sym typeface="Calibri"/>
                        </a:rPr>
                        <a:t>Financial Overview</a:t>
                      </a:r>
                      <a:endParaRPr/>
                    </a:p>
                  </a:txBody>
                  <a:tcPr marL="91450" marR="91450" marT="45725" marB="45725" anchor="ctr"/>
                </a:tc>
                <a:extLst>
                  <a:ext uri="{0D108BD9-81ED-4DB2-BD59-A6C34878D82A}">
                    <a16:rowId xmlns:a16="http://schemas.microsoft.com/office/drawing/2014/main" val="10002"/>
                  </a:ext>
                </a:extLst>
              </a:tr>
              <a:tr h="685800">
                <a:tc>
                  <a:txBody>
                    <a:bodyPr/>
                    <a:lstStyle/>
                    <a:p>
                      <a:pPr marL="0" marR="0" lvl="0" indent="0" algn="l" rtl="0">
                        <a:lnSpc>
                          <a:spcPct val="100000"/>
                        </a:lnSpc>
                        <a:spcBef>
                          <a:spcPts val="0"/>
                        </a:spcBef>
                        <a:spcAft>
                          <a:spcPts val="0"/>
                        </a:spcAft>
                        <a:buClr>
                          <a:schemeClr val="dk2"/>
                        </a:buClr>
                        <a:buSzPts val="1600"/>
                        <a:buFont typeface="Calibri"/>
                        <a:buNone/>
                      </a:pPr>
                      <a:r>
                        <a:rPr lang="en-US" sz="1600" b="1" i="0" u="none" strike="noStrike" cap="small">
                          <a:solidFill>
                            <a:schemeClr val="dk2"/>
                          </a:solidFill>
                          <a:latin typeface="Calibri"/>
                          <a:ea typeface="Calibri"/>
                          <a:cs typeface="Calibri"/>
                          <a:sym typeface="Calibri"/>
                        </a:rPr>
                        <a:t>IV.    Environmental, Social &amp; Governance Analysis</a:t>
                      </a:r>
                      <a:endParaRPr/>
                    </a:p>
                  </a:txBody>
                  <a:tcPr marL="91450" marR="91450" marT="45725" marB="45725" anchor="ctr"/>
                </a:tc>
                <a:extLst>
                  <a:ext uri="{0D108BD9-81ED-4DB2-BD59-A6C34878D82A}">
                    <a16:rowId xmlns:a16="http://schemas.microsoft.com/office/drawing/2014/main" val="10003"/>
                  </a:ext>
                </a:extLst>
              </a:tr>
              <a:tr h="685800">
                <a:tc>
                  <a:txBody>
                    <a:bodyPr/>
                    <a:lstStyle/>
                    <a:p>
                      <a:pPr marL="0" marR="0" lvl="0" indent="0" algn="l" rtl="0">
                        <a:lnSpc>
                          <a:spcPct val="100000"/>
                        </a:lnSpc>
                        <a:spcBef>
                          <a:spcPts val="0"/>
                        </a:spcBef>
                        <a:spcAft>
                          <a:spcPts val="0"/>
                        </a:spcAft>
                        <a:buClr>
                          <a:schemeClr val="dk2"/>
                        </a:buClr>
                        <a:buSzPts val="1600"/>
                        <a:buFont typeface="Calibri"/>
                        <a:buNone/>
                      </a:pPr>
                      <a:r>
                        <a:rPr lang="en-US" sz="1600" b="1" i="0" u="none" strike="noStrike" cap="small">
                          <a:solidFill>
                            <a:schemeClr val="dk2"/>
                          </a:solidFill>
                          <a:latin typeface="Calibri"/>
                          <a:ea typeface="Calibri"/>
                          <a:cs typeface="Calibri"/>
                          <a:sym typeface="Calibri"/>
                        </a:rPr>
                        <a:t>V.     Competitive Landscape</a:t>
                      </a:r>
                      <a:endParaRPr/>
                    </a:p>
                  </a:txBody>
                  <a:tcPr marL="91450" marR="91450" marT="45725" marB="45725" anchor="ctr"/>
                </a:tc>
                <a:extLst>
                  <a:ext uri="{0D108BD9-81ED-4DB2-BD59-A6C34878D82A}">
                    <a16:rowId xmlns:a16="http://schemas.microsoft.com/office/drawing/2014/main" val="10004"/>
                  </a:ext>
                </a:extLst>
              </a:tr>
              <a:tr h="685800">
                <a:tc>
                  <a:txBody>
                    <a:bodyPr/>
                    <a:lstStyle/>
                    <a:p>
                      <a:pPr marL="0" marR="0" lvl="0" indent="0" algn="l" rtl="0">
                        <a:lnSpc>
                          <a:spcPct val="100000"/>
                        </a:lnSpc>
                        <a:spcBef>
                          <a:spcPts val="0"/>
                        </a:spcBef>
                        <a:spcAft>
                          <a:spcPts val="0"/>
                        </a:spcAft>
                        <a:buClr>
                          <a:schemeClr val="dk2"/>
                        </a:buClr>
                        <a:buSzPts val="1600"/>
                        <a:buFont typeface="Calibri"/>
                        <a:buNone/>
                      </a:pPr>
                      <a:r>
                        <a:rPr lang="en-US" sz="1600" b="1" i="0" u="none" strike="noStrike" cap="small">
                          <a:solidFill>
                            <a:schemeClr val="dk2"/>
                          </a:solidFill>
                          <a:latin typeface="Calibri"/>
                          <a:ea typeface="Calibri"/>
                          <a:cs typeface="Calibri"/>
                          <a:sym typeface="Calibri"/>
                        </a:rPr>
                        <a:t>VI.    Catalysts and risks</a:t>
                      </a:r>
                      <a:endParaRPr/>
                    </a:p>
                  </a:txBody>
                  <a:tcPr marL="91450" marR="91450" marT="45725" marB="45725" anchor="ctr"/>
                </a:tc>
                <a:extLst>
                  <a:ext uri="{0D108BD9-81ED-4DB2-BD59-A6C34878D82A}">
                    <a16:rowId xmlns:a16="http://schemas.microsoft.com/office/drawing/2014/main" val="10005"/>
                  </a:ext>
                </a:extLst>
              </a:tr>
              <a:tr h="685800">
                <a:tc>
                  <a:txBody>
                    <a:bodyPr/>
                    <a:lstStyle/>
                    <a:p>
                      <a:pPr marL="0" marR="0" lvl="0" indent="0" algn="l" rtl="0">
                        <a:lnSpc>
                          <a:spcPct val="100000"/>
                        </a:lnSpc>
                        <a:spcBef>
                          <a:spcPts val="0"/>
                        </a:spcBef>
                        <a:spcAft>
                          <a:spcPts val="0"/>
                        </a:spcAft>
                        <a:buClr>
                          <a:schemeClr val="dk2"/>
                        </a:buClr>
                        <a:buSzPts val="1600"/>
                        <a:buFont typeface="Calibri"/>
                        <a:buNone/>
                      </a:pPr>
                      <a:r>
                        <a:rPr lang="en-US" sz="1600" b="1" i="0" u="none" strike="noStrike" cap="small">
                          <a:solidFill>
                            <a:schemeClr val="dk2"/>
                          </a:solidFill>
                          <a:latin typeface="Calibri"/>
                          <a:ea typeface="Calibri"/>
                          <a:cs typeface="Calibri"/>
                          <a:sym typeface="Calibri"/>
                        </a:rPr>
                        <a:t>VII.    Investment Rationale</a:t>
                      </a:r>
                      <a:endParaRPr/>
                    </a:p>
                  </a:txBody>
                  <a:tcPr marL="91450" marR="91450" marT="45725" marB="45725" anchor="ctr"/>
                </a:tc>
                <a:extLst>
                  <a:ext uri="{0D108BD9-81ED-4DB2-BD59-A6C34878D82A}">
                    <a16:rowId xmlns:a16="http://schemas.microsoft.com/office/drawing/2014/main" val="10006"/>
                  </a:ext>
                </a:extLst>
              </a:tr>
              <a:tr h="685800">
                <a:tc>
                  <a:txBody>
                    <a:bodyPr/>
                    <a:lstStyle/>
                    <a:p>
                      <a:pPr marL="0" marR="0" lvl="0" indent="0" algn="l" rtl="0">
                        <a:lnSpc>
                          <a:spcPct val="100000"/>
                        </a:lnSpc>
                        <a:spcBef>
                          <a:spcPts val="0"/>
                        </a:spcBef>
                        <a:spcAft>
                          <a:spcPts val="0"/>
                        </a:spcAft>
                        <a:buClr>
                          <a:schemeClr val="dk2"/>
                        </a:buClr>
                        <a:buSzPts val="1600"/>
                        <a:buFont typeface="Calibri"/>
                        <a:buNone/>
                      </a:pPr>
                      <a:r>
                        <a:rPr lang="en-US" sz="1600" b="1" i="0" u="none" strike="noStrike" cap="small">
                          <a:solidFill>
                            <a:schemeClr val="dk2"/>
                          </a:solidFill>
                          <a:latin typeface="Calibri"/>
                          <a:ea typeface="Calibri"/>
                          <a:cs typeface="Calibri"/>
                          <a:sym typeface="Calibri"/>
                        </a:rPr>
                        <a:t>VIII.   Comps and DCF Models (Financial Models)</a:t>
                      </a:r>
                      <a:endParaRPr/>
                    </a:p>
                  </a:txBody>
                  <a:tcPr marL="91450" marR="91450" marT="45725" marB="45725"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34653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body" idx="1"/>
          </p:nvPr>
        </p:nvSpPr>
        <p:spPr>
          <a:xfrm>
            <a:off x="529006" y="662540"/>
            <a:ext cx="8084526" cy="186077"/>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Clr>
                <a:srgbClr val="6C6C6B"/>
              </a:buClr>
              <a:buSzPts val="1320"/>
              <a:buFont typeface="Calibri"/>
              <a:buNone/>
            </a:pPr>
            <a:r>
              <a:rPr lang="en-US"/>
              <a:t>Industry Overview</a:t>
            </a:r>
            <a:endParaRPr/>
          </a:p>
        </p:txBody>
      </p:sp>
      <p:sp>
        <p:nvSpPr>
          <p:cNvPr id="106" name="Google Shape;106;p5"/>
          <p:cNvSpPr txBox="1">
            <a:spLocks noGrp="1"/>
          </p:cNvSpPr>
          <p:nvPr>
            <p:ph type="title"/>
          </p:nvPr>
        </p:nvSpPr>
        <p:spPr>
          <a:xfrm>
            <a:off x="529006" y="404667"/>
            <a:ext cx="8084526" cy="246221"/>
          </a:xfrm>
          <a:prstGeom prst="rect">
            <a:avLst/>
          </a:prstGeom>
          <a:noFill/>
          <a:ln>
            <a:noFill/>
          </a:ln>
        </p:spPr>
        <p:txBody>
          <a:bodyPr spcFirstLastPara="1" wrap="square" lIns="0" tIns="0" rIns="0" bIns="0" anchor="b" anchorCtr="0">
            <a:spAutoFit/>
          </a:bodyPr>
          <a:lstStyle/>
          <a:p>
            <a:pPr marL="0" lvl="0" indent="0" algn="l" rtl="0">
              <a:spcBef>
                <a:spcPts val="0"/>
              </a:spcBef>
              <a:spcAft>
                <a:spcPts val="0"/>
              </a:spcAft>
              <a:buClr>
                <a:srgbClr val="0C2652"/>
              </a:buClr>
              <a:buSzPts val="1600"/>
              <a:buFont typeface="Calibri"/>
              <a:buNone/>
            </a:pPr>
            <a:r>
              <a:rPr lang="en-US"/>
              <a:t>MARKET TRENDS</a:t>
            </a:r>
            <a:endParaRPr/>
          </a:p>
        </p:txBody>
      </p:sp>
      <p:sp>
        <p:nvSpPr>
          <p:cNvPr id="107" name="Google Shape;107;p5"/>
          <p:cNvSpPr txBox="1">
            <a:spLocks noGrp="1"/>
          </p:cNvSpPr>
          <p:nvPr>
            <p:ph type="body" idx="2"/>
          </p:nvPr>
        </p:nvSpPr>
        <p:spPr>
          <a:xfrm>
            <a:off x="1587500" y="6375400"/>
            <a:ext cx="6435725" cy="377825"/>
          </a:xfrm>
          <a:prstGeom prst="rect">
            <a:avLst/>
          </a:prstGeom>
          <a:noFill/>
          <a:ln>
            <a:noFill/>
          </a:ln>
        </p:spPr>
        <p:txBody>
          <a:bodyPr spcFirstLastPara="1" wrap="square" lIns="0" tIns="0" rIns="0" bIns="0" anchor="b" anchorCtr="0">
            <a:noAutofit/>
          </a:bodyPr>
          <a:lstStyle/>
          <a:p>
            <a:pPr marL="0" lvl="0" indent="0" algn="l" rtl="0">
              <a:lnSpc>
                <a:spcPct val="105000"/>
              </a:lnSpc>
              <a:spcBef>
                <a:spcPts val="0"/>
              </a:spcBef>
              <a:spcAft>
                <a:spcPts val="0"/>
              </a:spcAft>
              <a:buClr>
                <a:srgbClr val="6C6C6B"/>
              </a:buClr>
              <a:buSzPts val="880"/>
              <a:buNone/>
            </a:pPr>
            <a:r>
              <a:rPr lang="en-US"/>
              <a:t>Sources: Statistica</a:t>
            </a:r>
            <a:endParaRPr/>
          </a:p>
        </p:txBody>
      </p:sp>
      <p:grpSp>
        <p:nvGrpSpPr>
          <p:cNvPr id="108" name="Google Shape;108;p5"/>
          <p:cNvGrpSpPr/>
          <p:nvPr/>
        </p:nvGrpSpPr>
        <p:grpSpPr>
          <a:xfrm>
            <a:off x="4721373" y="1438106"/>
            <a:ext cx="3892159" cy="220791"/>
            <a:chOff x="4696490" y="860269"/>
            <a:chExt cx="3892159" cy="220791"/>
          </a:xfrm>
        </p:grpSpPr>
        <p:cxnSp>
          <p:nvCxnSpPr>
            <p:cNvPr id="109" name="Google Shape;109;p5"/>
            <p:cNvCxnSpPr/>
            <p:nvPr/>
          </p:nvCxnSpPr>
          <p:spPr>
            <a:xfrm>
              <a:off x="4696490" y="1081060"/>
              <a:ext cx="3892159" cy="0"/>
            </a:xfrm>
            <a:prstGeom prst="straightConnector1">
              <a:avLst/>
            </a:prstGeom>
            <a:noFill/>
            <a:ln w="12700" cap="flat" cmpd="sng">
              <a:solidFill>
                <a:srgbClr val="0C2652"/>
              </a:solidFill>
              <a:prstDash val="solid"/>
              <a:round/>
              <a:headEnd type="none" w="sm" len="sm"/>
              <a:tailEnd type="none" w="sm" len="sm"/>
            </a:ln>
          </p:spPr>
        </p:cxnSp>
        <p:sp>
          <p:nvSpPr>
            <p:cNvPr id="110" name="Google Shape;110;p5"/>
            <p:cNvSpPr txBox="1"/>
            <p:nvPr/>
          </p:nvSpPr>
          <p:spPr>
            <a:xfrm>
              <a:off x="4944324" y="860269"/>
              <a:ext cx="2999219" cy="209288"/>
            </a:xfrm>
            <a:prstGeom prst="rect">
              <a:avLst/>
            </a:prstGeom>
            <a:noFill/>
            <a:ln>
              <a:noFill/>
            </a:ln>
          </p:spPr>
          <p:txBody>
            <a:bodyPr spcFirstLastPara="1" wrap="square" lIns="0" tIns="0" rIns="0" bIns="9125" anchor="ctr" anchorCtr="0">
              <a:spAutoFit/>
            </a:bodyPr>
            <a:lstStyle/>
            <a:p>
              <a:pPr marL="0" marR="0" lvl="0" indent="0" algn="ctr" rtl="0">
                <a:spcBef>
                  <a:spcPts val="0"/>
                </a:spcBef>
                <a:spcAft>
                  <a:spcPts val="0"/>
                </a:spcAft>
                <a:buNone/>
              </a:pPr>
              <a:r>
                <a:rPr lang="en-US" sz="1300" b="1">
                  <a:solidFill>
                    <a:srgbClr val="0C2652"/>
                  </a:solidFill>
                  <a:latin typeface="Calibri"/>
                  <a:ea typeface="Calibri"/>
                  <a:cs typeface="Calibri"/>
                  <a:sym typeface="Calibri"/>
                </a:rPr>
                <a:t>Net Sales of Costco Worldwide</a:t>
              </a:r>
              <a:endParaRPr/>
            </a:p>
          </p:txBody>
        </p:sp>
      </p:grpSp>
      <p:sp>
        <p:nvSpPr>
          <p:cNvPr id="111" name="Google Shape;111;p5"/>
          <p:cNvSpPr txBox="1"/>
          <p:nvPr/>
        </p:nvSpPr>
        <p:spPr>
          <a:xfrm>
            <a:off x="5232676" y="1652275"/>
            <a:ext cx="2340000" cy="182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100" b="1">
                <a:solidFill>
                  <a:srgbClr val="6C6C6B"/>
                </a:solidFill>
                <a:latin typeface="Calibri"/>
                <a:ea typeface="Calibri"/>
                <a:cs typeface="Calibri"/>
                <a:sym typeface="Calibri"/>
              </a:rPr>
              <a:t>Y/Y Growth in net sales ($ in millions)</a:t>
            </a:r>
            <a:endParaRPr sz="1800">
              <a:solidFill>
                <a:schemeClr val="dk1"/>
              </a:solidFill>
              <a:latin typeface="Calibri"/>
              <a:ea typeface="Calibri"/>
              <a:cs typeface="Calibri"/>
              <a:sym typeface="Calibri"/>
            </a:endParaRPr>
          </a:p>
        </p:txBody>
      </p:sp>
      <p:grpSp>
        <p:nvGrpSpPr>
          <p:cNvPr id="112" name="Google Shape;112;p5"/>
          <p:cNvGrpSpPr/>
          <p:nvPr/>
        </p:nvGrpSpPr>
        <p:grpSpPr>
          <a:xfrm>
            <a:off x="359233" y="5886468"/>
            <a:ext cx="8067040" cy="247375"/>
            <a:chOff x="546492" y="4877621"/>
            <a:chExt cx="8042158" cy="247375"/>
          </a:xfrm>
        </p:grpSpPr>
        <p:cxnSp>
          <p:nvCxnSpPr>
            <p:cNvPr id="113" name="Google Shape;113;p5"/>
            <p:cNvCxnSpPr/>
            <p:nvPr/>
          </p:nvCxnSpPr>
          <p:spPr>
            <a:xfrm>
              <a:off x="546492" y="5124996"/>
              <a:ext cx="8042158" cy="0"/>
            </a:xfrm>
            <a:prstGeom prst="straightConnector1">
              <a:avLst/>
            </a:prstGeom>
            <a:noFill/>
            <a:ln w="12700" cap="flat" cmpd="sng">
              <a:solidFill>
                <a:srgbClr val="0C2652"/>
              </a:solidFill>
              <a:prstDash val="solid"/>
              <a:round/>
              <a:headEnd type="none" w="sm" len="sm"/>
              <a:tailEnd type="none" w="sm" len="sm"/>
            </a:ln>
          </p:spPr>
        </p:cxnSp>
        <p:sp>
          <p:nvSpPr>
            <p:cNvPr id="114" name="Google Shape;114;p5"/>
            <p:cNvSpPr txBox="1"/>
            <p:nvPr/>
          </p:nvSpPr>
          <p:spPr>
            <a:xfrm>
              <a:off x="3062205" y="4877621"/>
              <a:ext cx="65" cy="209288"/>
            </a:xfrm>
            <a:prstGeom prst="rect">
              <a:avLst/>
            </a:prstGeom>
            <a:noFill/>
            <a:ln>
              <a:noFill/>
            </a:ln>
          </p:spPr>
          <p:txBody>
            <a:bodyPr spcFirstLastPara="1" wrap="square" lIns="0" tIns="0" rIns="0" bIns="9125" anchor="ctr" anchorCtr="0">
              <a:spAutoFit/>
            </a:bodyPr>
            <a:lstStyle/>
            <a:p>
              <a:pPr marL="0" marR="0" lvl="0" indent="0" algn="ctr" rtl="0">
                <a:spcBef>
                  <a:spcPts val="0"/>
                </a:spcBef>
                <a:spcAft>
                  <a:spcPts val="0"/>
                </a:spcAft>
                <a:buNone/>
              </a:pPr>
              <a:endParaRPr sz="1300" b="1">
                <a:solidFill>
                  <a:srgbClr val="0C2652"/>
                </a:solidFill>
                <a:latin typeface="Calibri"/>
                <a:ea typeface="Calibri"/>
                <a:cs typeface="Calibri"/>
                <a:sym typeface="Calibri"/>
              </a:endParaRPr>
            </a:p>
          </p:txBody>
        </p:sp>
      </p:grpSp>
      <p:sp>
        <p:nvSpPr>
          <p:cNvPr id="115" name="Google Shape;115;p5"/>
          <p:cNvSpPr/>
          <p:nvPr/>
        </p:nvSpPr>
        <p:spPr>
          <a:xfrm>
            <a:off x="520131" y="847844"/>
            <a:ext cx="8178334" cy="431673"/>
          </a:xfrm>
          <a:prstGeom prst="roundRect">
            <a:avLst>
              <a:gd name="adj" fmla="val 16667"/>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i="1">
                <a:solidFill>
                  <a:schemeClr val="lt1"/>
                </a:solidFill>
                <a:latin typeface="Calibri"/>
                <a:ea typeface="Calibri"/>
                <a:cs typeface="Calibri"/>
                <a:sym typeface="Calibri"/>
              </a:rPr>
              <a:t>Positioned for growth looking forward</a:t>
            </a:r>
            <a:endParaRPr sz="1800">
              <a:solidFill>
                <a:schemeClr val="lt1"/>
              </a:solidFill>
              <a:latin typeface="Calibri"/>
              <a:ea typeface="Calibri"/>
              <a:cs typeface="Calibri"/>
              <a:sym typeface="Calibri"/>
            </a:endParaRPr>
          </a:p>
        </p:txBody>
      </p:sp>
      <p:grpSp>
        <p:nvGrpSpPr>
          <p:cNvPr id="116" name="Google Shape;116;p5"/>
          <p:cNvGrpSpPr/>
          <p:nvPr/>
        </p:nvGrpSpPr>
        <p:grpSpPr>
          <a:xfrm>
            <a:off x="625853" y="1993536"/>
            <a:ext cx="3892160" cy="896513"/>
            <a:chOff x="473451" y="1140643"/>
            <a:chExt cx="3931920" cy="732161"/>
          </a:xfrm>
        </p:grpSpPr>
        <p:sp>
          <p:nvSpPr>
            <p:cNvPr id="117" name="Google Shape;117;p5"/>
            <p:cNvSpPr/>
            <p:nvPr/>
          </p:nvSpPr>
          <p:spPr>
            <a:xfrm>
              <a:off x="473451" y="1140643"/>
              <a:ext cx="3931920" cy="73087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8" name="Google Shape;118;p5"/>
            <p:cNvSpPr/>
            <p:nvPr/>
          </p:nvSpPr>
          <p:spPr>
            <a:xfrm>
              <a:off x="473451" y="1140687"/>
              <a:ext cx="326335" cy="732117"/>
            </a:xfrm>
            <a:prstGeom prst="homePlate">
              <a:avLst>
                <a:gd name="adj" fmla="val 50000"/>
              </a:avLst>
            </a:prstGeom>
            <a:solidFill>
              <a:srgbClr val="82B3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19" name="Google Shape;119;p5"/>
            <p:cNvSpPr txBox="1"/>
            <p:nvPr/>
          </p:nvSpPr>
          <p:spPr>
            <a:xfrm>
              <a:off x="799787" y="1140643"/>
              <a:ext cx="3589960" cy="704088"/>
            </a:xfrm>
            <a:prstGeom prst="rect">
              <a:avLst/>
            </a:prstGeom>
            <a:noFill/>
            <a:ln>
              <a:noFill/>
            </a:ln>
          </p:spPr>
          <p:txBody>
            <a:bodyPr spcFirstLastPara="1" wrap="square" lIns="72000" tIns="72000" rIns="72000" bIns="72000" anchor="ctr" anchorCtr="0">
              <a:noAutofit/>
            </a:bodyPr>
            <a:lstStyle/>
            <a:p>
              <a:pPr marL="12700" marR="0" lvl="0" indent="-12700" algn="l" rtl="0">
                <a:lnSpc>
                  <a:spcPct val="100000"/>
                </a:lnSpc>
                <a:spcBef>
                  <a:spcPts val="0"/>
                </a:spcBef>
                <a:spcAft>
                  <a:spcPts val="0"/>
                </a:spcAft>
                <a:buNone/>
              </a:pPr>
              <a:r>
                <a:rPr lang="en-US" sz="1000">
                  <a:solidFill>
                    <a:srgbClr val="6C6C6B"/>
                  </a:solidFill>
                  <a:latin typeface="Calibri"/>
                  <a:ea typeface="Calibri"/>
                  <a:cs typeface="Calibri"/>
                  <a:sym typeface="Calibri"/>
                </a:rPr>
                <a:t>Costco has seen a yearly increase in its global net sales, rising from 110.2 billion U.S. dollars in 2014 to 192.1 billion U.S. dollars by 2021</a:t>
              </a:r>
              <a:endParaRPr sz="1000">
                <a:solidFill>
                  <a:srgbClr val="6C6C6B"/>
                </a:solidFill>
                <a:latin typeface="Calibri"/>
                <a:ea typeface="Calibri"/>
                <a:cs typeface="Calibri"/>
                <a:sym typeface="Calibri"/>
              </a:endParaRPr>
            </a:p>
          </p:txBody>
        </p:sp>
      </p:grpSp>
      <p:grpSp>
        <p:nvGrpSpPr>
          <p:cNvPr id="120" name="Google Shape;120;p5"/>
          <p:cNvGrpSpPr/>
          <p:nvPr/>
        </p:nvGrpSpPr>
        <p:grpSpPr>
          <a:xfrm>
            <a:off x="625853" y="3050804"/>
            <a:ext cx="3892160" cy="896513"/>
            <a:chOff x="473451" y="1140643"/>
            <a:chExt cx="3931920" cy="732161"/>
          </a:xfrm>
        </p:grpSpPr>
        <p:sp>
          <p:nvSpPr>
            <p:cNvPr id="121" name="Google Shape;121;p5"/>
            <p:cNvSpPr/>
            <p:nvPr/>
          </p:nvSpPr>
          <p:spPr>
            <a:xfrm>
              <a:off x="473451" y="1140643"/>
              <a:ext cx="3931920" cy="73087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2" name="Google Shape;122;p5"/>
            <p:cNvSpPr/>
            <p:nvPr/>
          </p:nvSpPr>
          <p:spPr>
            <a:xfrm>
              <a:off x="473451" y="1140687"/>
              <a:ext cx="326335" cy="732117"/>
            </a:xfrm>
            <a:prstGeom prst="homePlate">
              <a:avLst>
                <a:gd name="adj" fmla="val 50000"/>
              </a:avLst>
            </a:prstGeom>
            <a:solidFill>
              <a:srgbClr val="82B3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23" name="Google Shape;123;p5"/>
            <p:cNvSpPr txBox="1"/>
            <p:nvPr/>
          </p:nvSpPr>
          <p:spPr>
            <a:xfrm>
              <a:off x="799787" y="1140643"/>
              <a:ext cx="3589960" cy="704088"/>
            </a:xfrm>
            <a:prstGeom prst="rect">
              <a:avLst/>
            </a:prstGeom>
            <a:noFill/>
            <a:ln>
              <a:noFill/>
            </a:ln>
          </p:spPr>
          <p:txBody>
            <a:bodyPr spcFirstLastPara="1" wrap="square" lIns="72000" tIns="72000" rIns="72000" bIns="72000" anchor="ctr" anchorCtr="0">
              <a:noAutofit/>
            </a:bodyPr>
            <a:lstStyle/>
            <a:p>
              <a:pPr marL="12700" lvl="0" indent="-12700" algn="l" rtl="0">
                <a:spcBef>
                  <a:spcPts val="0"/>
                </a:spcBef>
                <a:spcAft>
                  <a:spcPts val="0"/>
                </a:spcAft>
                <a:buClr>
                  <a:schemeClr val="dk1"/>
                </a:buClr>
                <a:buFont typeface="Arial"/>
                <a:buNone/>
              </a:pPr>
              <a:r>
                <a:rPr lang="en-US" sz="1000">
                  <a:solidFill>
                    <a:srgbClr val="6C6C6B"/>
                  </a:solidFill>
                  <a:latin typeface="Calibri"/>
                  <a:ea typeface="Calibri"/>
                  <a:cs typeface="Calibri"/>
                  <a:sym typeface="Calibri"/>
                </a:rPr>
                <a:t>Costco has made a name for itself worldwide as a members-only wholesale retailer with warehouse style stores</a:t>
              </a:r>
              <a:endParaRPr sz="1000">
                <a:solidFill>
                  <a:srgbClr val="6C6C6B"/>
                </a:solidFill>
                <a:latin typeface="Calibri"/>
                <a:ea typeface="Calibri"/>
                <a:cs typeface="Calibri"/>
                <a:sym typeface="Calibri"/>
              </a:endParaRPr>
            </a:p>
          </p:txBody>
        </p:sp>
      </p:grpSp>
      <p:grpSp>
        <p:nvGrpSpPr>
          <p:cNvPr id="124" name="Google Shape;124;p5"/>
          <p:cNvGrpSpPr/>
          <p:nvPr/>
        </p:nvGrpSpPr>
        <p:grpSpPr>
          <a:xfrm>
            <a:off x="625866" y="4184485"/>
            <a:ext cx="3892208" cy="896531"/>
            <a:chOff x="473451" y="1140643"/>
            <a:chExt cx="3931920" cy="732161"/>
          </a:xfrm>
        </p:grpSpPr>
        <p:sp>
          <p:nvSpPr>
            <p:cNvPr id="125" name="Google Shape;125;p5"/>
            <p:cNvSpPr/>
            <p:nvPr/>
          </p:nvSpPr>
          <p:spPr>
            <a:xfrm>
              <a:off x="473451" y="1140643"/>
              <a:ext cx="3931920" cy="73087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6" name="Google Shape;126;p5"/>
            <p:cNvSpPr/>
            <p:nvPr/>
          </p:nvSpPr>
          <p:spPr>
            <a:xfrm>
              <a:off x="473451" y="1140687"/>
              <a:ext cx="326335" cy="732117"/>
            </a:xfrm>
            <a:prstGeom prst="homePlate">
              <a:avLst>
                <a:gd name="adj" fmla="val 50000"/>
              </a:avLst>
            </a:prstGeom>
            <a:solidFill>
              <a:srgbClr val="82B3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27" name="Google Shape;127;p5"/>
            <p:cNvSpPr txBox="1"/>
            <p:nvPr/>
          </p:nvSpPr>
          <p:spPr>
            <a:xfrm>
              <a:off x="799787" y="1140643"/>
              <a:ext cx="3589960" cy="704088"/>
            </a:xfrm>
            <a:prstGeom prst="rect">
              <a:avLst/>
            </a:prstGeom>
            <a:noFill/>
            <a:ln>
              <a:noFill/>
            </a:ln>
          </p:spPr>
          <p:txBody>
            <a:bodyPr spcFirstLastPara="1" wrap="square" lIns="72000" tIns="72000" rIns="72000" bIns="72000" anchor="ctr" anchorCtr="0">
              <a:noAutofit/>
            </a:bodyPr>
            <a:lstStyle/>
            <a:p>
              <a:pPr marL="0" marR="5080" lvl="0" indent="0" algn="l" rtl="0">
                <a:spcBef>
                  <a:spcPts val="0"/>
                </a:spcBef>
                <a:spcAft>
                  <a:spcPts val="0"/>
                </a:spcAft>
                <a:buClr>
                  <a:srgbClr val="5F5F5F"/>
                </a:buClr>
                <a:buSzPts val="1000"/>
                <a:buFont typeface="Calibri"/>
                <a:buNone/>
              </a:pPr>
              <a:r>
                <a:rPr lang="en-US" sz="1000">
                  <a:solidFill>
                    <a:srgbClr val="6C6C6B"/>
                  </a:solidFill>
                  <a:latin typeface="Calibri"/>
                  <a:ea typeface="Calibri"/>
                  <a:cs typeface="Calibri"/>
                  <a:sym typeface="Calibri"/>
                </a:rPr>
                <a:t>Costco's gross profit margin worldwide has remained relatively unchanged from 2014 to 2021. Costco's worldwide gross profit margin amounted to 11.1 percent in 2021, slightly down from 11.2 percent in the previous year</a:t>
              </a:r>
              <a:endParaRPr sz="1000">
                <a:solidFill>
                  <a:srgbClr val="6C6C6B"/>
                </a:solidFill>
                <a:latin typeface="Calibri"/>
                <a:ea typeface="Calibri"/>
                <a:cs typeface="Calibri"/>
                <a:sym typeface="Calibri"/>
              </a:endParaRPr>
            </a:p>
          </p:txBody>
        </p:sp>
      </p:grpSp>
      <p:grpSp>
        <p:nvGrpSpPr>
          <p:cNvPr id="128" name="Google Shape;128;p5"/>
          <p:cNvGrpSpPr/>
          <p:nvPr/>
        </p:nvGrpSpPr>
        <p:grpSpPr>
          <a:xfrm>
            <a:off x="577604" y="1431774"/>
            <a:ext cx="3892159" cy="220791"/>
            <a:chOff x="4696490" y="860269"/>
            <a:chExt cx="3892159" cy="220791"/>
          </a:xfrm>
        </p:grpSpPr>
        <p:cxnSp>
          <p:nvCxnSpPr>
            <p:cNvPr id="129" name="Google Shape;129;p5"/>
            <p:cNvCxnSpPr/>
            <p:nvPr/>
          </p:nvCxnSpPr>
          <p:spPr>
            <a:xfrm>
              <a:off x="4696490" y="1081060"/>
              <a:ext cx="3892159" cy="0"/>
            </a:xfrm>
            <a:prstGeom prst="straightConnector1">
              <a:avLst/>
            </a:prstGeom>
            <a:noFill/>
            <a:ln w="12700" cap="flat" cmpd="sng">
              <a:solidFill>
                <a:srgbClr val="0C2652"/>
              </a:solidFill>
              <a:prstDash val="solid"/>
              <a:round/>
              <a:headEnd type="none" w="sm" len="sm"/>
              <a:tailEnd type="none" w="sm" len="sm"/>
            </a:ln>
          </p:spPr>
        </p:cxnSp>
        <p:sp>
          <p:nvSpPr>
            <p:cNvPr id="130" name="Google Shape;130;p5"/>
            <p:cNvSpPr txBox="1"/>
            <p:nvPr/>
          </p:nvSpPr>
          <p:spPr>
            <a:xfrm>
              <a:off x="5577731" y="860269"/>
              <a:ext cx="1732398" cy="209288"/>
            </a:xfrm>
            <a:prstGeom prst="rect">
              <a:avLst/>
            </a:prstGeom>
            <a:noFill/>
            <a:ln>
              <a:noFill/>
            </a:ln>
          </p:spPr>
          <p:txBody>
            <a:bodyPr spcFirstLastPara="1" wrap="square" lIns="0" tIns="0" rIns="0" bIns="9125" anchor="ctr" anchorCtr="0">
              <a:spAutoFit/>
            </a:bodyPr>
            <a:lstStyle/>
            <a:p>
              <a:pPr marL="0" marR="0" lvl="0" indent="0" algn="ctr" rtl="0">
                <a:spcBef>
                  <a:spcPts val="0"/>
                </a:spcBef>
                <a:spcAft>
                  <a:spcPts val="0"/>
                </a:spcAft>
                <a:buNone/>
              </a:pPr>
              <a:r>
                <a:rPr lang="en-US" sz="1300" b="1">
                  <a:solidFill>
                    <a:srgbClr val="0C2652"/>
                  </a:solidFill>
                  <a:latin typeface="Calibri"/>
                  <a:ea typeface="Calibri"/>
                  <a:cs typeface="Calibri"/>
                  <a:sym typeface="Calibri"/>
                </a:rPr>
                <a:t>Net Sales yearly increase</a:t>
              </a:r>
              <a:endParaRPr/>
            </a:p>
          </p:txBody>
        </p:sp>
      </p:grpSp>
      <p:sp>
        <p:nvSpPr>
          <p:cNvPr id="131" name="Google Shape;131;p5"/>
          <p:cNvSpPr txBox="1"/>
          <p:nvPr/>
        </p:nvSpPr>
        <p:spPr>
          <a:xfrm>
            <a:off x="850784" y="1652265"/>
            <a:ext cx="3705019" cy="18264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100" b="1">
                <a:solidFill>
                  <a:srgbClr val="6C6C6B"/>
                </a:solidFill>
                <a:latin typeface="Calibri"/>
                <a:ea typeface="Calibri"/>
                <a:cs typeface="Calibri"/>
                <a:sym typeface="Calibri"/>
              </a:rPr>
              <a:t>Key Indicators for a growing market </a:t>
            </a:r>
            <a:endParaRPr sz="1800">
              <a:solidFill>
                <a:schemeClr val="dk1"/>
              </a:solidFill>
              <a:latin typeface="Calibri"/>
              <a:ea typeface="Calibri"/>
              <a:cs typeface="Calibri"/>
              <a:sym typeface="Calibri"/>
            </a:endParaRPr>
          </a:p>
        </p:txBody>
      </p:sp>
      <p:pic>
        <p:nvPicPr>
          <p:cNvPr id="132" name="Google Shape;132;p5"/>
          <p:cNvPicPr preferRelativeResize="0"/>
          <p:nvPr/>
        </p:nvPicPr>
        <p:blipFill>
          <a:blip r:embed="rId3">
            <a:alphaModFix/>
          </a:blip>
          <a:stretch>
            <a:fillRect/>
          </a:stretch>
        </p:blipFill>
        <p:spPr>
          <a:xfrm>
            <a:off x="4806275" y="1945338"/>
            <a:ext cx="3892200" cy="1931486"/>
          </a:xfrm>
          <a:prstGeom prst="rect">
            <a:avLst/>
          </a:prstGeom>
          <a:noFill/>
          <a:ln>
            <a:noFill/>
          </a:ln>
        </p:spPr>
      </p:pic>
      <p:pic>
        <p:nvPicPr>
          <p:cNvPr id="133" name="Google Shape;133;p5"/>
          <p:cNvPicPr preferRelativeResize="0"/>
          <p:nvPr/>
        </p:nvPicPr>
        <p:blipFill>
          <a:blip r:embed="rId4">
            <a:alphaModFix/>
          </a:blip>
          <a:stretch>
            <a:fillRect/>
          </a:stretch>
        </p:blipFill>
        <p:spPr>
          <a:xfrm>
            <a:off x="4806273" y="4029225"/>
            <a:ext cx="3868247" cy="1931476"/>
          </a:xfrm>
          <a:prstGeom prst="rect">
            <a:avLst/>
          </a:prstGeom>
          <a:noFill/>
          <a:ln>
            <a:noFill/>
          </a:ln>
        </p:spPr>
      </p:pic>
    </p:spTree>
    <p:extLst>
      <p:ext uri="{BB962C8B-B14F-4D97-AF65-F5344CB8AC3E}">
        <p14:creationId xmlns:p14="http://schemas.microsoft.com/office/powerpoint/2010/main" val="1393534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body" idx="1"/>
          </p:nvPr>
        </p:nvSpPr>
        <p:spPr>
          <a:xfrm>
            <a:off x="529006" y="662540"/>
            <a:ext cx="8084526" cy="186077"/>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Clr>
                <a:srgbClr val="6C6C6B"/>
              </a:buClr>
              <a:buSzPts val="1320"/>
              <a:buFont typeface="Calibri"/>
              <a:buNone/>
            </a:pPr>
            <a:r>
              <a:rPr lang="en-US"/>
              <a:t>Industry Overview</a:t>
            </a:r>
            <a:endParaRPr/>
          </a:p>
        </p:txBody>
      </p:sp>
      <p:sp>
        <p:nvSpPr>
          <p:cNvPr id="140" name="Google Shape;140;p6"/>
          <p:cNvSpPr txBox="1">
            <a:spLocks noGrp="1"/>
          </p:cNvSpPr>
          <p:nvPr>
            <p:ph type="title"/>
          </p:nvPr>
        </p:nvSpPr>
        <p:spPr>
          <a:xfrm>
            <a:off x="529006" y="404667"/>
            <a:ext cx="8084526" cy="246221"/>
          </a:xfrm>
          <a:prstGeom prst="rect">
            <a:avLst/>
          </a:prstGeom>
          <a:noFill/>
          <a:ln>
            <a:noFill/>
          </a:ln>
        </p:spPr>
        <p:txBody>
          <a:bodyPr spcFirstLastPara="1" wrap="square" lIns="0" tIns="0" rIns="0" bIns="0" anchor="b" anchorCtr="0">
            <a:spAutoFit/>
          </a:bodyPr>
          <a:lstStyle/>
          <a:p>
            <a:pPr marL="0" lvl="0" indent="0" algn="l" rtl="0">
              <a:spcBef>
                <a:spcPts val="0"/>
              </a:spcBef>
              <a:spcAft>
                <a:spcPts val="0"/>
              </a:spcAft>
              <a:buClr>
                <a:srgbClr val="0C2652"/>
              </a:buClr>
              <a:buSzPts val="1600"/>
              <a:buFont typeface="Calibri"/>
              <a:buNone/>
            </a:pPr>
            <a:r>
              <a:rPr lang="en-US" dirty="0"/>
              <a:t>MARKET TRENDS: PRODUCT OR TREND  </a:t>
            </a:r>
            <a:endParaRPr dirty="0"/>
          </a:p>
        </p:txBody>
      </p:sp>
      <p:sp>
        <p:nvSpPr>
          <p:cNvPr id="141" name="Google Shape;141;p6"/>
          <p:cNvSpPr txBox="1">
            <a:spLocks noGrp="1"/>
          </p:cNvSpPr>
          <p:nvPr>
            <p:ph type="body" idx="2"/>
          </p:nvPr>
        </p:nvSpPr>
        <p:spPr>
          <a:xfrm>
            <a:off x="1587500" y="6375400"/>
            <a:ext cx="6435725" cy="377825"/>
          </a:xfrm>
          <a:prstGeom prst="rect">
            <a:avLst/>
          </a:prstGeom>
          <a:noFill/>
          <a:ln>
            <a:noFill/>
          </a:ln>
        </p:spPr>
        <p:txBody>
          <a:bodyPr spcFirstLastPara="1" wrap="square" lIns="0" tIns="0" rIns="0" bIns="0" anchor="b" anchorCtr="0">
            <a:noAutofit/>
          </a:bodyPr>
          <a:lstStyle/>
          <a:p>
            <a:pPr marL="0" lvl="0" indent="0" algn="l" rtl="0">
              <a:lnSpc>
                <a:spcPct val="105000"/>
              </a:lnSpc>
              <a:spcBef>
                <a:spcPts val="0"/>
              </a:spcBef>
              <a:spcAft>
                <a:spcPts val="0"/>
              </a:spcAft>
              <a:buClr>
                <a:srgbClr val="6C6C6B"/>
              </a:buClr>
              <a:buSzPts val="880"/>
              <a:buNone/>
            </a:pPr>
            <a:r>
              <a:rPr lang="en-US"/>
              <a:t>Sources: Statistica</a:t>
            </a:r>
            <a:endParaRPr/>
          </a:p>
        </p:txBody>
      </p:sp>
      <p:grpSp>
        <p:nvGrpSpPr>
          <p:cNvPr id="142" name="Google Shape;142;p6"/>
          <p:cNvGrpSpPr/>
          <p:nvPr/>
        </p:nvGrpSpPr>
        <p:grpSpPr>
          <a:xfrm>
            <a:off x="4721373" y="1445975"/>
            <a:ext cx="3892159" cy="212922"/>
            <a:chOff x="4696490" y="868138"/>
            <a:chExt cx="3892159" cy="212922"/>
          </a:xfrm>
        </p:grpSpPr>
        <p:cxnSp>
          <p:nvCxnSpPr>
            <p:cNvPr id="143" name="Google Shape;143;p6"/>
            <p:cNvCxnSpPr/>
            <p:nvPr/>
          </p:nvCxnSpPr>
          <p:spPr>
            <a:xfrm>
              <a:off x="4696490" y="1081060"/>
              <a:ext cx="3892159" cy="0"/>
            </a:xfrm>
            <a:prstGeom prst="straightConnector1">
              <a:avLst/>
            </a:prstGeom>
            <a:noFill/>
            <a:ln w="12700" cap="flat" cmpd="sng">
              <a:solidFill>
                <a:srgbClr val="0C2652"/>
              </a:solidFill>
              <a:prstDash val="solid"/>
              <a:round/>
              <a:headEnd type="none" w="sm" len="sm"/>
              <a:tailEnd type="none" w="sm" len="sm"/>
            </a:ln>
          </p:spPr>
        </p:cxnSp>
        <p:sp>
          <p:nvSpPr>
            <p:cNvPr id="144" name="Google Shape;144;p6"/>
            <p:cNvSpPr txBox="1"/>
            <p:nvPr/>
          </p:nvSpPr>
          <p:spPr>
            <a:xfrm>
              <a:off x="5252068" y="868138"/>
              <a:ext cx="2781000" cy="209400"/>
            </a:xfrm>
            <a:prstGeom prst="rect">
              <a:avLst/>
            </a:prstGeom>
            <a:noFill/>
            <a:ln>
              <a:noFill/>
            </a:ln>
          </p:spPr>
          <p:txBody>
            <a:bodyPr spcFirstLastPara="1" wrap="square" lIns="0" tIns="0" rIns="0" bIns="9125" anchor="ctr" anchorCtr="0">
              <a:spAutoFit/>
            </a:bodyPr>
            <a:lstStyle/>
            <a:p>
              <a:pPr marL="0" marR="0" lvl="0" indent="0" algn="ctr" rtl="0">
                <a:spcBef>
                  <a:spcPts val="0"/>
                </a:spcBef>
                <a:spcAft>
                  <a:spcPts val="0"/>
                </a:spcAft>
                <a:buNone/>
              </a:pPr>
              <a:r>
                <a:rPr lang="en-US" sz="1300" b="1">
                  <a:solidFill>
                    <a:srgbClr val="0C2652"/>
                  </a:solidFill>
                  <a:latin typeface="Calibri"/>
                  <a:ea typeface="Calibri"/>
                  <a:cs typeface="Calibri"/>
                  <a:sym typeface="Calibri"/>
                </a:rPr>
                <a:t>Further highlights about memberships</a:t>
              </a:r>
              <a:endParaRPr/>
            </a:p>
          </p:txBody>
        </p:sp>
      </p:grpSp>
      <p:sp>
        <p:nvSpPr>
          <p:cNvPr id="145" name="Google Shape;145;p6"/>
          <p:cNvSpPr txBox="1"/>
          <p:nvPr/>
        </p:nvSpPr>
        <p:spPr>
          <a:xfrm>
            <a:off x="4994553" y="1658597"/>
            <a:ext cx="3705019" cy="18264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100" b="1">
              <a:solidFill>
                <a:srgbClr val="6C6C6B"/>
              </a:solidFill>
              <a:latin typeface="Calibri"/>
              <a:ea typeface="Calibri"/>
              <a:cs typeface="Calibri"/>
              <a:sym typeface="Calibri"/>
            </a:endParaRPr>
          </a:p>
        </p:txBody>
      </p:sp>
      <p:grpSp>
        <p:nvGrpSpPr>
          <p:cNvPr id="146" name="Google Shape;146;p6"/>
          <p:cNvGrpSpPr/>
          <p:nvPr/>
        </p:nvGrpSpPr>
        <p:grpSpPr>
          <a:xfrm>
            <a:off x="359233" y="5886468"/>
            <a:ext cx="8067040" cy="247375"/>
            <a:chOff x="546492" y="4877621"/>
            <a:chExt cx="8042158" cy="247375"/>
          </a:xfrm>
        </p:grpSpPr>
        <p:cxnSp>
          <p:nvCxnSpPr>
            <p:cNvPr id="147" name="Google Shape;147;p6"/>
            <p:cNvCxnSpPr/>
            <p:nvPr/>
          </p:nvCxnSpPr>
          <p:spPr>
            <a:xfrm>
              <a:off x="546492" y="5124996"/>
              <a:ext cx="8042158" cy="0"/>
            </a:xfrm>
            <a:prstGeom prst="straightConnector1">
              <a:avLst/>
            </a:prstGeom>
            <a:noFill/>
            <a:ln w="12700" cap="flat" cmpd="sng">
              <a:solidFill>
                <a:srgbClr val="0C2652"/>
              </a:solidFill>
              <a:prstDash val="solid"/>
              <a:round/>
              <a:headEnd type="none" w="sm" len="sm"/>
              <a:tailEnd type="none" w="sm" len="sm"/>
            </a:ln>
          </p:spPr>
        </p:cxnSp>
        <p:sp>
          <p:nvSpPr>
            <p:cNvPr id="148" name="Google Shape;148;p6"/>
            <p:cNvSpPr txBox="1"/>
            <p:nvPr/>
          </p:nvSpPr>
          <p:spPr>
            <a:xfrm>
              <a:off x="3062205" y="4877621"/>
              <a:ext cx="65" cy="209288"/>
            </a:xfrm>
            <a:prstGeom prst="rect">
              <a:avLst/>
            </a:prstGeom>
            <a:noFill/>
            <a:ln>
              <a:noFill/>
            </a:ln>
          </p:spPr>
          <p:txBody>
            <a:bodyPr spcFirstLastPara="1" wrap="square" lIns="0" tIns="0" rIns="0" bIns="9125" anchor="ctr" anchorCtr="0">
              <a:spAutoFit/>
            </a:bodyPr>
            <a:lstStyle/>
            <a:p>
              <a:pPr marL="0" marR="0" lvl="0" indent="0" algn="ctr" rtl="0">
                <a:spcBef>
                  <a:spcPts val="0"/>
                </a:spcBef>
                <a:spcAft>
                  <a:spcPts val="0"/>
                </a:spcAft>
                <a:buNone/>
              </a:pPr>
              <a:endParaRPr sz="1300" b="1">
                <a:solidFill>
                  <a:srgbClr val="0C2652"/>
                </a:solidFill>
                <a:latin typeface="Calibri"/>
                <a:ea typeface="Calibri"/>
                <a:cs typeface="Calibri"/>
                <a:sym typeface="Calibri"/>
              </a:endParaRPr>
            </a:p>
          </p:txBody>
        </p:sp>
      </p:grpSp>
      <p:sp>
        <p:nvSpPr>
          <p:cNvPr id="149" name="Google Shape;149;p6"/>
          <p:cNvSpPr/>
          <p:nvPr/>
        </p:nvSpPr>
        <p:spPr>
          <a:xfrm>
            <a:off x="520131" y="847844"/>
            <a:ext cx="8178334" cy="431673"/>
          </a:xfrm>
          <a:prstGeom prst="roundRect">
            <a:avLst>
              <a:gd name="adj" fmla="val 16667"/>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b="1" i="1">
                <a:solidFill>
                  <a:schemeClr val="lt1"/>
                </a:solidFill>
                <a:latin typeface="Calibri"/>
                <a:ea typeface="Calibri"/>
                <a:cs typeface="Calibri"/>
                <a:sym typeface="Calibri"/>
              </a:rPr>
              <a:t>Positioned for growth looking forward</a:t>
            </a:r>
            <a:endParaRPr sz="1800">
              <a:solidFill>
                <a:schemeClr val="lt1"/>
              </a:solidFill>
              <a:latin typeface="Calibri"/>
              <a:ea typeface="Calibri"/>
              <a:cs typeface="Calibri"/>
              <a:sym typeface="Calibri"/>
            </a:endParaRPr>
          </a:p>
        </p:txBody>
      </p:sp>
      <p:grpSp>
        <p:nvGrpSpPr>
          <p:cNvPr id="150" name="Google Shape;150;p6"/>
          <p:cNvGrpSpPr/>
          <p:nvPr/>
        </p:nvGrpSpPr>
        <p:grpSpPr>
          <a:xfrm>
            <a:off x="4721373" y="1997248"/>
            <a:ext cx="3892160" cy="896514"/>
            <a:chOff x="473451" y="1140642"/>
            <a:chExt cx="3931920" cy="732162"/>
          </a:xfrm>
        </p:grpSpPr>
        <p:sp>
          <p:nvSpPr>
            <p:cNvPr id="151" name="Google Shape;151;p6"/>
            <p:cNvSpPr/>
            <p:nvPr/>
          </p:nvSpPr>
          <p:spPr>
            <a:xfrm>
              <a:off x="473451" y="1140643"/>
              <a:ext cx="3931920" cy="73087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2" name="Google Shape;152;p6"/>
            <p:cNvSpPr/>
            <p:nvPr/>
          </p:nvSpPr>
          <p:spPr>
            <a:xfrm>
              <a:off x="473451" y="1140687"/>
              <a:ext cx="326335" cy="732117"/>
            </a:xfrm>
            <a:prstGeom prst="homePlate">
              <a:avLst>
                <a:gd name="adj" fmla="val 50000"/>
              </a:avLst>
            </a:prstGeom>
            <a:solidFill>
              <a:srgbClr val="82B3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53" name="Google Shape;153;p6"/>
            <p:cNvSpPr txBox="1"/>
            <p:nvPr/>
          </p:nvSpPr>
          <p:spPr>
            <a:xfrm>
              <a:off x="799787" y="1140642"/>
              <a:ext cx="3589960" cy="704088"/>
            </a:xfrm>
            <a:prstGeom prst="rect">
              <a:avLst/>
            </a:prstGeom>
            <a:noFill/>
            <a:ln>
              <a:noFill/>
            </a:ln>
          </p:spPr>
          <p:txBody>
            <a:bodyPr spcFirstLastPara="1" wrap="square" lIns="72000" tIns="72000" rIns="72000" bIns="72000" anchor="ctr" anchorCtr="0">
              <a:noAutofit/>
            </a:bodyPr>
            <a:lstStyle/>
            <a:p>
              <a:pPr marL="12700" lvl="0" indent="-12700" algn="l" rtl="0">
                <a:spcBef>
                  <a:spcPts val="0"/>
                </a:spcBef>
                <a:spcAft>
                  <a:spcPts val="0"/>
                </a:spcAft>
                <a:buClr>
                  <a:schemeClr val="dk1"/>
                </a:buClr>
                <a:buFont typeface="Arial"/>
                <a:buNone/>
              </a:pPr>
              <a:r>
                <a:rPr lang="en-US" sz="1000">
                  <a:solidFill>
                    <a:srgbClr val="6C6C6B"/>
                  </a:solidFill>
                  <a:latin typeface="Calibri"/>
                  <a:ea typeface="Calibri"/>
                  <a:cs typeface="Calibri"/>
                  <a:sym typeface="Calibri"/>
                </a:rPr>
                <a:t>Costco Wholesale Corporation is a growing membership-only retail company, which offers goods in bulk at competitive prices</a:t>
              </a:r>
              <a:endParaRPr sz="1000">
                <a:solidFill>
                  <a:srgbClr val="6C6C6B"/>
                </a:solidFill>
                <a:latin typeface="Calibri"/>
                <a:ea typeface="Calibri"/>
                <a:cs typeface="Calibri"/>
                <a:sym typeface="Calibri"/>
              </a:endParaRPr>
            </a:p>
            <a:p>
              <a:pPr marL="12700" marR="0" lvl="0" indent="-12700" algn="l" rtl="0">
                <a:lnSpc>
                  <a:spcPct val="100000"/>
                </a:lnSpc>
                <a:spcBef>
                  <a:spcPts val="0"/>
                </a:spcBef>
                <a:spcAft>
                  <a:spcPts val="0"/>
                </a:spcAft>
                <a:buNone/>
              </a:pPr>
              <a:endParaRPr sz="1000">
                <a:solidFill>
                  <a:srgbClr val="6C6C6B"/>
                </a:solidFill>
                <a:latin typeface="Calibri"/>
                <a:ea typeface="Calibri"/>
                <a:cs typeface="Calibri"/>
                <a:sym typeface="Calibri"/>
              </a:endParaRPr>
            </a:p>
          </p:txBody>
        </p:sp>
      </p:grpSp>
      <p:grpSp>
        <p:nvGrpSpPr>
          <p:cNvPr id="154" name="Google Shape;154;p6"/>
          <p:cNvGrpSpPr/>
          <p:nvPr/>
        </p:nvGrpSpPr>
        <p:grpSpPr>
          <a:xfrm>
            <a:off x="4721373" y="3076101"/>
            <a:ext cx="3892160" cy="896513"/>
            <a:chOff x="473451" y="1140643"/>
            <a:chExt cx="3931920" cy="732161"/>
          </a:xfrm>
        </p:grpSpPr>
        <p:sp>
          <p:nvSpPr>
            <p:cNvPr id="155" name="Google Shape;155;p6"/>
            <p:cNvSpPr/>
            <p:nvPr/>
          </p:nvSpPr>
          <p:spPr>
            <a:xfrm>
              <a:off x="473451" y="1140643"/>
              <a:ext cx="3931920" cy="73087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6" name="Google Shape;156;p6"/>
            <p:cNvSpPr/>
            <p:nvPr/>
          </p:nvSpPr>
          <p:spPr>
            <a:xfrm>
              <a:off x="473451" y="1140687"/>
              <a:ext cx="326335" cy="732117"/>
            </a:xfrm>
            <a:prstGeom prst="homePlate">
              <a:avLst>
                <a:gd name="adj" fmla="val 50000"/>
              </a:avLst>
            </a:prstGeom>
            <a:solidFill>
              <a:srgbClr val="82B3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57" name="Google Shape;157;p6"/>
            <p:cNvSpPr txBox="1"/>
            <p:nvPr/>
          </p:nvSpPr>
          <p:spPr>
            <a:xfrm>
              <a:off x="799787" y="1140643"/>
              <a:ext cx="3589960" cy="704088"/>
            </a:xfrm>
            <a:prstGeom prst="rect">
              <a:avLst/>
            </a:prstGeom>
            <a:noFill/>
            <a:ln>
              <a:noFill/>
            </a:ln>
          </p:spPr>
          <p:txBody>
            <a:bodyPr spcFirstLastPara="1" wrap="square" lIns="72000" tIns="72000" rIns="72000" bIns="72000" anchor="ctr" anchorCtr="0">
              <a:noAutofit/>
            </a:bodyPr>
            <a:lstStyle/>
            <a:p>
              <a:pPr marL="12700" lvl="0" indent="-12700" algn="l" rtl="0">
                <a:spcBef>
                  <a:spcPts val="0"/>
                </a:spcBef>
                <a:spcAft>
                  <a:spcPts val="0"/>
                </a:spcAft>
                <a:buClr>
                  <a:schemeClr val="dk1"/>
                </a:buClr>
                <a:buFont typeface="Arial"/>
                <a:buNone/>
              </a:pPr>
              <a:r>
                <a:rPr lang="en-US" sz="1000">
                  <a:solidFill>
                    <a:srgbClr val="6C6C6B"/>
                  </a:solidFill>
                  <a:latin typeface="Calibri"/>
                  <a:ea typeface="Calibri"/>
                  <a:cs typeface="Calibri"/>
                  <a:sym typeface="Calibri"/>
                </a:rPr>
                <a:t>In 2021, just over 111 million people had paid for a yearly Costco membership. The number of cardholders has been growing steadily since 2014</a:t>
              </a:r>
              <a:endParaRPr sz="1000">
                <a:solidFill>
                  <a:srgbClr val="6C6C6B"/>
                </a:solidFill>
                <a:latin typeface="Calibri"/>
                <a:ea typeface="Calibri"/>
                <a:cs typeface="Calibri"/>
                <a:sym typeface="Calibri"/>
              </a:endParaRPr>
            </a:p>
          </p:txBody>
        </p:sp>
      </p:grpSp>
      <p:grpSp>
        <p:nvGrpSpPr>
          <p:cNvPr id="158" name="Google Shape;158;p6"/>
          <p:cNvGrpSpPr/>
          <p:nvPr/>
        </p:nvGrpSpPr>
        <p:grpSpPr>
          <a:xfrm>
            <a:off x="4725343" y="4206929"/>
            <a:ext cx="3892160" cy="896513"/>
            <a:chOff x="473451" y="1140643"/>
            <a:chExt cx="3931920" cy="732161"/>
          </a:xfrm>
        </p:grpSpPr>
        <p:sp>
          <p:nvSpPr>
            <p:cNvPr id="159" name="Google Shape;159;p6"/>
            <p:cNvSpPr/>
            <p:nvPr/>
          </p:nvSpPr>
          <p:spPr>
            <a:xfrm>
              <a:off x="473451" y="1140643"/>
              <a:ext cx="3931920" cy="73087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0" name="Google Shape;160;p6"/>
            <p:cNvSpPr/>
            <p:nvPr/>
          </p:nvSpPr>
          <p:spPr>
            <a:xfrm>
              <a:off x="473451" y="1140687"/>
              <a:ext cx="326335" cy="732117"/>
            </a:xfrm>
            <a:prstGeom prst="homePlate">
              <a:avLst>
                <a:gd name="adj" fmla="val 50000"/>
              </a:avLst>
            </a:prstGeom>
            <a:solidFill>
              <a:srgbClr val="82B3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61" name="Google Shape;161;p6"/>
            <p:cNvSpPr txBox="1"/>
            <p:nvPr/>
          </p:nvSpPr>
          <p:spPr>
            <a:xfrm>
              <a:off x="799787" y="1140643"/>
              <a:ext cx="3589960" cy="704088"/>
            </a:xfrm>
            <a:prstGeom prst="rect">
              <a:avLst/>
            </a:prstGeom>
            <a:noFill/>
            <a:ln>
              <a:noFill/>
            </a:ln>
          </p:spPr>
          <p:txBody>
            <a:bodyPr spcFirstLastPara="1" wrap="square" lIns="72000" tIns="72000" rIns="72000" bIns="72000" anchor="ctr" anchorCtr="0">
              <a:noAutofit/>
            </a:bodyPr>
            <a:lstStyle/>
            <a:p>
              <a:pPr marL="12700" marR="0" lvl="0" indent="-12700" algn="l" rtl="0">
                <a:lnSpc>
                  <a:spcPct val="100000"/>
                </a:lnSpc>
                <a:spcBef>
                  <a:spcPts val="0"/>
                </a:spcBef>
                <a:spcAft>
                  <a:spcPts val="0"/>
                </a:spcAft>
                <a:buNone/>
              </a:pPr>
              <a:r>
                <a:rPr lang="en-US" sz="1000">
                  <a:solidFill>
                    <a:srgbClr val="6C6C6B"/>
                  </a:solidFill>
                  <a:latin typeface="Calibri"/>
                  <a:ea typeface="Calibri"/>
                  <a:cs typeface="Calibri"/>
                  <a:sym typeface="Calibri"/>
                </a:rPr>
                <a:t>In 2021, the global membership fee revenue of Costco amounted to 3.88 billion U.S. dollars. In contrast, Sam's Club membership revenue amounted to 1.7 billion U.S. dollars</a:t>
              </a:r>
              <a:endParaRPr sz="1000">
                <a:solidFill>
                  <a:srgbClr val="6C6C6B"/>
                </a:solidFill>
                <a:latin typeface="Calibri"/>
                <a:ea typeface="Calibri"/>
                <a:cs typeface="Calibri"/>
                <a:sym typeface="Calibri"/>
              </a:endParaRPr>
            </a:p>
          </p:txBody>
        </p:sp>
      </p:grpSp>
      <p:grpSp>
        <p:nvGrpSpPr>
          <p:cNvPr id="162" name="Google Shape;162;p6"/>
          <p:cNvGrpSpPr/>
          <p:nvPr/>
        </p:nvGrpSpPr>
        <p:grpSpPr>
          <a:xfrm>
            <a:off x="577604" y="1431775"/>
            <a:ext cx="3892159" cy="220790"/>
            <a:chOff x="4696490" y="860270"/>
            <a:chExt cx="3892159" cy="220790"/>
          </a:xfrm>
        </p:grpSpPr>
        <p:cxnSp>
          <p:nvCxnSpPr>
            <p:cNvPr id="163" name="Google Shape;163;p6"/>
            <p:cNvCxnSpPr/>
            <p:nvPr/>
          </p:nvCxnSpPr>
          <p:spPr>
            <a:xfrm>
              <a:off x="4696490" y="1081060"/>
              <a:ext cx="3892159" cy="0"/>
            </a:xfrm>
            <a:prstGeom prst="straightConnector1">
              <a:avLst/>
            </a:prstGeom>
            <a:noFill/>
            <a:ln w="12700" cap="flat" cmpd="sng">
              <a:solidFill>
                <a:srgbClr val="0C2652"/>
              </a:solidFill>
              <a:prstDash val="solid"/>
              <a:round/>
              <a:headEnd type="none" w="sm" len="sm"/>
              <a:tailEnd type="none" w="sm" len="sm"/>
            </a:ln>
          </p:spPr>
        </p:cxnSp>
        <p:sp>
          <p:nvSpPr>
            <p:cNvPr id="164" name="Google Shape;164;p6"/>
            <p:cNvSpPr txBox="1"/>
            <p:nvPr/>
          </p:nvSpPr>
          <p:spPr>
            <a:xfrm>
              <a:off x="5962075" y="860270"/>
              <a:ext cx="1833600" cy="209400"/>
            </a:xfrm>
            <a:prstGeom prst="rect">
              <a:avLst/>
            </a:prstGeom>
            <a:noFill/>
            <a:ln>
              <a:noFill/>
            </a:ln>
          </p:spPr>
          <p:txBody>
            <a:bodyPr spcFirstLastPara="1" wrap="square" lIns="0" tIns="0" rIns="0" bIns="9125" anchor="ctr" anchorCtr="0">
              <a:spAutoFit/>
            </a:bodyPr>
            <a:lstStyle/>
            <a:p>
              <a:pPr marL="0" marR="0" lvl="0" indent="0" algn="ctr" rtl="0">
                <a:spcBef>
                  <a:spcPts val="0"/>
                </a:spcBef>
                <a:spcAft>
                  <a:spcPts val="0"/>
                </a:spcAft>
                <a:buNone/>
              </a:pPr>
              <a:r>
                <a:rPr lang="en-US" sz="1300" b="1">
                  <a:solidFill>
                    <a:srgbClr val="0C2652"/>
                  </a:solidFill>
                  <a:latin typeface="Calibri"/>
                  <a:ea typeface="Calibri"/>
                  <a:cs typeface="Calibri"/>
                  <a:sym typeface="Calibri"/>
                </a:rPr>
                <a:t>Membership Graphs</a:t>
              </a:r>
              <a:endParaRPr/>
            </a:p>
          </p:txBody>
        </p:sp>
      </p:grpSp>
      <p:sp>
        <p:nvSpPr>
          <p:cNvPr id="165" name="Google Shape;165;p6"/>
          <p:cNvSpPr txBox="1"/>
          <p:nvPr/>
        </p:nvSpPr>
        <p:spPr>
          <a:xfrm>
            <a:off x="850784" y="1652265"/>
            <a:ext cx="3705019" cy="18264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100" b="1">
                <a:solidFill>
                  <a:srgbClr val="6C6C6B"/>
                </a:solidFill>
                <a:latin typeface="Calibri"/>
                <a:ea typeface="Calibri"/>
                <a:cs typeface="Calibri"/>
                <a:sym typeface="Calibri"/>
              </a:rPr>
              <a:t>Number of memberships and membership revenue</a:t>
            </a:r>
            <a:endParaRPr sz="1100" b="1">
              <a:solidFill>
                <a:srgbClr val="6C6C6B"/>
              </a:solidFill>
              <a:latin typeface="Calibri"/>
              <a:ea typeface="Calibri"/>
              <a:cs typeface="Calibri"/>
              <a:sym typeface="Calibri"/>
            </a:endParaRPr>
          </a:p>
        </p:txBody>
      </p:sp>
      <p:sp>
        <p:nvSpPr>
          <p:cNvPr id="166" name="Google Shape;166;p6"/>
          <p:cNvSpPr txBox="1"/>
          <p:nvPr/>
        </p:nvSpPr>
        <p:spPr>
          <a:xfrm>
            <a:off x="5187186" y="1662437"/>
            <a:ext cx="2964620"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rgbClr val="6C6C6B"/>
                </a:solidFill>
                <a:latin typeface="Calibri"/>
                <a:ea typeface="Calibri"/>
                <a:cs typeface="Calibri"/>
                <a:sym typeface="Calibri"/>
              </a:rPr>
              <a:t>Key Indicators for a growing market in Diagnostics</a:t>
            </a:r>
            <a:endParaRPr sz="1100">
              <a:solidFill>
                <a:schemeClr val="dk1"/>
              </a:solidFill>
              <a:latin typeface="Calibri"/>
              <a:ea typeface="Calibri"/>
              <a:cs typeface="Calibri"/>
              <a:sym typeface="Calibri"/>
            </a:endParaRPr>
          </a:p>
        </p:txBody>
      </p:sp>
      <p:pic>
        <p:nvPicPr>
          <p:cNvPr id="167" name="Google Shape;167;p6"/>
          <p:cNvPicPr preferRelativeResize="0"/>
          <p:nvPr/>
        </p:nvPicPr>
        <p:blipFill>
          <a:blip r:embed="rId3">
            <a:alphaModFix/>
          </a:blip>
          <a:stretch>
            <a:fillRect/>
          </a:stretch>
        </p:blipFill>
        <p:spPr>
          <a:xfrm>
            <a:off x="533092" y="1997276"/>
            <a:ext cx="3914708" cy="1934675"/>
          </a:xfrm>
          <a:prstGeom prst="rect">
            <a:avLst/>
          </a:prstGeom>
          <a:noFill/>
          <a:ln>
            <a:noFill/>
          </a:ln>
        </p:spPr>
      </p:pic>
      <p:pic>
        <p:nvPicPr>
          <p:cNvPr id="168" name="Google Shape;168;p6"/>
          <p:cNvPicPr preferRelativeResize="0"/>
          <p:nvPr/>
        </p:nvPicPr>
        <p:blipFill>
          <a:blip r:embed="rId4">
            <a:alphaModFix/>
          </a:blip>
          <a:stretch>
            <a:fillRect/>
          </a:stretch>
        </p:blipFill>
        <p:spPr>
          <a:xfrm>
            <a:off x="520125" y="4022400"/>
            <a:ext cx="3914702" cy="1949263"/>
          </a:xfrm>
          <a:prstGeom prst="rect">
            <a:avLst/>
          </a:prstGeom>
          <a:noFill/>
          <a:ln>
            <a:noFill/>
          </a:ln>
        </p:spPr>
      </p:pic>
    </p:spTree>
    <p:extLst>
      <p:ext uri="{BB962C8B-B14F-4D97-AF65-F5344CB8AC3E}">
        <p14:creationId xmlns:p14="http://schemas.microsoft.com/office/powerpoint/2010/main" val="17012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aphicFrame>
        <p:nvGraphicFramePr>
          <p:cNvPr id="173" name="Google Shape;173;p7"/>
          <p:cNvGraphicFramePr/>
          <p:nvPr/>
        </p:nvGraphicFramePr>
        <p:xfrm>
          <a:off x="548640" y="685800"/>
          <a:ext cx="8046725" cy="5486400"/>
        </p:xfrm>
        <a:graphic>
          <a:graphicData uri="http://schemas.openxmlformats.org/drawingml/2006/table">
            <a:tbl>
              <a:tblPr firstRow="1" bandRow="1">
                <a:noFill/>
              </a:tblPr>
              <a:tblGrid>
                <a:gridCol w="8046725">
                  <a:extLst>
                    <a:ext uri="{9D8B030D-6E8A-4147-A177-3AD203B41FA5}">
                      <a16:colId xmlns:a16="http://schemas.microsoft.com/office/drawing/2014/main" val="20000"/>
                    </a:ext>
                  </a:extLst>
                </a:gridCol>
              </a:tblGrid>
              <a:tr h="685800">
                <a:tc>
                  <a:txBody>
                    <a:bodyPr/>
                    <a:lstStyle/>
                    <a:p>
                      <a:pPr marL="341313" marR="0" lvl="0" indent="-341313" algn="l" rtl="0">
                        <a:lnSpc>
                          <a:spcPct val="100000"/>
                        </a:lnSpc>
                        <a:spcBef>
                          <a:spcPts val="0"/>
                        </a:spcBef>
                        <a:spcAft>
                          <a:spcPts val="0"/>
                        </a:spcAft>
                        <a:buClr>
                          <a:schemeClr val="dk2"/>
                        </a:buClr>
                        <a:buSzPts val="1600"/>
                        <a:buFont typeface="Calibri"/>
                        <a:buNone/>
                      </a:pPr>
                      <a:r>
                        <a:rPr lang="en-US" sz="1600" b="1" i="0" u="none" strike="noStrike" cap="small">
                          <a:solidFill>
                            <a:schemeClr val="dk2"/>
                          </a:solidFill>
                          <a:latin typeface="Calibri"/>
                          <a:ea typeface="Calibri"/>
                          <a:cs typeface="Calibri"/>
                          <a:sym typeface="Calibri"/>
                        </a:rPr>
                        <a:t>I.	</a:t>
                      </a:r>
                      <a:r>
                        <a:rPr lang="en-US" sz="1600" b="1" u="none" strike="noStrike" cap="small">
                          <a:solidFill>
                            <a:schemeClr val="dk2"/>
                          </a:solidFill>
                          <a:latin typeface="Calibri"/>
                          <a:ea typeface="Calibri"/>
                          <a:cs typeface="Calibri"/>
                          <a:sym typeface="Calibri"/>
                        </a:rPr>
                        <a:t>Executive Summary</a:t>
                      </a:r>
                      <a:endParaRPr/>
                    </a:p>
                  </a:txBody>
                  <a:tcPr marL="91450" marR="91450" marT="45725" marB="45725" anchor="ctr"/>
                </a:tc>
                <a:extLst>
                  <a:ext uri="{0D108BD9-81ED-4DB2-BD59-A6C34878D82A}">
                    <a16:rowId xmlns:a16="http://schemas.microsoft.com/office/drawing/2014/main" val="10000"/>
                  </a:ext>
                </a:extLst>
              </a:tr>
              <a:tr h="685800">
                <a:tc>
                  <a:txBody>
                    <a:bodyPr/>
                    <a:lstStyle/>
                    <a:p>
                      <a:pPr marL="400050" marR="0" lvl="0" indent="-400050" algn="l" rtl="0">
                        <a:lnSpc>
                          <a:spcPct val="100000"/>
                        </a:lnSpc>
                        <a:spcBef>
                          <a:spcPts val="0"/>
                        </a:spcBef>
                        <a:spcAft>
                          <a:spcPts val="0"/>
                        </a:spcAft>
                        <a:buClr>
                          <a:schemeClr val="dk2"/>
                        </a:buClr>
                        <a:buSzPts val="1600"/>
                        <a:buFont typeface="Calibri"/>
                        <a:buAutoNum type="romanUcPeriod" startAt="2"/>
                      </a:pPr>
                      <a:r>
                        <a:rPr lang="en-US" sz="1600" b="1" i="0" u="none" strike="noStrike" cap="small">
                          <a:solidFill>
                            <a:schemeClr val="dk2"/>
                          </a:solidFill>
                          <a:latin typeface="Calibri"/>
                          <a:ea typeface="Calibri"/>
                          <a:cs typeface="Calibri"/>
                          <a:sym typeface="Calibri"/>
                        </a:rPr>
                        <a:t>Industry Overview</a:t>
                      </a:r>
                      <a:endParaRPr/>
                    </a:p>
                  </a:txBody>
                  <a:tcPr marL="91450" marR="91450" marT="45725" marB="45725" anchor="ctr"/>
                </a:tc>
                <a:extLst>
                  <a:ext uri="{0D108BD9-81ED-4DB2-BD59-A6C34878D82A}">
                    <a16:rowId xmlns:a16="http://schemas.microsoft.com/office/drawing/2014/main" val="10001"/>
                  </a:ext>
                </a:extLst>
              </a:tr>
              <a:tr h="685800">
                <a:tc>
                  <a:txBody>
                    <a:bodyPr/>
                    <a:lstStyle/>
                    <a:p>
                      <a:pPr marL="400050" marR="0" lvl="0" indent="-400050" algn="l" rtl="0">
                        <a:lnSpc>
                          <a:spcPct val="100000"/>
                        </a:lnSpc>
                        <a:spcBef>
                          <a:spcPts val="0"/>
                        </a:spcBef>
                        <a:spcAft>
                          <a:spcPts val="0"/>
                        </a:spcAft>
                        <a:buClr>
                          <a:schemeClr val="dk2"/>
                        </a:buClr>
                        <a:buSzPts val="1600"/>
                        <a:buFont typeface="Calibri"/>
                        <a:buAutoNum type="romanUcPeriod" startAt="3"/>
                      </a:pPr>
                      <a:r>
                        <a:rPr lang="en-US" sz="1600" b="1" i="0" u="none" strike="noStrike" cap="small">
                          <a:solidFill>
                            <a:schemeClr val="dk2"/>
                          </a:solidFill>
                          <a:latin typeface="Calibri"/>
                          <a:ea typeface="Calibri"/>
                          <a:cs typeface="Calibri"/>
                          <a:sym typeface="Calibri"/>
                        </a:rPr>
                        <a:t>Financial Overview</a:t>
                      </a:r>
                      <a:endParaRPr/>
                    </a:p>
                  </a:txBody>
                  <a:tcPr marL="91450" marR="91450" marT="45725" marB="45725" anchor="ctr">
                    <a:solidFill>
                      <a:srgbClr val="D8E2F3"/>
                    </a:solidFill>
                  </a:tcPr>
                </a:tc>
                <a:extLst>
                  <a:ext uri="{0D108BD9-81ED-4DB2-BD59-A6C34878D82A}">
                    <a16:rowId xmlns:a16="http://schemas.microsoft.com/office/drawing/2014/main" val="10002"/>
                  </a:ext>
                </a:extLst>
              </a:tr>
              <a:tr h="685800">
                <a:tc>
                  <a:txBody>
                    <a:bodyPr/>
                    <a:lstStyle/>
                    <a:p>
                      <a:pPr marL="0" marR="0" lvl="0" indent="0" algn="l" rtl="0">
                        <a:lnSpc>
                          <a:spcPct val="100000"/>
                        </a:lnSpc>
                        <a:spcBef>
                          <a:spcPts val="0"/>
                        </a:spcBef>
                        <a:spcAft>
                          <a:spcPts val="0"/>
                        </a:spcAft>
                        <a:buClr>
                          <a:schemeClr val="dk2"/>
                        </a:buClr>
                        <a:buSzPts val="1600"/>
                        <a:buFont typeface="Calibri"/>
                        <a:buNone/>
                      </a:pPr>
                      <a:r>
                        <a:rPr lang="en-US" sz="1600" b="1" i="0" u="none" strike="noStrike" cap="small">
                          <a:solidFill>
                            <a:schemeClr val="dk2"/>
                          </a:solidFill>
                          <a:latin typeface="Calibri"/>
                          <a:ea typeface="Calibri"/>
                          <a:cs typeface="Calibri"/>
                          <a:sym typeface="Calibri"/>
                        </a:rPr>
                        <a:t>IV.    Environmental, Social &amp; Governance Analysis</a:t>
                      </a:r>
                      <a:endParaRPr/>
                    </a:p>
                  </a:txBody>
                  <a:tcPr marL="91450" marR="91450" marT="45725" marB="45725" anchor="ctr"/>
                </a:tc>
                <a:extLst>
                  <a:ext uri="{0D108BD9-81ED-4DB2-BD59-A6C34878D82A}">
                    <a16:rowId xmlns:a16="http://schemas.microsoft.com/office/drawing/2014/main" val="10003"/>
                  </a:ext>
                </a:extLst>
              </a:tr>
              <a:tr h="685800">
                <a:tc>
                  <a:txBody>
                    <a:bodyPr/>
                    <a:lstStyle/>
                    <a:p>
                      <a:pPr marL="0" marR="0" lvl="0" indent="0" algn="l" rtl="0">
                        <a:lnSpc>
                          <a:spcPct val="100000"/>
                        </a:lnSpc>
                        <a:spcBef>
                          <a:spcPts val="0"/>
                        </a:spcBef>
                        <a:spcAft>
                          <a:spcPts val="0"/>
                        </a:spcAft>
                        <a:buClr>
                          <a:schemeClr val="dk2"/>
                        </a:buClr>
                        <a:buSzPts val="1600"/>
                        <a:buFont typeface="Calibri"/>
                        <a:buNone/>
                      </a:pPr>
                      <a:r>
                        <a:rPr lang="en-US" sz="1600" b="1" i="0" u="none" strike="noStrike" cap="small">
                          <a:solidFill>
                            <a:schemeClr val="dk2"/>
                          </a:solidFill>
                          <a:latin typeface="Calibri"/>
                          <a:ea typeface="Calibri"/>
                          <a:cs typeface="Calibri"/>
                          <a:sym typeface="Calibri"/>
                        </a:rPr>
                        <a:t>V.     Competitive Landscape</a:t>
                      </a:r>
                      <a:endParaRPr/>
                    </a:p>
                  </a:txBody>
                  <a:tcPr marL="91450" marR="91450" marT="45725" marB="45725" anchor="ctr"/>
                </a:tc>
                <a:extLst>
                  <a:ext uri="{0D108BD9-81ED-4DB2-BD59-A6C34878D82A}">
                    <a16:rowId xmlns:a16="http://schemas.microsoft.com/office/drawing/2014/main" val="10004"/>
                  </a:ext>
                </a:extLst>
              </a:tr>
              <a:tr h="685800">
                <a:tc>
                  <a:txBody>
                    <a:bodyPr/>
                    <a:lstStyle/>
                    <a:p>
                      <a:pPr marL="0" marR="0" lvl="0" indent="0" algn="l" rtl="0">
                        <a:lnSpc>
                          <a:spcPct val="100000"/>
                        </a:lnSpc>
                        <a:spcBef>
                          <a:spcPts val="0"/>
                        </a:spcBef>
                        <a:spcAft>
                          <a:spcPts val="0"/>
                        </a:spcAft>
                        <a:buClr>
                          <a:schemeClr val="dk2"/>
                        </a:buClr>
                        <a:buSzPts val="1600"/>
                        <a:buFont typeface="Calibri"/>
                        <a:buNone/>
                      </a:pPr>
                      <a:r>
                        <a:rPr lang="en-US" sz="1600" b="1" i="0" u="none" strike="noStrike" cap="small">
                          <a:solidFill>
                            <a:schemeClr val="dk2"/>
                          </a:solidFill>
                          <a:latin typeface="Calibri"/>
                          <a:ea typeface="Calibri"/>
                          <a:cs typeface="Calibri"/>
                          <a:sym typeface="Calibri"/>
                        </a:rPr>
                        <a:t>VI.    Catalysts and risks</a:t>
                      </a:r>
                      <a:endParaRPr/>
                    </a:p>
                  </a:txBody>
                  <a:tcPr marL="91450" marR="91450" marT="45725" marB="45725" anchor="ctr"/>
                </a:tc>
                <a:extLst>
                  <a:ext uri="{0D108BD9-81ED-4DB2-BD59-A6C34878D82A}">
                    <a16:rowId xmlns:a16="http://schemas.microsoft.com/office/drawing/2014/main" val="10005"/>
                  </a:ext>
                </a:extLst>
              </a:tr>
              <a:tr h="685800">
                <a:tc>
                  <a:txBody>
                    <a:bodyPr/>
                    <a:lstStyle/>
                    <a:p>
                      <a:pPr marL="0" marR="0" lvl="0" indent="0" algn="l" rtl="0">
                        <a:lnSpc>
                          <a:spcPct val="100000"/>
                        </a:lnSpc>
                        <a:spcBef>
                          <a:spcPts val="0"/>
                        </a:spcBef>
                        <a:spcAft>
                          <a:spcPts val="0"/>
                        </a:spcAft>
                        <a:buClr>
                          <a:schemeClr val="dk2"/>
                        </a:buClr>
                        <a:buSzPts val="1600"/>
                        <a:buFont typeface="Calibri"/>
                        <a:buNone/>
                      </a:pPr>
                      <a:r>
                        <a:rPr lang="en-US" sz="1600" b="1" i="0" u="none" strike="noStrike" cap="small">
                          <a:solidFill>
                            <a:schemeClr val="dk2"/>
                          </a:solidFill>
                          <a:latin typeface="Calibri"/>
                          <a:ea typeface="Calibri"/>
                          <a:cs typeface="Calibri"/>
                          <a:sym typeface="Calibri"/>
                        </a:rPr>
                        <a:t>VII.    Investment Rationale</a:t>
                      </a:r>
                      <a:endParaRPr/>
                    </a:p>
                  </a:txBody>
                  <a:tcPr marL="91450" marR="91450" marT="45725" marB="45725" anchor="ctr"/>
                </a:tc>
                <a:extLst>
                  <a:ext uri="{0D108BD9-81ED-4DB2-BD59-A6C34878D82A}">
                    <a16:rowId xmlns:a16="http://schemas.microsoft.com/office/drawing/2014/main" val="10006"/>
                  </a:ext>
                </a:extLst>
              </a:tr>
              <a:tr h="685800">
                <a:tc>
                  <a:txBody>
                    <a:bodyPr/>
                    <a:lstStyle/>
                    <a:p>
                      <a:pPr marL="0" marR="0" lvl="0" indent="0" algn="l" rtl="0">
                        <a:lnSpc>
                          <a:spcPct val="100000"/>
                        </a:lnSpc>
                        <a:spcBef>
                          <a:spcPts val="0"/>
                        </a:spcBef>
                        <a:spcAft>
                          <a:spcPts val="0"/>
                        </a:spcAft>
                        <a:buClr>
                          <a:schemeClr val="dk2"/>
                        </a:buClr>
                        <a:buSzPts val="1600"/>
                        <a:buFont typeface="Calibri"/>
                        <a:buNone/>
                      </a:pPr>
                      <a:r>
                        <a:rPr lang="en-US" sz="1600" b="1" i="0" u="none" strike="noStrike" cap="small">
                          <a:solidFill>
                            <a:schemeClr val="dk2"/>
                          </a:solidFill>
                          <a:latin typeface="Calibri"/>
                          <a:ea typeface="Calibri"/>
                          <a:cs typeface="Calibri"/>
                          <a:sym typeface="Calibri"/>
                        </a:rPr>
                        <a:t>VIII.   Comps and DCF Models (Financial Models)</a:t>
                      </a:r>
                      <a:endParaRPr/>
                    </a:p>
                  </a:txBody>
                  <a:tcPr marL="91450" marR="91450" marT="45725" marB="45725"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16742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CCB670-5486-444F-9DA5-8AA2FEFC319A}"/>
              </a:ext>
            </a:extLst>
          </p:cNvPr>
          <p:cNvSpPr>
            <a:spLocks noGrp="1"/>
          </p:cNvSpPr>
          <p:nvPr>
            <p:ph type="body" sz="quarter" idx="11"/>
          </p:nvPr>
        </p:nvSpPr>
        <p:spPr>
          <a:xfrm>
            <a:off x="1176779" y="6421001"/>
            <a:ext cx="6435725" cy="377825"/>
          </a:xfrm>
        </p:spPr>
        <p:txBody>
          <a:bodyPr/>
          <a:lstStyle/>
          <a:p>
            <a:r>
              <a:rPr lang="en-US" dirty="0"/>
              <a:t>Sources: Costco Historical 10-K , Yahoo Finance</a:t>
            </a:r>
          </a:p>
        </p:txBody>
      </p:sp>
      <p:pic>
        <p:nvPicPr>
          <p:cNvPr id="61" name="Picture 60" descr="Logo&#10;&#10;Description automatically generated">
            <a:extLst>
              <a:ext uri="{FF2B5EF4-FFF2-40B4-BE49-F238E27FC236}">
                <a16:creationId xmlns:a16="http://schemas.microsoft.com/office/drawing/2014/main" id="{E734825D-D9A8-1A94-5F3D-F4D88DECF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200" y="-128385"/>
            <a:ext cx="2649728" cy="1490472"/>
          </a:xfrm>
          <a:prstGeom prst="rect">
            <a:avLst/>
          </a:prstGeom>
        </p:spPr>
      </p:pic>
      <p:sp>
        <p:nvSpPr>
          <p:cNvPr id="62" name="TextBox 61">
            <a:extLst>
              <a:ext uri="{FF2B5EF4-FFF2-40B4-BE49-F238E27FC236}">
                <a16:creationId xmlns:a16="http://schemas.microsoft.com/office/drawing/2014/main" id="{0E5F444D-1B71-96FD-82F1-243275381E2D}"/>
              </a:ext>
            </a:extLst>
          </p:cNvPr>
          <p:cNvSpPr txBox="1"/>
          <p:nvPr/>
        </p:nvSpPr>
        <p:spPr>
          <a:xfrm>
            <a:off x="6041985" y="11575"/>
            <a:ext cx="0" cy="0"/>
          </a:xfrm>
          <a:prstGeom prst="rect">
            <a:avLst/>
          </a:prstGeom>
        </p:spPr>
        <p:txBody>
          <a:bodyPr vert="horz" wrap="none" lIns="0" tIns="0" rIns="0" bIns="0" rtlCol="0">
            <a:noAutofit/>
          </a:bodyPr>
          <a:lstStyle/>
          <a:p>
            <a:endParaRPr lang="en-US" sz="1000" dirty="0" err="1"/>
          </a:p>
        </p:txBody>
      </p:sp>
      <p:sp>
        <p:nvSpPr>
          <p:cNvPr id="7" name="Text Placeholder 6">
            <a:extLst>
              <a:ext uri="{FF2B5EF4-FFF2-40B4-BE49-F238E27FC236}">
                <a16:creationId xmlns:a16="http://schemas.microsoft.com/office/drawing/2014/main" id="{EA0CA780-8934-2847-8282-9FE44B8A241E}"/>
              </a:ext>
            </a:extLst>
          </p:cNvPr>
          <p:cNvSpPr>
            <a:spLocks noGrp="1"/>
          </p:cNvSpPr>
          <p:nvPr>
            <p:ph type="body" sz="quarter" idx="10"/>
          </p:nvPr>
        </p:nvSpPr>
        <p:spPr/>
        <p:txBody>
          <a:bodyPr/>
          <a:lstStyle/>
          <a:p>
            <a:endParaRPr lang="en-US"/>
          </a:p>
        </p:txBody>
      </p:sp>
      <p:sp>
        <p:nvSpPr>
          <p:cNvPr id="63" name="Title 2">
            <a:extLst>
              <a:ext uri="{FF2B5EF4-FFF2-40B4-BE49-F238E27FC236}">
                <a16:creationId xmlns:a16="http://schemas.microsoft.com/office/drawing/2014/main" id="{9BB5A403-8D65-3D4B-BDC4-EFA763E56BE4}"/>
              </a:ext>
            </a:extLst>
          </p:cNvPr>
          <p:cNvSpPr txBox="1">
            <a:spLocks/>
          </p:cNvSpPr>
          <p:nvPr/>
        </p:nvSpPr>
        <p:spPr bwMode="auto">
          <a:xfrm>
            <a:off x="529006" y="385415"/>
            <a:ext cx="80845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spAutoFit/>
          </a:bodyPr>
          <a:lstStyle>
            <a:lvl1pPr algn="l" defTabSz="914400" rtl="0" eaLnBrk="1" latinLnBrk="0" hangingPunct="1">
              <a:spcBef>
                <a:spcPct val="0"/>
              </a:spcBef>
              <a:buNone/>
              <a:defRPr sz="1600" b="1" i="0" kern="1200" cap="all" spc="100" baseline="0">
                <a:solidFill>
                  <a:srgbClr val="0C2652"/>
                </a:solidFill>
                <a:latin typeface="Calibri"/>
                <a:ea typeface="+mj-ea"/>
                <a:cs typeface="Calibri"/>
              </a:defRPr>
            </a:lvl1pPr>
          </a:lstStyle>
          <a:p>
            <a:r>
              <a:rPr lang="en-US" dirty="0"/>
              <a:t>Historical data and financial highlights</a:t>
            </a:r>
          </a:p>
        </p:txBody>
      </p:sp>
      <p:sp>
        <p:nvSpPr>
          <p:cNvPr id="64" name="Text Placeholder 3">
            <a:extLst>
              <a:ext uri="{FF2B5EF4-FFF2-40B4-BE49-F238E27FC236}">
                <a16:creationId xmlns:a16="http://schemas.microsoft.com/office/drawing/2014/main" id="{AC9A32E9-74E5-EF45-AB1A-F1A1828ADAE4}"/>
              </a:ext>
            </a:extLst>
          </p:cNvPr>
          <p:cNvSpPr txBox="1">
            <a:spLocks/>
          </p:cNvSpPr>
          <p:nvPr/>
        </p:nvSpPr>
        <p:spPr>
          <a:xfrm>
            <a:off x="1176779" y="6421001"/>
            <a:ext cx="6435725" cy="377825"/>
          </a:xfrm>
          <a:prstGeom prst="rect">
            <a:avLst/>
          </a:prstGeom>
        </p:spPr>
        <p:txBody>
          <a:bodyPr vert="horz" lIns="0" tIns="0" rIns="0" bIns="0" rtlCol="0" anchor="b">
            <a:noAutofit/>
          </a:bodyPr>
          <a:lstStyle>
            <a:lvl1pPr marL="0" indent="0" algn="l" defTabSz="914400" rtl="0" eaLnBrk="1" latinLnBrk="0" hangingPunct="1">
              <a:lnSpc>
                <a:spcPct val="105000"/>
              </a:lnSpc>
              <a:spcBef>
                <a:spcPts val="0"/>
              </a:spcBef>
              <a:buSzPct val="110000"/>
              <a:buFont typeface="Arial" pitchFamily="34" charset="0"/>
              <a:buNone/>
              <a:defRPr kumimoji="0" lang="en-US" sz="800" b="0" i="1" u="none" strike="noStrike" kern="1200" cap="none" spc="0" normalizeH="0" baseline="0" dirty="0">
                <a:ln>
                  <a:noFill/>
                </a:ln>
                <a:solidFill>
                  <a:srgbClr val="6C6C6B"/>
                </a:solidFill>
                <a:effectLst/>
                <a:uLnTx/>
                <a:uFillTx/>
                <a:latin typeface="Calibri" panose="020F0502020204030204"/>
                <a:ea typeface="+mn-ea"/>
                <a:cs typeface="+mn-cs"/>
              </a:defRPr>
            </a:lvl1pPr>
            <a:lvl2pPr marL="271463" indent="-117475" algn="l" defTabSz="914400" rtl="0" eaLnBrk="1" latinLnBrk="0" hangingPunct="1">
              <a:lnSpc>
                <a:spcPct val="105000"/>
              </a:lnSpc>
              <a:spcBef>
                <a:spcPts val="0"/>
              </a:spcBef>
              <a:buSzPct val="110000"/>
              <a:buFont typeface="Arial" pitchFamily="34" charset="0"/>
              <a:buChar char="›"/>
              <a:defRPr sz="1100" kern="1200">
                <a:solidFill>
                  <a:srgbClr val="0C2652"/>
                </a:solidFill>
                <a:latin typeface="+mn-lt"/>
                <a:ea typeface="+mn-ea"/>
                <a:cs typeface="+mn-cs"/>
              </a:defRPr>
            </a:lvl2pPr>
            <a:lvl3pPr marL="442913" indent="-171450" algn="l" defTabSz="914400" rtl="0" eaLnBrk="1" latinLnBrk="0" hangingPunct="1">
              <a:lnSpc>
                <a:spcPct val="105000"/>
              </a:lnSpc>
              <a:spcBef>
                <a:spcPts val="0"/>
              </a:spcBef>
              <a:buFont typeface="Symbol" panose="05050102010706020507" pitchFamily="18" charset="2"/>
              <a:buChar char="-"/>
              <a:defRPr sz="1100" kern="1200">
                <a:solidFill>
                  <a:srgbClr val="0C2652"/>
                </a:solidFill>
                <a:latin typeface="+mn-lt"/>
                <a:ea typeface="+mn-ea"/>
                <a:cs typeface="+mn-cs"/>
              </a:defRPr>
            </a:lvl3pPr>
            <a:lvl4pPr marL="625475" indent="-182563" algn="l" defTabSz="914400" rtl="0" eaLnBrk="1" latinLnBrk="0" hangingPunct="1">
              <a:lnSpc>
                <a:spcPct val="105000"/>
              </a:lnSpc>
              <a:spcBef>
                <a:spcPts val="0"/>
              </a:spcBef>
              <a:buFont typeface="Arial" pitchFamily="34" charset="0"/>
              <a:buChar char="–"/>
              <a:defRPr sz="1100" kern="1200">
                <a:solidFill>
                  <a:srgbClr val="0C2652"/>
                </a:solidFill>
                <a:latin typeface="+mn-lt"/>
                <a:ea typeface="+mn-ea"/>
                <a:cs typeface="+mn-cs"/>
              </a:defRPr>
            </a:lvl4pPr>
            <a:lvl5pPr marL="806450" indent="-180975" algn="l" defTabSz="914400" rtl="0" eaLnBrk="1" latinLnBrk="0" hangingPunct="1">
              <a:lnSpc>
                <a:spcPct val="105000"/>
              </a:lnSpc>
              <a:spcBef>
                <a:spcPts val="0"/>
              </a:spcBef>
              <a:buFont typeface="Symbol" panose="05050102010706020507" pitchFamily="18" charset="2"/>
              <a:buChar char="-"/>
              <a:defRPr sz="1100" kern="1200">
                <a:solidFill>
                  <a:srgbClr val="0C265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Sources: Costco Historical 10-K , Yahoo Finance</a:t>
            </a:r>
          </a:p>
        </p:txBody>
      </p:sp>
      <p:sp>
        <p:nvSpPr>
          <p:cNvPr id="65" name="TextBox 64">
            <a:extLst>
              <a:ext uri="{FF2B5EF4-FFF2-40B4-BE49-F238E27FC236}">
                <a16:creationId xmlns:a16="http://schemas.microsoft.com/office/drawing/2014/main" id="{99254928-00B4-024B-8A1E-8F2E9B5F3FAE}"/>
              </a:ext>
            </a:extLst>
          </p:cNvPr>
          <p:cNvSpPr txBox="1"/>
          <p:nvPr/>
        </p:nvSpPr>
        <p:spPr>
          <a:xfrm>
            <a:off x="1395046" y="4337538"/>
            <a:ext cx="0" cy="0"/>
          </a:xfrm>
          <a:prstGeom prst="rect">
            <a:avLst/>
          </a:prstGeom>
        </p:spPr>
        <p:txBody>
          <a:bodyPr vert="horz" wrap="none" lIns="0" tIns="0" rIns="0" bIns="0" rtlCol="0">
            <a:noAutofit/>
          </a:bodyPr>
          <a:lstStyle/>
          <a:p>
            <a:endParaRPr lang="en-US" sz="1000" dirty="0" err="1"/>
          </a:p>
        </p:txBody>
      </p:sp>
      <p:graphicFrame>
        <p:nvGraphicFramePr>
          <p:cNvPr id="66" name="Chart 65">
            <a:extLst>
              <a:ext uri="{FF2B5EF4-FFF2-40B4-BE49-F238E27FC236}">
                <a16:creationId xmlns:a16="http://schemas.microsoft.com/office/drawing/2014/main" id="{CA1654E0-92D6-7240-BCE7-09DFD360499D}"/>
              </a:ext>
            </a:extLst>
          </p:cNvPr>
          <p:cNvGraphicFramePr>
            <a:graphicFrameLocks/>
          </p:cNvGraphicFramePr>
          <p:nvPr>
            <p:extLst>
              <p:ext uri="{D42A27DB-BD31-4B8C-83A1-F6EECF244321}">
                <p14:modId xmlns:p14="http://schemas.microsoft.com/office/powerpoint/2010/main" val="3302131459"/>
              </p:ext>
            </p:extLst>
          </p:nvPr>
        </p:nvGraphicFramePr>
        <p:xfrm>
          <a:off x="408948" y="4213338"/>
          <a:ext cx="4209249" cy="2546171"/>
        </p:xfrm>
        <a:graphic>
          <a:graphicData uri="http://schemas.openxmlformats.org/drawingml/2006/chart">
            <c:chart xmlns:c="http://schemas.openxmlformats.org/drawingml/2006/chart" xmlns:r="http://schemas.openxmlformats.org/officeDocument/2006/relationships" r:id="rId4"/>
          </a:graphicData>
        </a:graphic>
      </p:graphicFrame>
      <p:grpSp>
        <p:nvGrpSpPr>
          <p:cNvPr id="67" name="Shape 264">
            <a:extLst>
              <a:ext uri="{FF2B5EF4-FFF2-40B4-BE49-F238E27FC236}">
                <a16:creationId xmlns:a16="http://schemas.microsoft.com/office/drawing/2014/main" id="{E3BF21C7-5331-684A-B01C-0650A858E158}"/>
              </a:ext>
            </a:extLst>
          </p:cNvPr>
          <p:cNvGrpSpPr/>
          <p:nvPr/>
        </p:nvGrpSpPr>
        <p:grpSpPr>
          <a:xfrm>
            <a:off x="388489" y="3908872"/>
            <a:ext cx="4279493" cy="338512"/>
            <a:chOff x="0" y="4652"/>
            <a:chExt cx="3930485" cy="348795"/>
          </a:xfrm>
        </p:grpSpPr>
        <p:sp>
          <p:nvSpPr>
            <p:cNvPr id="68" name="Rectangle">
              <a:extLst>
                <a:ext uri="{FF2B5EF4-FFF2-40B4-BE49-F238E27FC236}">
                  <a16:creationId xmlns:a16="http://schemas.microsoft.com/office/drawing/2014/main" id="{BD4F8D09-D12B-7C4D-B3DE-C4FE237D0288}"/>
                </a:ext>
              </a:extLst>
            </p:cNvPr>
            <p:cNvSpPr/>
            <p:nvPr/>
          </p:nvSpPr>
          <p:spPr>
            <a:xfrm>
              <a:off x="0" y="23601"/>
              <a:ext cx="3930485" cy="310897"/>
            </a:xfrm>
            <a:prstGeom prst="rect">
              <a:avLst/>
            </a:prstGeom>
            <a:solidFill>
              <a:srgbClr val="00338E"/>
            </a:solidFill>
            <a:ln w="12700" cap="flat">
              <a:noFill/>
              <a:miter lim="400000"/>
            </a:ln>
            <a:effectLst/>
          </p:spPr>
          <p:txBody>
            <a:bodyPr wrap="square" lIns="45719" tIns="45719" rIns="45719" bIns="45719" numCol="1" anchor="ctr">
              <a:noAutofit/>
            </a:bodyPr>
            <a:lstStyle/>
            <a:p>
              <a:pPr algn="ctr"/>
              <a:endParaRPr>
                <a:latin typeface="Calibri" panose="020F0502020204030204" pitchFamily="34" charset="0"/>
                <a:cs typeface="Calibri" panose="020F0502020204030204" pitchFamily="34" charset="0"/>
              </a:endParaRPr>
            </a:p>
          </p:txBody>
        </p:sp>
        <p:sp>
          <p:nvSpPr>
            <p:cNvPr id="69" name="Business Description">
              <a:extLst>
                <a:ext uri="{FF2B5EF4-FFF2-40B4-BE49-F238E27FC236}">
                  <a16:creationId xmlns:a16="http://schemas.microsoft.com/office/drawing/2014/main" id="{7DA37CF2-3688-F84E-B12C-0B61AB6AEBFD}"/>
                </a:ext>
              </a:extLst>
            </p:cNvPr>
            <p:cNvSpPr txBox="1"/>
            <p:nvPr/>
          </p:nvSpPr>
          <p:spPr>
            <a:xfrm>
              <a:off x="45724" y="4652"/>
              <a:ext cx="3839036" cy="3487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a:solidFill>
                    <a:srgbClr val="FFFFFF"/>
                  </a:solidFill>
                  <a:latin typeface="Bookman Old Style"/>
                  <a:ea typeface="Bookman Old Style"/>
                  <a:cs typeface="Bookman Old Style"/>
                  <a:sym typeface="Bookman Old Style"/>
                </a:defRPr>
              </a:lvl1pPr>
            </a:lstStyle>
            <a:p>
              <a:r>
                <a:rPr lang="en-US" sz="1600" dirty="0">
                  <a:latin typeface="Calibri" panose="020F0502020204030204" pitchFamily="34" charset="0"/>
                  <a:cs typeface="Calibri" panose="020F0502020204030204" pitchFamily="34" charset="0"/>
                </a:rPr>
                <a:t>Revenue / Earnings (Billions)</a:t>
              </a:r>
            </a:p>
          </p:txBody>
        </p:sp>
      </p:grpSp>
      <p:grpSp>
        <p:nvGrpSpPr>
          <p:cNvPr id="70" name="Shape 264">
            <a:extLst>
              <a:ext uri="{FF2B5EF4-FFF2-40B4-BE49-F238E27FC236}">
                <a16:creationId xmlns:a16="http://schemas.microsoft.com/office/drawing/2014/main" id="{FE17BE42-03A5-4442-A3CF-8477EAB644A0}"/>
              </a:ext>
            </a:extLst>
          </p:cNvPr>
          <p:cNvGrpSpPr/>
          <p:nvPr/>
        </p:nvGrpSpPr>
        <p:grpSpPr>
          <a:xfrm>
            <a:off x="388489" y="1122810"/>
            <a:ext cx="4279493" cy="338512"/>
            <a:chOff x="0" y="4652"/>
            <a:chExt cx="3930485" cy="348795"/>
          </a:xfrm>
          <a:solidFill>
            <a:schemeClr val="accent1"/>
          </a:solidFill>
        </p:grpSpPr>
        <p:sp>
          <p:nvSpPr>
            <p:cNvPr id="71" name="Rectangle">
              <a:extLst>
                <a:ext uri="{FF2B5EF4-FFF2-40B4-BE49-F238E27FC236}">
                  <a16:creationId xmlns:a16="http://schemas.microsoft.com/office/drawing/2014/main" id="{C3E7F51B-F443-A54A-A505-73118F32F6E4}"/>
                </a:ext>
              </a:extLst>
            </p:cNvPr>
            <p:cNvSpPr/>
            <p:nvPr/>
          </p:nvSpPr>
          <p:spPr>
            <a:xfrm>
              <a:off x="0" y="23601"/>
              <a:ext cx="3930485" cy="31089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endParaRPr>
                <a:latin typeface="Calibri" panose="020F0502020204030204" pitchFamily="34" charset="0"/>
                <a:cs typeface="Calibri" panose="020F0502020204030204" pitchFamily="34" charset="0"/>
              </a:endParaRPr>
            </a:p>
          </p:txBody>
        </p:sp>
        <p:sp>
          <p:nvSpPr>
            <p:cNvPr id="72" name="Business Description">
              <a:extLst>
                <a:ext uri="{FF2B5EF4-FFF2-40B4-BE49-F238E27FC236}">
                  <a16:creationId xmlns:a16="http://schemas.microsoft.com/office/drawing/2014/main" id="{1E69414E-639A-1742-921B-0BCD3EFAA139}"/>
                </a:ext>
              </a:extLst>
            </p:cNvPr>
            <p:cNvSpPr txBox="1"/>
            <p:nvPr/>
          </p:nvSpPr>
          <p:spPr>
            <a:xfrm>
              <a:off x="45724" y="4652"/>
              <a:ext cx="3839036" cy="3487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a:solidFill>
                    <a:srgbClr val="FFFFFF"/>
                  </a:solidFill>
                  <a:latin typeface="Bookman Old Style"/>
                  <a:ea typeface="Bookman Old Style"/>
                  <a:cs typeface="Bookman Old Style"/>
                  <a:sym typeface="Bookman Old Style"/>
                </a:defRPr>
              </a:lvl1pPr>
            </a:lstStyle>
            <a:p>
              <a:r>
                <a:rPr lang="en-US" sz="1600" dirty="0">
                  <a:latin typeface="Calibri" panose="020F0502020204030204" pitchFamily="34" charset="0"/>
                  <a:cs typeface="Calibri" panose="020F0502020204030204" pitchFamily="34" charset="0"/>
                </a:rPr>
                <a:t>5 Year Stock Data</a:t>
              </a:r>
            </a:p>
          </p:txBody>
        </p:sp>
      </p:grpSp>
      <p:graphicFrame>
        <p:nvGraphicFramePr>
          <p:cNvPr id="73" name="Table 72">
            <a:extLst>
              <a:ext uri="{FF2B5EF4-FFF2-40B4-BE49-F238E27FC236}">
                <a16:creationId xmlns:a16="http://schemas.microsoft.com/office/drawing/2014/main" id="{E8E691E2-6CF2-EC4A-9659-983048F79EE4}"/>
              </a:ext>
            </a:extLst>
          </p:cNvPr>
          <p:cNvGraphicFramePr>
            <a:graphicFrameLocks noGrp="1"/>
          </p:cNvGraphicFramePr>
          <p:nvPr>
            <p:extLst>
              <p:ext uri="{D42A27DB-BD31-4B8C-83A1-F6EECF244321}">
                <p14:modId xmlns:p14="http://schemas.microsoft.com/office/powerpoint/2010/main" val="4152129976"/>
              </p:ext>
            </p:extLst>
          </p:nvPr>
        </p:nvGraphicFramePr>
        <p:xfrm>
          <a:off x="4738255" y="1534043"/>
          <a:ext cx="4246625" cy="2295144"/>
        </p:xfrm>
        <a:graphic>
          <a:graphicData uri="http://schemas.openxmlformats.org/drawingml/2006/table">
            <a:tbl>
              <a:tblPr/>
              <a:tblGrid>
                <a:gridCol w="2238990">
                  <a:extLst>
                    <a:ext uri="{9D8B030D-6E8A-4147-A177-3AD203B41FA5}">
                      <a16:colId xmlns:a16="http://schemas.microsoft.com/office/drawing/2014/main" val="3612384749"/>
                    </a:ext>
                  </a:extLst>
                </a:gridCol>
                <a:gridCol w="2007635">
                  <a:extLst>
                    <a:ext uri="{9D8B030D-6E8A-4147-A177-3AD203B41FA5}">
                      <a16:colId xmlns:a16="http://schemas.microsoft.com/office/drawing/2014/main" val="955765946"/>
                    </a:ext>
                  </a:extLst>
                </a:gridCol>
              </a:tblGrid>
              <a:tr h="252603">
                <a:tc>
                  <a:txBody>
                    <a:bodyPr/>
                    <a:lstStyle/>
                    <a:p>
                      <a:pPr algn="l" fontAlgn="b"/>
                      <a:endParaRPr lang="en-US" sz="1200" b="1" i="0" u="none" strike="noStrike" dirty="0">
                        <a:solidFill>
                          <a:srgbClr val="FFFFFF"/>
                        </a:solidFill>
                        <a:effectLst/>
                        <a:latin typeface="Calibri" panose="020F0502020204030204" pitchFamily="34" charset="0"/>
                      </a:endParaRP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200" b="1" i="0" u="none" strike="noStrike" dirty="0">
                          <a:solidFill>
                            <a:srgbClr val="FFFFFF"/>
                          </a:solidFill>
                          <a:effectLst/>
                          <a:latin typeface="Calibri" panose="020F0502020204030204" pitchFamily="34" charset="0"/>
                        </a:rPr>
                        <a:t> </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537825675"/>
                  </a:ext>
                </a:extLst>
              </a:tr>
              <a:tr h="252603">
                <a:tc>
                  <a:txBody>
                    <a:bodyPr/>
                    <a:lstStyle/>
                    <a:p>
                      <a:pPr algn="l" fontAlgn="b"/>
                      <a:r>
                        <a:rPr lang="en-US" sz="1200" b="0" i="0" u="none" strike="noStrike" dirty="0">
                          <a:solidFill>
                            <a:srgbClr val="000000"/>
                          </a:solidFill>
                          <a:effectLst/>
                          <a:latin typeface="Calibri" panose="020F0502020204030204" pitchFamily="34" charset="0"/>
                        </a:rPr>
                        <a:t> Share Price ($)</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$523.37 </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20601278"/>
                  </a:ext>
                </a:extLst>
              </a:tr>
              <a:tr h="252603">
                <a:tc>
                  <a:txBody>
                    <a:bodyPr/>
                    <a:lstStyle/>
                    <a:p>
                      <a:pPr algn="l" fontAlgn="b"/>
                      <a:r>
                        <a:rPr lang="en-US" sz="1200" b="0" i="0" u="none" strike="noStrike" dirty="0">
                          <a:solidFill>
                            <a:srgbClr val="000000"/>
                          </a:solidFill>
                          <a:effectLst/>
                          <a:latin typeface="Calibri" panose="020F0502020204030204" pitchFamily="34" charset="0"/>
                        </a:rPr>
                        <a:t> Shares Outstanding</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443.73 M</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17456671"/>
                  </a:ext>
                </a:extLst>
              </a:tr>
              <a:tr h="252603">
                <a:tc>
                  <a:txBody>
                    <a:bodyPr/>
                    <a:lstStyle/>
                    <a:p>
                      <a:pPr algn="l" fontAlgn="b"/>
                      <a:r>
                        <a:rPr lang="en-US" sz="1200" b="1" i="0" u="none" strike="noStrike" dirty="0">
                          <a:solidFill>
                            <a:srgbClr val="000000"/>
                          </a:solidFill>
                          <a:effectLst/>
                          <a:latin typeface="Calibri" panose="020F0502020204030204" pitchFamily="34" charset="0"/>
                        </a:rPr>
                        <a:t> Equity Value</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Calibri" panose="020F0502020204030204" pitchFamily="34" charset="0"/>
                        </a:rPr>
                        <a:t>                 231,646 M</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226302834"/>
                  </a:ext>
                </a:extLst>
              </a:tr>
              <a:tr h="252603">
                <a:tc>
                  <a:txBody>
                    <a:bodyPr/>
                    <a:lstStyle/>
                    <a:p>
                      <a:pPr algn="l" fontAlgn="b"/>
                      <a:r>
                        <a:rPr lang="en-US" sz="1200" b="0" i="0" u="none" strike="noStrike" dirty="0">
                          <a:solidFill>
                            <a:srgbClr val="000000"/>
                          </a:solidFill>
                          <a:effectLst/>
                          <a:latin typeface="Calibri" panose="020F0502020204030204" pitchFamily="34" charset="0"/>
                        </a:rPr>
                        <a:t> Cash and Cash Equivalents</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11,67 M</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540916448"/>
                  </a:ext>
                </a:extLst>
              </a:tr>
              <a:tr h="252603">
                <a:tc>
                  <a:txBody>
                    <a:bodyPr/>
                    <a:lstStyle/>
                    <a:p>
                      <a:pPr algn="l" fontAlgn="b"/>
                      <a:r>
                        <a:rPr lang="en-US" sz="1200" b="0" i="0" u="none" strike="noStrike" dirty="0">
                          <a:solidFill>
                            <a:srgbClr val="000000"/>
                          </a:solidFill>
                          <a:effectLst/>
                          <a:latin typeface="Calibri" panose="020F0502020204030204" pitchFamily="34" charset="0"/>
                        </a:rPr>
                        <a:t> Total Debt</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6,543 M</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65887637"/>
                  </a:ext>
                </a:extLst>
              </a:tr>
              <a:tr h="252603">
                <a:tc>
                  <a:txBody>
                    <a:bodyPr/>
                    <a:lstStyle/>
                    <a:p>
                      <a:pPr algn="l" fontAlgn="b"/>
                      <a:r>
                        <a:rPr lang="en-US" sz="1200" b="0" i="0" u="none" strike="noStrike" dirty="0">
                          <a:solidFill>
                            <a:srgbClr val="000000"/>
                          </a:solidFill>
                          <a:effectLst/>
                          <a:latin typeface="Calibri" panose="020F0502020204030204" pitchFamily="34" charset="0"/>
                        </a:rPr>
                        <a:t> Preferred Shares</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N/A</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2394401"/>
                  </a:ext>
                </a:extLst>
              </a:tr>
              <a:tr h="252603">
                <a:tc>
                  <a:txBody>
                    <a:bodyPr/>
                    <a:lstStyle/>
                    <a:p>
                      <a:pPr algn="l" fontAlgn="b"/>
                      <a:r>
                        <a:rPr lang="en-US" sz="1200" b="0" i="0" u="none" strike="noStrike" dirty="0">
                          <a:solidFill>
                            <a:srgbClr val="000000"/>
                          </a:solidFill>
                          <a:effectLst/>
                          <a:latin typeface="Calibri" panose="020F0502020204030204" pitchFamily="34" charset="0"/>
                        </a:rPr>
                        <a:t> Minority Interest</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5 M</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51255574"/>
                  </a:ext>
                </a:extLst>
              </a:tr>
              <a:tr h="252603">
                <a:tc>
                  <a:txBody>
                    <a:bodyPr/>
                    <a:lstStyle/>
                    <a:p>
                      <a:pPr algn="l" fontAlgn="b"/>
                      <a:r>
                        <a:rPr lang="en-US" sz="1200" b="1" i="0" u="none" strike="noStrike" dirty="0">
                          <a:solidFill>
                            <a:srgbClr val="000000"/>
                          </a:solidFill>
                          <a:effectLst/>
                          <a:latin typeface="Calibri" panose="020F0502020204030204" pitchFamily="34" charset="0"/>
                        </a:rPr>
                        <a:t> Enterprise Value</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a:r>
                        <a:rPr lang="en-US" sz="1200" b="1" dirty="0">
                          <a:effectLst/>
                        </a:rPr>
                        <a:t>219.230M</a:t>
                      </a:r>
                    </a:p>
                  </a:txBody>
                  <a:tcPr marL="9525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496395339"/>
                  </a:ext>
                </a:extLst>
              </a:tr>
            </a:tbl>
          </a:graphicData>
        </a:graphic>
      </p:graphicFrame>
      <p:graphicFrame>
        <p:nvGraphicFramePr>
          <p:cNvPr id="74" name="Table 73">
            <a:extLst>
              <a:ext uri="{FF2B5EF4-FFF2-40B4-BE49-F238E27FC236}">
                <a16:creationId xmlns:a16="http://schemas.microsoft.com/office/drawing/2014/main" id="{EA2B0DF1-C563-004A-BACF-72B1AA84CD8C}"/>
              </a:ext>
            </a:extLst>
          </p:cNvPr>
          <p:cNvGraphicFramePr>
            <a:graphicFrameLocks noGrp="1"/>
          </p:cNvGraphicFramePr>
          <p:nvPr>
            <p:extLst>
              <p:ext uri="{D42A27DB-BD31-4B8C-83A1-F6EECF244321}">
                <p14:modId xmlns:p14="http://schemas.microsoft.com/office/powerpoint/2010/main" val="1968575999"/>
              </p:ext>
            </p:extLst>
          </p:nvPr>
        </p:nvGraphicFramePr>
        <p:xfrm>
          <a:off x="4738254" y="4332109"/>
          <a:ext cx="4279493" cy="2138640"/>
        </p:xfrm>
        <a:graphic>
          <a:graphicData uri="http://schemas.openxmlformats.org/drawingml/2006/table">
            <a:tbl>
              <a:tblPr/>
              <a:tblGrid>
                <a:gridCol w="2161806">
                  <a:extLst>
                    <a:ext uri="{9D8B030D-6E8A-4147-A177-3AD203B41FA5}">
                      <a16:colId xmlns:a16="http://schemas.microsoft.com/office/drawing/2014/main" val="684510251"/>
                    </a:ext>
                  </a:extLst>
                </a:gridCol>
                <a:gridCol w="2117687">
                  <a:extLst>
                    <a:ext uri="{9D8B030D-6E8A-4147-A177-3AD203B41FA5}">
                      <a16:colId xmlns:a16="http://schemas.microsoft.com/office/drawing/2014/main" val="1086281701"/>
                    </a:ext>
                  </a:extLst>
                </a:gridCol>
              </a:tblGrid>
              <a:tr h="305520">
                <a:tc>
                  <a:txBody>
                    <a:bodyPr/>
                    <a:lstStyle/>
                    <a:p>
                      <a:pPr algn="l" fontAlgn="b"/>
                      <a:r>
                        <a:rPr lang="en-US" sz="1200" b="1" i="0" u="none" strike="noStrike">
                          <a:solidFill>
                            <a:srgbClr val="FFFFFF"/>
                          </a:solidFill>
                          <a:effectLst/>
                          <a:latin typeface="Calibri" panose="020F0502020204030204" pitchFamily="34" charset="0"/>
                        </a:rPr>
                        <a:t>Metric </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en-US" sz="1200" b="1" i="0" u="none" strike="noStrike" dirty="0">
                          <a:solidFill>
                            <a:srgbClr val="FFFFFF"/>
                          </a:solidFill>
                          <a:effectLst/>
                          <a:latin typeface="Calibri" panose="020F0502020204030204" pitchFamily="34" charset="0"/>
                        </a:rPr>
                        <a:t>Data</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396188853"/>
                  </a:ext>
                </a:extLst>
              </a:tr>
              <a:tr h="305520">
                <a:tc>
                  <a:txBody>
                    <a:bodyPr/>
                    <a:lstStyle/>
                    <a:p>
                      <a:pPr algn="l" fontAlgn="b"/>
                      <a:r>
                        <a:rPr lang="en-US" sz="1200" b="0" i="0" u="none" strike="noStrike" dirty="0">
                          <a:solidFill>
                            <a:srgbClr val="000000"/>
                          </a:solidFill>
                          <a:effectLst/>
                          <a:latin typeface="Calibri" panose="020F0502020204030204" pitchFamily="34" charset="0"/>
                        </a:rPr>
                        <a:t> Market Cap: </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200" b="0" i="0" u="none" strike="noStrike" dirty="0">
                          <a:solidFill>
                            <a:srgbClr val="232A31"/>
                          </a:solidFill>
                          <a:effectLst/>
                          <a:latin typeface="Yahoo Sans Finance"/>
                        </a:rPr>
                        <a:t>223.68 B</a:t>
                      </a:r>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393910959"/>
                  </a:ext>
                </a:extLst>
              </a:tr>
              <a:tr h="305520">
                <a:tc>
                  <a:txBody>
                    <a:bodyPr/>
                    <a:lstStyle/>
                    <a:p>
                      <a:pPr algn="l" fontAlgn="b"/>
                      <a:r>
                        <a:rPr lang="en-US" sz="1200" b="0" i="0" u="none" strike="noStrike" dirty="0">
                          <a:solidFill>
                            <a:srgbClr val="000000"/>
                          </a:solidFill>
                          <a:effectLst/>
                          <a:latin typeface="Calibri" panose="020F0502020204030204" pitchFamily="34" charset="0"/>
                        </a:rPr>
                        <a:t> Beta (5Y Monthly)</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0.78</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19636042"/>
                  </a:ext>
                </a:extLst>
              </a:tr>
              <a:tr h="305520">
                <a:tc>
                  <a:txBody>
                    <a:bodyPr/>
                    <a:lstStyle/>
                    <a:p>
                      <a:pPr algn="l" fontAlgn="b"/>
                      <a:r>
                        <a:rPr lang="en-US" sz="1200" b="0" i="0" u="none" strike="noStrike" dirty="0">
                          <a:solidFill>
                            <a:srgbClr val="000000"/>
                          </a:solidFill>
                          <a:effectLst/>
                          <a:latin typeface="Calibri" panose="020F0502020204030204" pitchFamily="34" charset="0"/>
                        </a:rPr>
                        <a:t> PE Ratio (TTM) </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38.15x</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10861822"/>
                  </a:ext>
                </a:extLst>
              </a:tr>
              <a:tr h="305520">
                <a:tc>
                  <a:txBody>
                    <a:bodyPr/>
                    <a:lstStyle/>
                    <a:p>
                      <a:pPr algn="l" fontAlgn="b"/>
                      <a:r>
                        <a:rPr lang="en-US" sz="1200" b="0" i="0" u="none" strike="noStrike" dirty="0">
                          <a:solidFill>
                            <a:srgbClr val="000000"/>
                          </a:solidFill>
                          <a:effectLst/>
                          <a:latin typeface="Calibri" panose="020F0502020204030204" pitchFamily="34" charset="0"/>
                        </a:rPr>
                        <a:t> 52 week range: </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406.51 - 612.27</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236598584"/>
                  </a:ext>
                </a:extLst>
              </a:tr>
              <a:tr h="305520">
                <a:tc>
                  <a:txBody>
                    <a:bodyPr/>
                    <a:lstStyle/>
                    <a:p>
                      <a:pPr algn="l" fontAlgn="b"/>
                      <a:r>
                        <a:rPr lang="en-US" sz="1200" b="0" i="0" u="none" strike="noStrike" dirty="0">
                          <a:solidFill>
                            <a:srgbClr val="000000"/>
                          </a:solidFill>
                          <a:effectLst/>
                          <a:latin typeface="Calibri" panose="020F0502020204030204" pitchFamily="34" charset="0"/>
                        </a:rPr>
                        <a:t> EPS</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13.23</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77269783"/>
                  </a:ext>
                </a:extLst>
              </a:tr>
              <a:tr h="305520">
                <a:tc>
                  <a:txBody>
                    <a:bodyPr/>
                    <a:lstStyle/>
                    <a:p>
                      <a:pPr algn="l" fontAlgn="b"/>
                      <a:r>
                        <a:rPr lang="en-US" sz="1200" b="0" i="0" u="none" strike="noStrike" dirty="0">
                          <a:solidFill>
                            <a:srgbClr val="000000"/>
                          </a:solidFill>
                          <a:effectLst/>
                          <a:latin typeface="Calibri" panose="020F0502020204030204" pitchFamily="34" charset="0"/>
                        </a:rPr>
                        <a:t> EV / EBITDA </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21.96x</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2019607"/>
                  </a:ext>
                </a:extLst>
              </a:tr>
            </a:tbl>
          </a:graphicData>
        </a:graphic>
      </p:graphicFrame>
      <p:grpSp>
        <p:nvGrpSpPr>
          <p:cNvPr id="75" name="Group 74">
            <a:extLst>
              <a:ext uri="{FF2B5EF4-FFF2-40B4-BE49-F238E27FC236}">
                <a16:creationId xmlns:a16="http://schemas.microsoft.com/office/drawing/2014/main" id="{7770FD10-AD31-7C48-A893-17E242634F00}"/>
              </a:ext>
            </a:extLst>
          </p:cNvPr>
          <p:cNvGrpSpPr/>
          <p:nvPr/>
        </p:nvGrpSpPr>
        <p:grpSpPr>
          <a:xfrm>
            <a:off x="4738253" y="1122224"/>
            <a:ext cx="4279493" cy="338512"/>
            <a:chOff x="540889" y="1275210"/>
            <a:chExt cx="4279493" cy="338512"/>
          </a:xfrm>
        </p:grpSpPr>
        <p:sp>
          <p:nvSpPr>
            <p:cNvPr id="76" name="Rectangle">
              <a:extLst>
                <a:ext uri="{FF2B5EF4-FFF2-40B4-BE49-F238E27FC236}">
                  <a16:creationId xmlns:a16="http://schemas.microsoft.com/office/drawing/2014/main" id="{1226CB06-19DD-4349-ABA8-78328A018506}"/>
                </a:ext>
              </a:extLst>
            </p:cNvPr>
            <p:cNvSpPr/>
            <p:nvPr/>
          </p:nvSpPr>
          <p:spPr>
            <a:xfrm>
              <a:off x="540889" y="1293600"/>
              <a:ext cx="4279493" cy="301731"/>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endParaRPr>
                <a:latin typeface="Calibri" panose="020F0502020204030204" pitchFamily="34" charset="0"/>
                <a:cs typeface="Calibri" panose="020F0502020204030204" pitchFamily="34" charset="0"/>
              </a:endParaRPr>
            </a:p>
          </p:txBody>
        </p:sp>
        <p:sp>
          <p:nvSpPr>
            <p:cNvPr id="77" name="Business Description">
              <a:extLst>
                <a:ext uri="{FF2B5EF4-FFF2-40B4-BE49-F238E27FC236}">
                  <a16:creationId xmlns:a16="http://schemas.microsoft.com/office/drawing/2014/main" id="{7A67DD76-5506-414F-A390-A693525EAC71}"/>
                </a:ext>
              </a:extLst>
            </p:cNvPr>
            <p:cNvSpPr txBox="1"/>
            <p:nvPr/>
          </p:nvSpPr>
          <p:spPr>
            <a:xfrm>
              <a:off x="590673" y="1275210"/>
              <a:ext cx="4179924" cy="3385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a:solidFill>
                    <a:srgbClr val="FFFFFF"/>
                  </a:solidFill>
                  <a:latin typeface="Bookman Old Style"/>
                  <a:ea typeface="Bookman Old Style"/>
                  <a:cs typeface="Bookman Old Style"/>
                  <a:sym typeface="Bookman Old Style"/>
                </a:defRPr>
              </a:lvl1pPr>
            </a:lstStyle>
            <a:p>
              <a:r>
                <a:rPr lang="en-US" sz="1600" dirty="0">
                  <a:latin typeface="Calibri" panose="020F0502020204030204" pitchFamily="34" charset="0"/>
                  <a:cs typeface="Calibri" panose="020F0502020204030204" pitchFamily="34" charset="0"/>
                </a:rPr>
                <a:t>Enterprise Value Walkthrough</a:t>
              </a:r>
            </a:p>
          </p:txBody>
        </p:sp>
      </p:grpSp>
      <p:sp>
        <p:nvSpPr>
          <p:cNvPr id="78" name="Rectangle">
            <a:extLst>
              <a:ext uri="{FF2B5EF4-FFF2-40B4-BE49-F238E27FC236}">
                <a16:creationId xmlns:a16="http://schemas.microsoft.com/office/drawing/2014/main" id="{1C755AD8-A613-A345-A8CA-D5E7255F1F8E}"/>
              </a:ext>
            </a:extLst>
          </p:cNvPr>
          <p:cNvSpPr/>
          <p:nvPr/>
        </p:nvSpPr>
        <p:spPr>
          <a:xfrm>
            <a:off x="384946" y="3927261"/>
            <a:ext cx="4279493" cy="301731"/>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endParaRPr>
              <a:latin typeface="Calibri" panose="020F0502020204030204" pitchFamily="34" charset="0"/>
              <a:cs typeface="Calibri" panose="020F0502020204030204" pitchFamily="34" charset="0"/>
            </a:endParaRPr>
          </a:p>
        </p:txBody>
      </p:sp>
      <p:sp>
        <p:nvSpPr>
          <p:cNvPr id="79" name="Business Description">
            <a:extLst>
              <a:ext uri="{FF2B5EF4-FFF2-40B4-BE49-F238E27FC236}">
                <a16:creationId xmlns:a16="http://schemas.microsoft.com/office/drawing/2014/main" id="{64488529-5CB7-524B-8C8C-6A28D5455F2E}"/>
              </a:ext>
            </a:extLst>
          </p:cNvPr>
          <p:cNvSpPr txBox="1"/>
          <p:nvPr/>
        </p:nvSpPr>
        <p:spPr>
          <a:xfrm>
            <a:off x="484514" y="3901044"/>
            <a:ext cx="4196841" cy="3385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a:solidFill>
                  <a:srgbClr val="FFFFFF"/>
                </a:solidFill>
                <a:latin typeface="Bookman Old Style"/>
                <a:ea typeface="Bookman Old Style"/>
                <a:cs typeface="Bookman Old Style"/>
                <a:sym typeface="Bookman Old Style"/>
              </a:defRPr>
            </a:lvl1pPr>
          </a:lstStyle>
          <a:p>
            <a:r>
              <a:rPr lang="en-US" sz="1600" dirty="0">
                <a:latin typeface="Calibri" panose="020F0502020204030204" pitchFamily="34" charset="0"/>
                <a:cs typeface="Calibri" panose="020F0502020204030204" pitchFamily="34" charset="0"/>
              </a:rPr>
              <a:t>Revenue + Earnings </a:t>
            </a:r>
          </a:p>
        </p:txBody>
      </p:sp>
      <p:sp>
        <p:nvSpPr>
          <p:cNvPr id="80" name="Rectangle">
            <a:extLst>
              <a:ext uri="{FF2B5EF4-FFF2-40B4-BE49-F238E27FC236}">
                <a16:creationId xmlns:a16="http://schemas.microsoft.com/office/drawing/2014/main" id="{4AEF0978-61E8-D141-BA8E-0C009D419D91}"/>
              </a:ext>
            </a:extLst>
          </p:cNvPr>
          <p:cNvSpPr/>
          <p:nvPr/>
        </p:nvSpPr>
        <p:spPr>
          <a:xfrm>
            <a:off x="4738253" y="3927260"/>
            <a:ext cx="4279493" cy="301731"/>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endParaRPr>
              <a:latin typeface="Calibri" panose="020F0502020204030204" pitchFamily="34" charset="0"/>
              <a:cs typeface="Calibri" panose="020F0502020204030204" pitchFamily="34" charset="0"/>
            </a:endParaRPr>
          </a:p>
        </p:txBody>
      </p:sp>
      <p:sp>
        <p:nvSpPr>
          <p:cNvPr id="81" name="Business Description">
            <a:extLst>
              <a:ext uri="{FF2B5EF4-FFF2-40B4-BE49-F238E27FC236}">
                <a16:creationId xmlns:a16="http://schemas.microsoft.com/office/drawing/2014/main" id="{4C269E6A-E6AA-E04D-A136-E408E7AF3B0A}"/>
              </a:ext>
            </a:extLst>
          </p:cNvPr>
          <p:cNvSpPr txBox="1"/>
          <p:nvPr/>
        </p:nvSpPr>
        <p:spPr>
          <a:xfrm>
            <a:off x="4804956" y="3875606"/>
            <a:ext cx="4179924" cy="3385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a:solidFill>
                  <a:srgbClr val="FFFFFF"/>
                </a:solidFill>
                <a:latin typeface="Bookman Old Style"/>
                <a:ea typeface="Bookman Old Style"/>
                <a:cs typeface="Bookman Old Style"/>
                <a:sym typeface="Bookman Old Style"/>
              </a:defRPr>
            </a:lvl1pPr>
          </a:lstStyle>
          <a:p>
            <a:r>
              <a:rPr lang="en-US" sz="1600" dirty="0">
                <a:latin typeface="Calibri" panose="020F0502020204030204" pitchFamily="34" charset="0"/>
                <a:cs typeface="Calibri" panose="020F0502020204030204" pitchFamily="34" charset="0"/>
              </a:rPr>
              <a:t>Key Metrics</a:t>
            </a:r>
          </a:p>
        </p:txBody>
      </p:sp>
      <p:sp>
        <p:nvSpPr>
          <p:cNvPr id="82" name="TextBox 81">
            <a:extLst>
              <a:ext uri="{FF2B5EF4-FFF2-40B4-BE49-F238E27FC236}">
                <a16:creationId xmlns:a16="http://schemas.microsoft.com/office/drawing/2014/main" id="{BE146601-FF84-9747-BAE0-CF64E1603879}"/>
              </a:ext>
            </a:extLst>
          </p:cNvPr>
          <p:cNvSpPr txBox="1"/>
          <p:nvPr/>
        </p:nvSpPr>
        <p:spPr>
          <a:xfrm>
            <a:off x="6041985" y="11575"/>
            <a:ext cx="0" cy="0"/>
          </a:xfrm>
          <a:prstGeom prst="rect">
            <a:avLst/>
          </a:prstGeom>
        </p:spPr>
        <p:txBody>
          <a:bodyPr vert="horz" wrap="none" lIns="0" tIns="0" rIns="0" bIns="0" rtlCol="0">
            <a:noAutofit/>
          </a:bodyPr>
          <a:lstStyle/>
          <a:p>
            <a:endParaRPr lang="en-US" sz="1000" dirty="0" err="1"/>
          </a:p>
        </p:txBody>
      </p:sp>
      <p:graphicFrame>
        <p:nvGraphicFramePr>
          <p:cNvPr id="83" name="Chart 82">
            <a:extLst>
              <a:ext uri="{FF2B5EF4-FFF2-40B4-BE49-F238E27FC236}">
                <a16:creationId xmlns:a16="http://schemas.microsoft.com/office/drawing/2014/main" id="{62E19B49-0E1C-684A-AF5D-352DBEF11037}"/>
              </a:ext>
            </a:extLst>
          </p:cNvPr>
          <p:cNvGraphicFramePr>
            <a:graphicFrameLocks/>
          </p:cNvGraphicFramePr>
          <p:nvPr>
            <p:extLst>
              <p:ext uri="{D42A27DB-BD31-4B8C-83A1-F6EECF244321}">
                <p14:modId xmlns:p14="http://schemas.microsoft.com/office/powerpoint/2010/main" val="2768728545"/>
              </p:ext>
            </p:extLst>
          </p:nvPr>
        </p:nvGraphicFramePr>
        <p:xfrm>
          <a:off x="384946" y="1479712"/>
          <a:ext cx="4233251" cy="23494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09547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02C4AEA-8D95-4877-B5CE-0F42FB10A17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2585058"/>
              </p:ext>
            </p:extLst>
          </p:nvPr>
        </p:nvGraphicFramePr>
        <p:xfrm>
          <a:off x="548640" y="685800"/>
          <a:ext cx="8046720" cy="5486400"/>
        </p:xfrm>
        <a:graphic>
          <a:graphicData uri="http://schemas.openxmlformats.org/drawingml/2006/table">
            <a:tbl>
              <a:tblPr firstRow="1" bandRow="1">
                <a:tableStyleId>{21E4AEA4-8DFA-4A89-87EB-49C32662AFE0}</a:tableStyleId>
              </a:tblPr>
              <a:tblGrid>
                <a:gridCol w="8046720">
                  <a:extLst>
                    <a:ext uri="{9D8B030D-6E8A-4147-A177-3AD203B41FA5}">
                      <a16:colId xmlns:a16="http://schemas.microsoft.com/office/drawing/2014/main" val="1399054845"/>
                    </a:ext>
                  </a:extLst>
                </a:gridCol>
              </a:tblGrid>
              <a:tr h="685800">
                <a:tc>
                  <a:txBody>
                    <a:bodyPr/>
                    <a:lstStyle/>
                    <a:p>
                      <a:pPr marL="341313" marR="0" lvl="0" indent="-341313"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I.	</a:t>
                      </a:r>
                      <a:r>
                        <a:rPr lang="en-US" sz="1600" b="1" kern="1200" cap="small" baseline="0">
                          <a:solidFill>
                            <a:schemeClr val="tx2">
                              <a:lumMod val="50000"/>
                            </a:schemeClr>
                          </a:solidFill>
                          <a:latin typeface="+mn-lt"/>
                          <a:ea typeface="+mn-ea"/>
                          <a:cs typeface="+mn-cs"/>
                        </a:rPr>
                        <a:t>Executive Summary</a:t>
                      </a:r>
                    </a:p>
                  </a:txBody>
                  <a:tcPr anchor="ctr">
                    <a:noFill/>
                  </a:tcPr>
                </a:tc>
                <a:extLst>
                  <a:ext uri="{0D108BD9-81ED-4DB2-BD59-A6C34878D82A}">
                    <a16:rowId xmlns:a16="http://schemas.microsoft.com/office/drawing/2014/main" val="2280700353"/>
                  </a:ext>
                </a:extLst>
              </a:tr>
              <a:tr h="685800">
                <a:tc>
                  <a:txBody>
                    <a:bodyPr/>
                    <a:lstStyle/>
                    <a:p>
                      <a:pPr marL="400050" marR="0" lvl="0" indent="-400050" algn="l" defTabSz="914400" rtl="0" eaLnBrk="1" fontAlgn="auto" latinLnBrk="0" hangingPunct="1">
                        <a:lnSpc>
                          <a:spcPct val="100000"/>
                        </a:lnSpc>
                        <a:spcBef>
                          <a:spcPts val="0"/>
                        </a:spcBef>
                        <a:spcAft>
                          <a:spcPts val="0"/>
                        </a:spcAft>
                        <a:buClrTx/>
                        <a:buSzTx/>
                        <a:buFontTx/>
                        <a:buAutoNum type="romanUcPeriod" startAt="2"/>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Industry Overview</a:t>
                      </a:r>
                    </a:p>
                  </a:txBody>
                  <a:tcPr anchor="ctr">
                    <a:noFill/>
                  </a:tcPr>
                </a:tc>
                <a:extLst>
                  <a:ext uri="{0D108BD9-81ED-4DB2-BD59-A6C34878D82A}">
                    <a16:rowId xmlns:a16="http://schemas.microsoft.com/office/drawing/2014/main" val="1047921284"/>
                  </a:ext>
                </a:extLst>
              </a:tr>
              <a:tr h="685800">
                <a:tc>
                  <a:txBody>
                    <a:bodyPr/>
                    <a:lstStyle/>
                    <a:p>
                      <a:pPr marL="400050" marR="0" lvl="0" indent="-400050" algn="l" defTabSz="914400" rtl="0" eaLnBrk="1" fontAlgn="auto" latinLnBrk="0" hangingPunct="1">
                        <a:lnSpc>
                          <a:spcPct val="100000"/>
                        </a:lnSpc>
                        <a:spcBef>
                          <a:spcPts val="0"/>
                        </a:spcBef>
                        <a:spcAft>
                          <a:spcPts val="0"/>
                        </a:spcAft>
                        <a:buClrTx/>
                        <a:buSzTx/>
                        <a:buFontTx/>
                        <a:buAutoNum type="romanUcPeriod" startAt="3"/>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Financial Overview</a:t>
                      </a:r>
                    </a:p>
                  </a:txBody>
                  <a:tcPr anchor="ctr">
                    <a:noFill/>
                  </a:tcPr>
                </a:tc>
                <a:extLst>
                  <a:ext uri="{0D108BD9-81ED-4DB2-BD59-A6C34878D82A}">
                    <a16:rowId xmlns:a16="http://schemas.microsoft.com/office/drawing/2014/main" val="1030257006"/>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IV.    Environmental, Social &amp; Governance Analysis</a:t>
                      </a:r>
                    </a:p>
                  </a:txBody>
                  <a:tcPr anchor="ctr">
                    <a:solidFill>
                      <a:schemeClr val="accent1">
                        <a:lumMod val="20000"/>
                        <a:lumOff val="80000"/>
                      </a:schemeClr>
                    </a:solidFill>
                  </a:tcPr>
                </a:tc>
                <a:extLst>
                  <a:ext uri="{0D108BD9-81ED-4DB2-BD59-A6C34878D82A}">
                    <a16:rowId xmlns:a16="http://schemas.microsoft.com/office/drawing/2014/main" val="386185188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     Competitive Landscape</a:t>
                      </a:r>
                    </a:p>
                  </a:txBody>
                  <a:tcPr anchor="ctr">
                    <a:noFill/>
                  </a:tcPr>
                </a:tc>
                <a:extLst>
                  <a:ext uri="{0D108BD9-81ED-4DB2-BD59-A6C34878D82A}">
                    <a16:rowId xmlns:a16="http://schemas.microsoft.com/office/drawing/2014/main" val="4028861106"/>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VI.    Catalysts and risks</a:t>
                      </a:r>
                    </a:p>
                  </a:txBody>
                  <a:tcPr anchor="ctr">
                    <a:noFill/>
                  </a:tcPr>
                </a:tc>
                <a:extLst>
                  <a:ext uri="{0D108BD9-81ED-4DB2-BD59-A6C34878D82A}">
                    <a16:rowId xmlns:a16="http://schemas.microsoft.com/office/drawing/2014/main" val="95096767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VII.    Investment Rationale</a:t>
                      </a:r>
                    </a:p>
                  </a:txBody>
                  <a:tcPr anchor="ctr">
                    <a:noFill/>
                  </a:tcPr>
                </a:tc>
                <a:extLst>
                  <a:ext uri="{0D108BD9-81ED-4DB2-BD59-A6C34878D82A}">
                    <a16:rowId xmlns:a16="http://schemas.microsoft.com/office/drawing/2014/main" val="304509101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a:ln>
                            <a:noFill/>
                          </a:ln>
                          <a:solidFill>
                            <a:schemeClr val="tx2">
                              <a:lumMod val="50000"/>
                            </a:schemeClr>
                          </a:solidFill>
                          <a:effectLst/>
                          <a:uLnTx/>
                          <a:uFillTx/>
                          <a:latin typeface="+mn-lt"/>
                          <a:ea typeface="+mn-ea"/>
                          <a:cs typeface="+mn-cs"/>
                        </a:rPr>
                        <a:t>VIII.   Comps and DCF Models (Financial Models)</a:t>
                      </a:r>
                    </a:p>
                  </a:txBody>
                  <a:tcPr anchor="ctr">
                    <a:noFill/>
                  </a:tcPr>
                </a:tc>
                <a:extLst>
                  <a:ext uri="{0D108BD9-81ED-4DB2-BD59-A6C34878D82A}">
                    <a16:rowId xmlns:a16="http://schemas.microsoft.com/office/drawing/2014/main" val="2978899624"/>
                  </a:ext>
                </a:extLst>
              </a:tr>
            </a:tbl>
          </a:graphicData>
        </a:graphic>
      </p:graphicFrame>
    </p:spTree>
    <p:extLst>
      <p:ext uri="{BB962C8B-B14F-4D97-AF65-F5344CB8AC3E}">
        <p14:creationId xmlns:p14="http://schemas.microsoft.com/office/powerpoint/2010/main" val="22441025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CIQLASTID" val="189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EK" val="1500"/>
  <p:tag name="MIO_UPDATE" val="True"/>
  <p:tag name="MIO_VERSION" val="12.02.2015 11:56:53"/>
  <p:tag name="MIO_DBID" val="2F7A6069-81FD-4996-930C-4E3ED8DE22F8"/>
  <p:tag name="MIO_LASTDOWNLOADED" val="12.07.2016 10:59:07"/>
  <p:tag name="MIO_OBJECTNAME" val="AltiumStandardBas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9eVFHRyWU6ejQC8wImsa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ltiumStandardBase">
  <a:themeElements>
    <a:clrScheme name="Custom 1">
      <a:dk1>
        <a:srgbClr val="000000"/>
      </a:dk1>
      <a:lt1>
        <a:srgbClr val="FFFFFF"/>
      </a:lt1>
      <a:dk2>
        <a:srgbClr val="000000"/>
      </a:dk2>
      <a:lt2>
        <a:srgbClr val="E7E6E6"/>
      </a:lt2>
      <a:accent1>
        <a:srgbClr val="4472C4"/>
      </a:accent1>
      <a:accent2>
        <a:srgbClr val="ED7D31"/>
      </a:accent2>
      <a:accent3>
        <a:srgbClr val="FFC000"/>
      </a:accent3>
      <a:accent4>
        <a:srgbClr val="FFC000"/>
      </a:accent4>
      <a:accent5>
        <a:srgbClr val="5B9BD5"/>
      </a:accent5>
      <a:accent6>
        <a:srgbClr val="70AD47"/>
      </a:accent6>
      <a:hlink>
        <a:srgbClr val="0563C1"/>
      </a:hlink>
      <a:folHlink>
        <a:srgbClr val="954F7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05000"/>
          </a:lnSpc>
          <a:defRPr sz="1200" kern="0" dirty="0" err="1" smtClean="0">
            <a:solidFill>
              <a:srgbClr val="0F2F45"/>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oAutofit/>
      </a:bodyPr>
      <a:lstStyle>
        <a:defPPr>
          <a:defRPr sz="1000" dirty="0" err="1" smtClean="0"/>
        </a:defPPr>
      </a:lstStyle>
    </a:txDef>
  </a:objectDefaults>
  <a:extraClrSchemeLst>
    <a:extraClrScheme>
      <a:clrScheme name="Altium">
        <a:dk1>
          <a:srgbClr val="0F2F45"/>
        </a:dk1>
        <a:lt1>
          <a:sysClr val="window" lastClr="FFFFFF"/>
        </a:lt1>
        <a:dk2>
          <a:srgbClr val="2D415F"/>
        </a:dk2>
        <a:lt2>
          <a:srgbClr val="D9E7EF"/>
        </a:lt2>
        <a:accent1>
          <a:srgbClr val="005A91"/>
        </a:accent1>
        <a:accent2>
          <a:srgbClr val="B4CDE6"/>
        </a:accent2>
        <a:accent3>
          <a:srgbClr val="BBA965"/>
        </a:accent3>
        <a:accent4>
          <a:srgbClr val="DCD3B0"/>
        </a:accent4>
        <a:accent5>
          <a:srgbClr val="776C8C"/>
        </a:accent5>
        <a:accent6>
          <a:srgbClr val="B2A8B8"/>
        </a:accent6>
        <a:hlink>
          <a:srgbClr val="0096E6"/>
        </a:hlink>
        <a:folHlink>
          <a:srgbClr val="50415A"/>
        </a:folHlink>
      </a:clrScheme>
    </a:extraClrScheme>
  </a:extraClrSchemeLst>
  <a:extLst>
    <a:ext uri="{05A4C25C-085E-4340-85A3-A5531E510DB2}">
      <thm15:themeFamily xmlns:thm15="http://schemas.microsoft.com/office/thememl/2012/main" name="Presentation7" id="{D6413CE3-21AC-4365-BDDA-2231D283D7BD}" vid="{4E370530-FABA-43B6-8784-9B7B6195F5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5E02EE7-C523-4ACB-9DC3-61382EC9E764}">
  <we:reference id="36907bf5-2c4b-4ebb-b2d8-8ed6acad83c2" version="1.0.0.0" store="\\ssfofile01b\banking\admin\logointern" storeType="Filesystem"/>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A4D22D7ECD874092D8C035CADDC5AE" ma:contentTypeVersion="15" ma:contentTypeDescription="Create a new document." ma:contentTypeScope="" ma:versionID="6cfae23da1d52f61cbb54f574097bdac">
  <xsd:schema xmlns:xsd="http://www.w3.org/2001/XMLSchema" xmlns:xs="http://www.w3.org/2001/XMLSchema" xmlns:p="http://schemas.microsoft.com/office/2006/metadata/properties" xmlns:ns1="http://schemas.microsoft.com/sharepoint/v3" xmlns:ns3="cfe2015d-0817-4757-919e-483687257433" xmlns:ns4="4774e80d-d562-4c8a-9c31-c34ae77ead34" targetNamespace="http://schemas.microsoft.com/office/2006/metadata/properties" ma:root="true" ma:fieldsID="b294709f6276077f8249d4559883c436" ns1:_="" ns3:_="" ns4:_="">
    <xsd:import namespace="http://schemas.microsoft.com/sharepoint/v3"/>
    <xsd:import namespace="cfe2015d-0817-4757-919e-483687257433"/>
    <xsd:import namespace="4774e80d-d562-4c8a-9c31-c34ae77ead3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e2015d-0817-4757-919e-4836872574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74e80d-d562-4c8a-9c31-c34ae77ead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E5C566-09E4-400A-B81F-C22739D4FE47}">
  <ds:schemaRefs>
    <ds:schemaRef ds:uri="4774e80d-d562-4c8a-9c31-c34ae77ead34"/>
    <ds:schemaRef ds:uri="cfe2015d-0817-4757-919e-4836872574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86B6BFBC-6292-4950-AE71-44BDA5A88DF2}">
  <ds:schemaRefs>
    <ds:schemaRef ds:uri="http://schemas.microsoft.com/office/2006/metadata/properties"/>
    <ds:schemaRef ds:uri="http://schemas.microsoft.com/office/infopath/2007/PartnerControls"/>
    <ds:schemaRef ds:uri="http://schemas.microsoft.com/sharepoint/v3"/>
    <ds:schemaRef ds:uri="http://www.w3.org/2000/xmlns/"/>
    <ds:schemaRef ds:uri="http://www.w3.org/2001/XMLSchema-instance"/>
  </ds:schemaRefs>
</ds:datastoreItem>
</file>

<file path=customXml/itemProps3.xml><?xml version="1.0" encoding="utf-8"?>
<ds:datastoreItem xmlns:ds="http://schemas.openxmlformats.org/officeDocument/2006/customXml" ds:itemID="{7843E8DF-CDF5-444E-B8ED-A97E00B90A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5808</TotalTime>
  <Words>2160</Words>
  <Application>Microsoft Macintosh PowerPoint</Application>
  <PresentationFormat>On-screen Show (4:3)</PresentationFormat>
  <Paragraphs>282</Paragraphs>
  <Slides>21</Slides>
  <Notes>14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3" baseType="lpstr">
      <vt:lpstr>Arial</vt:lpstr>
      <vt:lpstr>Bookman Old Style</vt:lpstr>
      <vt:lpstr>Calibri</vt:lpstr>
      <vt:lpstr>Calibri Light</vt:lpstr>
      <vt:lpstr>Gill Sans</vt:lpstr>
      <vt:lpstr>Noto Sans Symbols</vt:lpstr>
      <vt:lpstr>NTR</vt:lpstr>
      <vt:lpstr>Symbol</vt:lpstr>
      <vt:lpstr>Times New Roman</vt:lpstr>
      <vt:lpstr>Yahoo Sans Finance</vt:lpstr>
      <vt:lpstr>AltiumStandardBase</vt:lpstr>
      <vt:lpstr>think-cell Slide</vt:lpstr>
      <vt:lpstr>PowerPoint Presentation</vt:lpstr>
      <vt:lpstr>PowerPoint Presentation</vt:lpstr>
      <vt:lpstr>COSTCO OVERVIEW</vt:lpstr>
      <vt:lpstr>PowerPoint Presentation</vt:lpstr>
      <vt:lpstr>MARKET TRENDS</vt:lpstr>
      <vt:lpstr>MARKET TRENDS: PRODUCT OR TREND  </vt:lpstr>
      <vt:lpstr>PowerPoint Presentation</vt:lpstr>
      <vt:lpstr>PowerPoint Presentation</vt:lpstr>
      <vt:lpstr>PowerPoint Presentation</vt:lpstr>
      <vt:lpstr>ENVIRONMENTAL, SOCIAL &amp; GOVERNANCE ANALYSIS  </vt:lpstr>
      <vt:lpstr>CATALYSTS &amp; RISKS  </vt:lpstr>
      <vt:lpstr>PowerPoint Presentation</vt:lpstr>
      <vt:lpstr>Competitive Landscape</vt:lpstr>
      <vt:lpstr>PowerPoint Presentation</vt:lpstr>
      <vt:lpstr>CATALYSTS &amp; RISKS </vt:lpstr>
      <vt:lpstr>PowerPoint Presentation</vt:lpstr>
      <vt:lpstr>Investment Rationale</vt:lpstr>
      <vt:lpstr>PowerPoint Presentation</vt:lpstr>
      <vt:lpstr>Comps and DCF Models (Financial Models)  </vt:lpstr>
      <vt:lpstr>Comps and DCF Models (Financial Models)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 Case Study - Summer 2021</dc:title>
  <dc:creator>mbrophy@gcaglobal.com</dc:creator>
  <cp:lastModifiedBy>Sameer Mustafa</cp:lastModifiedBy>
  <cp:revision>14</cp:revision>
  <cp:lastPrinted>2019-10-17T16:57:00Z</cp:lastPrinted>
  <dcterms:created xsi:type="dcterms:W3CDTF">2017-10-12T16:44:56Z</dcterms:created>
  <dcterms:modified xsi:type="dcterms:W3CDTF">2023-02-17T16:18:10Z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0x010100BBA4D22D7ECD874092D8C035CADDC5AE</vt:lpwstr>
  </property>
</Properties>
</file>