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684" r:id="rId2"/>
    <p:sldMasterId id="2147483660" r:id="rId3"/>
  </p:sldMasterIdLst>
  <p:notesMasterIdLst>
    <p:notesMasterId r:id="rId16"/>
  </p:notesMasterIdLst>
  <p:sldIdLst>
    <p:sldId id="521" r:id="rId4"/>
    <p:sldId id="256" r:id="rId5"/>
    <p:sldId id="514" r:id="rId6"/>
    <p:sldId id="522" r:id="rId7"/>
    <p:sldId id="523" r:id="rId8"/>
    <p:sldId id="516" r:id="rId9"/>
    <p:sldId id="258" r:id="rId10"/>
    <p:sldId id="517" r:id="rId11"/>
    <p:sldId id="259" r:id="rId12"/>
    <p:sldId id="518" r:id="rId13"/>
    <p:sldId id="519" r:id="rId14"/>
    <p:sldId id="52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6D6CD0-866F-4168-B013-0A35F6E664A4}" v="220" dt="2021-05-26T17:50:09.374"/>
    <p1510:client id="{47DA0F6C-9046-469C-B088-EC3F7A4CCBF5}" v="243" dt="2021-05-20T17:52:53.692"/>
    <p1510:client id="{5C3DD61E-849A-40DB-BF12-CBD754A98756}" v="3" dt="2021-05-20T17:57:22.589"/>
    <p1510:client id="{7C751CF0-CF05-4D11-B70A-8A01DFF04EAC}" v="121" dt="2021-05-27T17:46:13.370"/>
    <p1510:client id="{96FDED24-6C94-41AB-BAEC-8AF00DEC12D7}" v="1040" dt="2021-05-20T01:11:55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38" autoAdjust="0"/>
  </p:normalViewPr>
  <p:slideViewPr>
    <p:cSldViewPr>
      <p:cViewPr varScale="1">
        <p:scale>
          <a:sx n="84" d="100"/>
          <a:sy n="84" d="100"/>
        </p:scale>
        <p:origin x="1418" y="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gill\Downloads\Charting%20Excel%20Export%20-%20May%205th%202021%208_30_46%20pm.xls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IMG\Vertiv%20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about:blank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uncan\Desktop\Econ\221%20ECON%20fin%20markets\Portfolio%20Assignmen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310870516185477"/>
          <c:y val="0.17287146398366871"/>
          <c:w val="0.77497615923009622"/>
          <c:h val="0.39845363079615048"/>
        </c:manualLayout>
      </c:layout>
      <c:lineChart>
        <c:grouping val="standard"/>
        <c:varyColors val="0"/>
        <c:ser>
          <c:idx val="0"/>
          <c:order val="0"/>
          <c:tx>
            <c:strRef>
              <c:f>'Pane 1'!$B$36</c:f>
              <c:strCache>
                <c:ptCount val="1"/>
                <c:pt idx="0">
                  <c:v>Etsy, Inc. (NasdaqGS:ETSY) - Share Pricing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'Pane 1'!$A$37:$A$289</c:f>
              <c:numCache>
                <c:formatCode>[$-409]mmm\-dd\-yyyy;@</c:formatCode>
                <c:ptCount val="253"/>
                <c:pt idx="0">
                  <c:v>43956</c:v>
                </c:pt>
                <c:pt idx="1">
                  <c:v>43957</c:v>
                </c:pt>
                <c:pt idx="2">
                  <c:v>43958</c:v>
                </c:pt>
                <c:pt idx="3">
                  <c:v>43959</c:v>
                </c:pt>
                <c:pt idx="4">
                  <c:v>43962</c:v>
                </c:pt>
                <c:pt idx="5">
                  <c:v>43963</c:v>
                </c:pt>
                <c:pt idx="6">
                  <c:v>43964</c:v>
                </c:pt>
                <c:pt idx="7">
                  <c:v>43965</c:v>
                </c:pt>
                <c:pt idx="8">
                  <c:v>43966</c:v>
                </c:pt>
                <c:pt idx="9">
                  <c:v>43969</c:v>
                </c:pt>
                <c:pt idx="10">
                  <c:v>43970</c:v>
                </c:pt>
                <c:pt idx="11">
                  <c:v>43971</c:v>
                </c:pt>
                <c:pt idx="12">
                  <c:v>43972</c:v>
                </c:pt>
                <c:pt idx="13">
                  <c:v>43973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43983</c:v>
                </c:pt>
                <c:pt idx="19">
                  <c:v>43984</c:v>
                </c:pt>
                <c:pt idx="20">
                  <c:v>43985</c:v>
                </c:pt>
                <c:pt idx="21">
                  <c:v>43986</c:v>
                </c:pt>
                <c:pt idx="22">
                  <c:v>43987</c:v>
                </c:pt>
                <c:pt idx="23">
                  <c:v>43990</c:v>
                </c:pt>
                <c:pt idx="24">
                  <c:v>43991</c:v>
                </c:pt>
                <c:pt idx="25">
                  <c:v>43992</c:v>
                </c:pt>
                <c:pt idx="26">
                  <c:v>43993</c:v>
                </c:pt>
                <c:pt idx="27">
                  <c:v>43994</c:v>
                </c:pt>
                <c:pt idx="28">
                  <c:v>43997</c:v>
                </c:pt>
                <c:pt idx="29">
                  <c:v>43998</c:v>
                </c:pt>
                <c:pt idx="30">
                  <c:v>43999</c:v>
                </c:pt>
                <c:pt idx="31">
                  <c:v>44000</c:v>
                </c:pt>
                <c:pt idx="32">
                  <c:v>44001</c:v>
                </c:pt>
                <c:pt idx="33">
                  <c:v>44004</c:v>
                </c:pt>
                <c:pt idx="34">
                  <c:v>44005</c:v>
                </c:pt>
                <c:pt idx="35">
                  <c:v>44006</c:v>
                </c:pt>
                <c:pt idx="36">
                  <c:v>44007</c:v>
                </c:pt>
                <c:pt idx="37">
                  <c:v>44008</c:v>
                </c:pt>
                <c:pt idx="38">
                  <c:v>44011</c:v>
                </c:pt>
                <c:pt idx="39">
                  <c:v>44012</c:v>
                </c:pt>
                <c:pt idx="40">
                  <c:v>44013</c:v>
                </c:pt>
                <c:pt idx="41">
                  <c:v>44014</c:v>
                </c:pt>
                <c:pt idx="42">
                  <c:v>44018</c:v>
                </c:pt>
                <c:pt idx="43">
                  <c:v>44019</c:v>
                </c:pt>
                <c:pt idx="44">
                  <c:v>44020</c:v>
                </c:pt>
                <c:pt idx="45">
                  <c:v>44021</c:v>
                </c:pt>
                <c:pt idx="46">
                  <c:v>44022</c:v>
                </c:pt>
                <c:pt idx="47">
                  <c:v>44025</c:v>
                </c:pt>
                <c:pt idx="48">
                  <c:v>44026</c:v>
                </c:pt>
                <c:pt idx="49">
                  <c:v>44027</c:v>
                </c:pt>
                <c:pt idx="50">
                  <c:v>44028</c:v>
                </c:pt>
                <c:pt idx="51">
                  <c:v>44029</c:v>
                </c:pt>
                <c:pt idx="52">
                  <c:v>44032</c:v>
                </c:pt>
                <c:pt idx="53">
                  <c:v>44033</c:v>
                </c:pt>
                <c:pt idx="54">
                  <c:v>44034</c:v>
                </c:pt>
                <c:pt idx="55">
                  <c:v>44035</c:v>
                </c:pt>
                <c:pt idx="56">
                  <c:v>44036</c:v>
                </c:pt>
                <c:pt idx="57">
                  <c:v>44039</c:v>
                </c:pt>
                <c:pt idx="58">
                  <c:v>44040</c:v>
                </c:pt>
                <c:pt idx="59">
                  <c:v>44041</c:v>
                </c:pt>
                <c:pt idx="60">
                  <c:v>44042</c:v>
                </c:pt>
                <c:pt idx="61">
                  <c:v>44043</c:v>
                </c:pt>
                <c:pt idx="62">
                  <c:v>44046</c:v>
                </c:pt>
                <c:pt idx="63">
                  <c:v>44047</c:v>
                </c:pt>
                <c:pt idx="64">
                  <c:v>44048</c:v>
                </c:pt>
                <c:pt idx="65">
                  <c:v>44049</c:v>
                </c:pt>
                <c:pt idx="66">
                  <c:v>44050</c:v>
                </c:pt>
                <c:pt idx="67">
                  <c:v>44053</c:v>
                </c:pt>
                <c:pt idx="68">
                  <c:v>44054</c:v>
                </c:pt>
                <c:pt idx="69">
                  <c:v>44055</c:v>
                </c:pt>
                <c:pt idx="70">
                  <c:v>44056</c:v>
                </c:pt>
                <c:pt idx="71">
                  <c:v>44057</c:v>
                </c:pt>
                <c:pt idx="72">
                  <c:v>44060</c:v>
                </c:pt>
                <c:pt idx="73">
                  <c:v>44061</c:v>
                </c:pt>
                <c:pt idx="74">
                  <c:v>44062</c:v>
                </c:pt>
                <c:pt idx="75">
                  <c:v>44063</c:v>
                </c:pt>
                <c:pt idx="76">
                  <c:v>44064</c:v>
                </c:pt>
                <c:pt idx="77">
                  <c:v>44067</c:v>
                </c:pt>
                <c:pt idx="78">
                  <c:v>44068</c:v>
                </c:pt>
                <c:pt idx="79">
                  <c:v>44069</c:v>
                </c:pt>
                <c:pt idx="80">
                  <c:v>44070</c:v>
                </c:pt>
                <c:pt idx="81">
                  <c:v>44071</c:v>
                </c:pt>
                <c:pt idx="82">
                  <c:v>44074</c:v>
                </c:pt>
                <c:pt idx="83">
                  <c:v>44075</c:v>
                </c:pt>
                <c:pt idx="84">
                  <c:v>44076</c:v>
                </c:pt>
                <c:pt idx="85">
                  <c:v>44077</c:v>
                </c:pt>
                <c:pt idx="86">
                  <c:v>44078</c:v>
                </c:pt>
                <c:pt idx="87">
                  <c:v>44082</c:v>
                </c:pt>
                <c:pt idx="88">
                  <c:v>44083</c:v>
                </c:pt>
                <c:pt idx="89">
                  <c:v>44084</c:v>
                </c:pt>
                <c:pt idx="90">
                  <c:v>44085</c:v>
                </c:pt>
                <c:pt idx="91">
                  <c:v>44088</c:v>
                </c:pt>
                <c:pt idx="92">
                  <c:v>44089</c:v>
                </c:pt>
                <c:pt idx="93">
                  <c:v>44090</c:v>
                </c:pt>
                <c:pt idx="94">
                  <c:v>44091</c:v>
                </c:pt>
                <c:pt idx="95">
                  <c:v>44092</c:v>
                </c:pt>
                <c:pt idx="96">
                  <c:v>44095</c:v>
                </c:pt>
                <c:pt idx="97">
                  <c:v>44096</c:v>
                </c:pt>
                <c:pt idx="98">
                  <c:v>44097</c:v>
                </c:pt>
                <c:pt idx="99">
                  <c:v>44098</c:v>
                </c:pt>
                <c:pt idx="100">
                  <c:v>44099</c:v>
                </c:pt>
                <c:pt idx="101">
                  <c:v>44102</c:v>
                </c:pt>
                <c:pt idx="102">
                  <c:v>44103</c:v>
                </c:pt>
                <c:pt idx="103">
                  <c:v>44104</c:v>
                </c:pt>
                <c:pt idx="104">
                  <c:v>44105</c:v>
                </c:pt>
                <c:pt idx="105">
                  <c:v>44106</c:v>
                </c:pt>
                <c:pt idx="106">
                  <c:v>44109</c:v>
                </c:pt>
                <c:pt idx="107">
                  <c:v>44110</c:v>
                </c:pt>
                <c:pt idx="108">
                  <c:v>44111</c:v>
                </c:pt>
                <c:pt idx="109">
                  <c:v>44112</c:v>
                </c:pt>
                <c:pt idx="110">
                  <c:v>44113</c:v>
                </c:pt>
                <c:pt idx="111">
                  <c:v>44116</c:v>
                </c:pt>
                <c:pt idx="112">
                  <c:v>44117</c:v>
                </c:pt>
                <c:pt idx="113">
                  <c:v>44118</c:v>
                </c:pt>
                <c:pt idx="114">
                  <c:v>44119</c:v>
                </c:pt>
                <c:pt idx="115">
                  <c:v>44120</c:v>
                </c:pt>
                <c:pt idx="116">
                  <c:v>44123</c:v>
                </c:pt>
                <c:pt idx="117">
                  <c:v>44124</c:v>
                </c:pt>
                <c:pt idx="118">
                  <c:v>44125</c:v>
                </c:pt>
                <c:pt idx="119">
                  <c:v>44126</c:v>
                </c:pt>
                <c:pt idx="120">
                  <c:v>44127</c:v>
                </c:pt>
                <c:pt idx="121">
                  <c:v>44130</c:v>
                </c:pt>
                <c:pt idx="122">
                  <c:v>44131</c:v>
                </c:pt>
                <c:pt idx="123">
                  <c:v>44132</c:v>
                </c:pt>
                <c:pt idx="124">
                  <c:v>44133</c:v>
                </c:pt>
                <c:pt idx="125">
                  <c:v>44134</c:v>
                </c:pt>
                <c:pt idx="126">
                  <c:v>44137</c:v>
                </c:pt>
                <c:pt idx="127">
                  <c:v>44138</c:v>
                </c:pt>
                <c:pt idx="128">
                  <c:v>44139</c:v>
                </c:pt>
                <c:pt idx="129">
                  <c:v>44140</c:v>
                </c:pt>
                <c:pt idx="130">
                  <c:v>44141</c:v>
                </c:pt>
                <c:pt idx="131">
                  <c:v>44144</c:v>
                </c:pt>
                <c:pt idx="132">
                  <c:v>44145</c:v>
                </c:pt>
                <c:pt idx="133">
                  <c:v>44146</c:v>
                </c:pt>
                <c:pt idx="134">
                  <c:v>44147</c:v>
                </c:pt>
                <c:pt idx="135">
                  <c:v>44148</c:v>
                </c:pt>
                <c:pt idx="136">
                  <c:v>44151</c:v>
                </c:pt>
                <c:pt idx="137">
                  <c:v>44152</c:v>
                </c:pt>
                <c:pt idx="138">
                  <c:v>44153</c:v>
                </c:pt>
                <c:pt idx="139">
                  <c:v>44154</c:v>
                </c:pt>
                <c:pt idx="140">
                  <c:v>44155</c:v>
                </c:pt>
                <c:pt idx="141">
                  <c:v>44158</c:v>
                </c:pt>
                <c:pt idx="142">
                  <c:v>44159</c:v>
                </c:pt>
                <c:pt idx="143">
                  <c:v>44160</c:v>
                </c:pt>
                <c:pt idx="144">
                  <c:v>44162</c:v>
                </c:pt>
                <c:pt idx="145">
                  <c:v>44165</c:v>
                </c:pt>
                <c:pt idx="146">
                  <c:v>44166</c:v>
                </c:pt>
                <c:pt idx="147">
                  <c:v>44167</c:v>
                </c:pt>
                <c:pt idx="148">
                  <c:v>44168</c:v>
                </c:pt>
                <c:pt idx="149">
                  <c:v>44169</c:v>
                </c:pt>
                <c:pt idx="150">
                  <c:v>44172</c:v>
                </c:pt>
                <c:pt idx="151">
                  <c:v>44173</c:v>
                </c:pt>
                <c:pt idx="152">
                  <c:v>44174</c:v>
                </c:pt>
                <c:pt idx="153">
                  <c:v>44175</c:v>
                </c:pt>
                <c:pt idx="154">
                  <c:v>44176</c:v>
                </c:pt>
                <c:pt idx="155">
                  <c:v>44179</c:v>
                </c:pt>
                <c:pt idx="156">
                  <c:v>44180</c:v>
                </c:pt>
                <c:pt idx="157">
                  <c:v>44181</c:v>
                </c:pt>
                <c:pt idx="158">
                  <c:v>44182</c:v>
                </c:pt>
                <c:pt idx="159">
                  <c:v>44183</c:v>
                </c:pt>
                <c:pt idx="160">
                  <c:v>44186</c:v>
                </c:pt>
                <c:pt idx="161">
                  <c:v>44187</c:v>
                </c:pt>
                <c:pt idx="162">
                  <c:v>44188</c:v>
                </c:pt>
                <c:pt idx="163">
                  <c:v>44189</c:v>
                </c:pt>
                <c:pt idx="164">
                  <c:v>44193</c:v>
                </c:pt>
                <c:pt idx="165">
                  <c:v>44194</c:v>
                </c:pt>
                <c:pt idx="166">
                  <c:v>44195</c:v>
                </c:pt>
                <c:pt idx="167">
                  <c:v>44196</c:v>
                </c:pt>
                <c:pt idx="168">
                  <c:v>44200</c:v>
                </c:pt>
                <c:pt idx="169">
                  <c:v>44201</c:v>
                </c:pt>
                <c:pt idx="170">
                  <c:v>44202</c:v>
                </c:pt>
                <c:pt idx="171">
                  <c:v>44203</c:v>
                </c:pt>
                <c:pt idx="172">
                  <c:v>44204</c:v>
                </c:pt>
                <c:pt idx="173">
                  <c:v>44207</c:v>
                </c:pt>
                <c:pt idx="174">
                  <c:v>44208</c:v>
                </c:pt>
                <c:pt idx="175">
                  <c:v>44209</c:v>
                </c:pt>
                <c:pt idx="176">
                  <c:v>44210</c:v>
                </c:pt>
                <c:pt idx="177">
                  <c:v>44211</c:v>
                </c:pt>
                <c:pt idx="178">
                  <c:v>44215</c:v>
                </c:pt>
                <c:pt idx="179">
                  <c:v>44216</c:v>
                </c:pt>
                <c:pt idx="180">
                  <c:v>44217</c:v>
                </c:pt>
                <c:pt idx="181">
                  <c:v>44218</c:v>
                </c:pt>
                <c:pt idx="182">
                  <c:v>44221</c:v>
                </c:pt>
                <c:pt idx="183">
                  <c:v>44222</c:v>
                </c:pt>
                <c:pt idx="184">
                  <c:v>44223</c:v>
                </c:pt>
                <c:pt idx="185">
                  <c:v>44224</c:v>
                </c:pt>
                <c:pt idx="186">
                  <c:v>44225</c:v>
                </c:pt>
                <c:pt idx="187">
                  <c:v>44228</c:v>
                </c:pt>
                <c:pt idx="188">
                  <c:v>44229</c:v>
                </c:pt>
                <c:pt idx="189">
                  <c:v>44230</c:v>
                </c:pt>
                <c:pt idx="190">
                  <c:v>44231</c:v>
                </c:pt>
                <c:pt idx="191">
                  <c:v>44232</c:v>
                </c:pt>
                <c:pt idx="192">
                  <c:v>44235</c:v>
                </c:pt>
                <c:pt idx="193">
                  <c:v>44236</c:v>
                </c:pt>
                <c:pt idx="194">
                  <c:v>44237</c:v>
                </c:pt>
                <c:pt idx="195">
                  <c:v>44238</c:v>
                </c:pt>
                <c:pt idx="196">
                  <c:v>44239</c:v>
                </c:pt>
                <c:pt idx="197">
                  <c:v>44243</c:v>
                </c:pt>
                <c:pt idx="198">
                  <c:v>44244</c:v>
                </c:pt>
                <c:pt idx="199">
                  <c:v>44245</c:v>
                </c:pt>
                <c:pt idx="200">
                  <c:v>44246</c:v>
                </c:pt>
                <c:pt idx="201">
                  <c:v>44249</c:v>
                </c:pt>
                <c:pt idx="202">
                  <c:v>44250</c:v>
                </c:pt>
                <c:pt idx="203">
                  <c:v>44251</c:v>
                </c:pt>
                <c:pt idx="204">
                  <c:v>44252</c:v>
                </c:pt>
                <c:pt idx="205">
                  <c:v>44253</c:v>
                </c:pt>
                <c:pt idx="206">
                  <c:v>44256</c:v>
                </c:pt>
                <c:pt idx="207">
                  <c:v>44257</c:v>
                </c:pt>
                <c:pt idx="208">
                  <c:v>44258</c:v>
                </c:pt>
                <c:pt idx="209">
                  <c:v>44259</c:v>
                </c:pt>
                <c:pt idx="210">
                  <c:v>44260</c:v>
                </c:pt>
                <c:pt idx="211">
                  <c:v>44263</c:v>
                </c:pt>
                <c:pt idx="212">
                  <c:v>44264</c:v>
                </c:pt>
                <c:pt idx="213">
                  <c:v>44265</c:v>
                </c:pt>
                <c:pt idx="214">
                  <c:v>44266</c:v>
                </c:pt>
                <c:pt idx="215">
                  <c:v>44267</c:v>
                </c:pt>
                <c:pt idx="216">
                  <c:v>44270</c:v>
                </c:pt>
                <c:pt idx="217">
                  <c:v>44271</c:v>
                </c:pt>
                <c:pt idx="218">
                  <c:v>44272</c:v>
                </c:pt>
                <c:pt idx="219">
                  <c:v>44273</c:v>
                </c:pt>
                <c:pt idx="220">
                  <c:v>44274</c:v>
                </c:pt>
                <c:pt idx="221">
                  <c:v>44277</c:v>
                </c:pt>
                <c:pt idx="222">
                  <c:v>44278</c:v>
                </c:pt>
                <c:pt idx="223">
                  <c:v>44279</c:v>
                </c:pt>
                <c:pt idx="224">
                  <c:v>44280</c:v>
                </c:pt>
                <c:pt idx="225">
                  <c:v>44281</c:v>
                </c:pt>
                <c:pt idx="226">
                  <c:v>44284</c:v>
                </c:pt>
                <c:pt idx="227">
                  <c:v>44285</c:v>
                </c:pt>
                <c:pt idx="228">
                  <c:v>44286</c:v>
                </c:pt>
                <c:pt idx="229">
                  <c:v>44287</c:v>
                </c:pt>
                <c:pt idx="230">
                  <c:v>44291</c:v>
                </c:pt>
                <c:pt idx="231">
                  <c:v>44292</c:v>
                </c:pt>
                <c:pt idx="232">
                  <c:v>44293</c:v>
                </c:pt>
                <c:pt idx="233">
                  <c:v>44294</c:v>
                </c:pt>
                <c:pt idx="234">
                  <c:v>44295</c:v>
                </c:pt>
                <c:pt idx="235">
                  <c:v>44298</c:v>
                </c:pt>
                <c:pt idx="236">
                  <c:v>44299</c:v>
                </c:pt>
                <c:pt idx="237">
                  <c:v>44300</c:v>
                </c:pt>
                <c:pt idx="238">
                  <c:v>44301</c:v>
                </c:pt>
                <c:pt idx="239">
                  <c:v>44302</c:v>
                </c:pt>
                <c:pt idx="240">
                  <c:v>44305</c:v>
                </c:pt>
                <c:pt idx="241">
                  <c:v>44306</c:v>
                </c:pt>
                <c:pt idx="242">
                  <c:v>44307</c:v>
                </c:pt>
                <c:pt idx="243">
                  <c:v>44308</c:v>
                </c:pt>
                <c:pt idx="244">
                  <c:v>44309</c:v>
                </c:pt>
                <c:pt idx="245">
                  <c:v>44312</c:v>
                </c:pt>
                <c:pt idx="246">
                  <c:v>44313</c:v>
                </c:pt>
                <c:pt idx="247">
                  <c:v>44314</c:v>
                </c:pt>
                <c:pt idx="248">
                  <c:v>44315</c:v>
                </c:pt>
                <c:pt idx="249">
                  <c:v>44316</c:v>
                </c:pt>
                <c:pt idx="250">
                  <c:v>44319</c:v>
                </c:pt>
                <c:pt idx="251">
                  <c:v>44320</c:v>
                </c:pt>
                <c:pt idx="252">
                  <c:v>44321</c:v>
                </c:pt>
              </c:numCache>
            </c:numRef>
          </c:cat>
          <c:val>
            <c:numRef>
              <c:f>'Pane 1'!$B$37:$B$289</c:f>
              <c:numCache>
                <c:formatCode>0.00</c:formatCode>
                <c:ptCount val="253"/>
                <c:pt idx="0">
                  <c:v>72.790000000000006</c:v>
                </c:pt>
                <c:pt idx="1">
                  <c:v>78.239999999999995</c:v>
                </c:pt>
                <c:pt idx="2">
                  <c:v>76.59</c:v>
                </c:pt>
                <c:pt idx="3">
                  <c:v>80.709999999999994</c:v>
                </c:pt>
                <c:pt idx="4">
                  <c:v>80.28</c:v>
                </c:pt>
                <c:pt idx="5">
                  <c:v>79.02</c:v>
                </c:pt>
                <c:pt idx="6">
                  <c:v>81.55</c:v>
                </c:pt>
                <c:pt idx="7">
                  <c:v>81.63</c:v>
                </c:pt>
                <c:pt idx="8">
                  <c:v>85.63</c:v>
                </c:pt>
                <c:pt idx="9">
                  <c:v>78.180000000000007</c:v>
                </c:pt>
                <c:pt idx="10">
                  <c:v>77.084999999999994</c:v>
                </c:pt>
                <c:pt idx="11">
                  <c:v>75.295000000000002</c:v>
                </c:pt>
                <c:pt idx="12">
                  <c:v>74.31</c:v>
                </c:pt>
                <c:pt idx="13">
                  <c:v>77.48</c:v>
                </c:pt>
                <c:pt idx="14">
                  <c:v>74.08</c:v>
                </c:pt>
                <c:pt idx="15">
                  <c:v>76.239999999999995</c:v>
                </c:pt>
                <c:pt idx="16">
                  <c:v>77.81</c:v>
                </c:pt>
                <c:pt idx="17">
                  <c:v>80.98</c:v>
                </c:pt>
                <c:pt idx="18">
                  <c:v>78.59</c:v>
                </c:pt>
                <c:pt idx="19">
                  <c:v>81.86</c:v>
                </c:pt>
                <c:pt idx="20">
                  <c:v>80.66</c:v>
                </c:pt>
                <c:pt idx="21">
                  <c:v>80.3</c:v>
                </c:pt>
                <c:pt idx="22">
                  <c:v>78.72</c:v>
                </c:pt>
                <c:pt idx="23">
                  <c:v>76.47</c:v>
                </c:pt>
                <c:pt idx="24">
                  <c:v>76.37</c:v>
                </c:pt>
                <c:pt idx="25">
                  <c:v>79.81</c:v>
                </c:pt>
                <c:pt idx="26">
                  <c:v>77.52</c:v>
                </c:pt>
                <c:pt idx="27">
                  <c:v>79.760000000000005</c:v>
                </c:pt>
                <c:pt idx="28">
                  <c:v>83.91</c:v>
                </c:pt>
                <c:pt idx="29">
                  <c:v>84.55</c:v>
                </c:pt>
                <c:pt idx="30">
                  <c:v>86.32</c:v>
                </c:pt>
                <c:pt idx="31">
                  <c:v>87</c:v>
                </c:pt>
                <c:pt idx="32">
                  <c:v>95.39</c:v>
                </c:pt>
                <c:pt idx="33">
                  <c:v>96.3</c:v>
                </c:pt>
                <c:pt idx="34">
                  <c:v>101.22</c:v>
                </c:pt>
                <c:pt idx="35">
                  <c:v>98.17</c:v>
                </c:pt>
                <c:pt idx="36">
                  <c:v>101.28</c:v>
                </c:pt>
                <c:pt idx="37">
                  <c:v>102.54</c:v>
                </c:pt>
                <c:pt idx="38">
                  <c:v>102.89</c:v>
                </c:pt>
                <c:pt idx="39">
                  <c:v>106.23</c:v>
                </c:pt>
                <c:pt idx="40">
                  <c:v>111.21</c:v>
                </c:pt>
                <c:pt idx="41">
                  <c:v>110.68</c:v>
                </c:pt>
                <c:pt idx="42">
                  <c:v>112.97</c:v>
                </c:pt>
                <c:pt idx="43">
                  <c:v>112.21</c:v>
                </c:pt>
                <c:pt idx="44">
                  <c:v>111.9</c:v>
                </c:pt>
                <c:pt idx="45">
                  <c:v>114.51</c:v>
                </c:pt>
                <c:pt idx="46">
                  <c:v>111.29</c:v>
                </c:pt>
                <c:pt idx="47">
                  <c:v>104.57</c:v>
                </c:pt>
                <c:pt idx="48">
                  <c:v>103.74</c:v>
                </c:pt>
                <c:pt idx="49">
                  <c:v>101.97</c:v>
                </c:pt>
                <c:pt idx="50">
                  <c:v>103.34</c:v>
                </c:pt>
                <c:pt idx="51">
                  <c:v>102.71</c:v>
                </c:pt>
                <c:pt idx="52">
                  <c:v>106.69</c:v>
                </c:pt>
                <c:pt idx="53">
                  <c:v>104.65</c:v>
                </c:pt>
                <c:pt idx="54">
                  <c:v>104.23</c:v>
                </c:pt>
                <c:pt idx="55">
                  <c:v>102.46</c:v>
                </c:pt>
                <c:pt idx="56">
                  <c:v>101.59</c:v>
                </c:pt>
                <c:pt idx="57">
                  <c:v>105.95</c:v>
                </c:pt>
                <c:pt idx="58">
                  <c:v>102.45</c:v>
                </c:pt>
                <c:pt idx="59">
                  <c:v>108.69</c:v>
                </c:pt>
                <c:pt idx="60">
                  <c:v>112.38</c:v>
                </c:pt>
                <c:pt idx="61">
                  <c:v>118.38</c:v>
                </c:pt>
                <c:pt idx="62">
                  <c:v>126.62</c:v>
                </c:pt>
                <c:pt idx="63">
                  <c:v>129.80000000000001</c:v>
                </c:pt>
                <c:pt idx="64">
                  <c:v>135.52000000000001</c:v>
                </c:pt>
                <c:pt idx="65">
                  <c:v>130.66</c:v>
                </c:pt>
                <c:pt idx="66">
                  <c:v>135.06</c:v>
                </c:pt>
                <c:pt idx="67">
                  <c:v>134.72</c:v>
                </c:pt>
                <c:pt idx="68">
                  <c:v>127.5</c:v>
                </c:pt>
                <c:pt idx="69">
                  <c:v>122.05</c:v>
                </c:pt>
                <c:pt idx="70">
                  <c:v>128.72999999999999</c:v>
                </c:pt>
                <c:pt idx="71">
                  <c:v>129.26</c:v>
                </c:pt>
                <c:pt idx="72">
                  <c:v>129.72</c:v>
                </c:pt>
                <c:pt idx="73">
                  <c:v>133.01</c:v>
                </c:pt>
                <c:pt idx="74">
                  <c:v>131.13</c:v>
                </c:pt>
                <c:pt idx="75">
                  <c:v>130.09</c:v>
                </c:pt>
                <c:pt idx="76">
                  <c:v>130.37</c:v>
                </c:pt>
                <c:pt idx="77">
                  <c:v>128.74</c:v>
                </c:pt>
                <c:pt idx="78">
                  <c:v>125.48</c:v>
                </c:pt>
                <c:pt idx="79">
                  <c:v>126.91</c:v>
                </c:pt>
                <c:pt idx="80">
                  <c:v>122.37</c:v>
                </c:pt>
                <c:pt idx="81">
                  <c:v>119.66</c:v>
                </c:pt>
                <c:pt idx="82">
                  <c:v>119.7</c:v>
                </c:pt>
                <c:pt idx="83">
                  <c:v>125.05</c:v>
                </c:pt>
                <c:pt idx="84">
                  <c:v>124.37</c:v>
                </c:pt>
                <c:pt idx="85">
                  <c:v>116.2</c:v>
                </c:pt>
                <c:pt idx="86">
                  <c:v>112.04</c:v>
                </c:pt>
                <c:pt idx="87">
                  <c:v>110.56</c:v>
                </c:pt>
                <c:pt idx="88">
                  <c:v>112.71</c:v>
                </c:pt>
                <c:pt idx="89">
                  <c:v>110.57</c:v>
                </c:pt>
                <c:pt idx="90">
                  <c:v>110.77</c:v>
                </c:pt>
                <c:pt idx="91">
                  <c:v>112.55</c:v>
                </c:pt>
                <c:pt idx="92">
                  <c:v>111.005</c:v>
                </c:pt>
                <c:pt idx="93">
                  <c:v>108.8</c:v>
                </c:pt>
                <c:pt idx="94">
                  <c:v>109.23</c:v>
                </c:pt>
                <c:pt idx="95">
                  <c:v>111.75</c:v>
                </c:pt>
                <c:pt idx="96">
                  <c:v>116.01</c:v>
                </c:pt>
                <c:pt idx="97">
                  <c:v>119.35</c:v>
                </c:pt>
                <c:pt idx="98">
                  <c:v>115.09</c:v>
                </c:pt>
                <c:pt idx="99">
                  <c:v>113.68</c:v>
                </c:pt>
                <c:pt idx="100">
                  <c:v>118.28</c:v>
                </c:pt>
                <c:pt idx="101">
                  <c:v>123.69</c:v>
                </c:pt>
                <c:pt idx="102">
                  <c:v>123.23</c:v>
                </c:pt>
                <c:pt idx="103">
                  <c:v>121.63</c:v>
                </c:pt>
                <c:pt idx="104">
                  <c:v>131.69</c:v>
                </c:pt>
                <c:pt idx="105">
                  <c:v>131.63</c:v>
                </c:pt>
                <c:pt idx="106">
                  <c:v>136.69</c:v>
                </c:pt>
                <c:pt idx="107">
                  <c:v>134.56</c:v>
                </c:pt>
                <c:pt idx="108">
                  <c:v>142.66</c:v>
                </c:pt>
                <c:pt idx="109">
                  <c:v>139.54</c:v>
                </c:pt>
                <c:pt idx="110">
                  <c:v>146.66999999999999</c:v>
                </c:pt>
                <c:pt idx="111">
                  <c:v>147.38</c:v>
                </c:pt>
                <c:pt idx="112">
                  <c:v>153.19999999999999</c:v>
                </c:pt>
                <c:pt idx="113">
                  <c:v>149.97</c:v>
                </c:pt>
                <c:pt idx="114">
                  <c:v>150.66999999999999</c:v>
                </c:pt>
                <c:pt idx="115">
                  <c:v>147.59</c:v>
                </c:pt>
                <c:pt idx="116">
                  <c:v>148.37</c:v>
                </c:pt>
                <c:pt idx="117">
                  <c:v>144.79</c:v>
                </c:pt>
                <c:pt idx="118">
                  <c:v>133.01</c:v>
                </c:pt>
                <c:pt idx="119">
                  <c:v>135.94</c:v>
                </c:pt>
                <c:pt idx="120">
                  <c:v>137.845</c:v>
                </c:pt>
                <c:pt idx="121">
                  <c:v>139.72999999999999</c:v>
                </c:pt>
                <c:pt idx="122">
                  <c:v>145.78</c:v>
                </c:pt>
                <c:pt idx="123">
                  <c:v>139.63999999999999</c:v>
                </c:pt>
                <c:pt idx="124">
                  <c:v>132.41999999999999</c:v>
                </c:pt>
                <c:pt idx="125">
                  <c:v>121.59</c:v>
                </c:pt>
                <c:pt idx="126">
                  <c:v>126.44</c:v>
                </c:pt>
                <c:pt idx="127">
                  <c:v>130.44999999999999</c:v>
                </c:pt>
                <c:pt idx="128">
                  <c:v>136.19999999999999</c:v>
                </c:pt>
                <c:pt idx="129">
                  <c:v>143.63999999999999</c:v>
                </c:pt>
                <c:pt idx="130">
                  <c:v>146.28</c:v>
                </c:pt>
                <c:pt idx="131">
                  <c:v>121.2</c:v>
                </c:pt>
                <c:pt idx="132">
                  <c:v>119.43</c:v>
                </c:pt>
                <c:pt idx="133">
                  <c:v>130.59</c:v>
                </c:pt>
                <c:pt idx="134">
                  <c:v>127.03</c:v>
                </c:pt>
                <c:pt idx="135">
                  <c:v>124.92</c:v>
                </c:pt>
                <c:pt idx="136">
                  <c:v>125.62</c:v>
                </c:pt>
                <c:pt idx="137">
                  <c:v>128.82</c:v>
                </c:pt>
                <c:pt idx="138">
                  <c:v>127.01</c:v>
                </c:pt>
                <c:pt idx="139">
                  <c:v>134.5</c:v>
                </c:pt>
                <c:pt idx="140">
                  <c:v>140.06</c:v>
                </c:pt>
                <c:pt idx="141">
                  <c:v>140.19999999999999</c:v>
                </c:pt>
                <c:pt idx="142">
                  <c:v>137.6</c:v>
                </c:pt>
                <c:pt idx="143">
                  <c:v>145.09</c:v>
                </c:pt>
                <c:pt idx="144">
                  <c:v>160.55000000000001</c:v>
                </c:pt>
                <c:pt idx="145">
                  <c:v>160.69999999999999</c:v>
                </c:pt>
                <c:pt idx="146">
                  <c:v>154.66999999999999</c:v>
                </c:pt>
                <c:pt idx="147">
                  <c:v>154.62</c:v>
                </c:pt>
                <c:pt idx="148">
                  <c:v>154.74</c:v>
                </c:pt>
                <c:pt idx="149">
                  <c:v>155.03</c:v>
                </c:pt>
                <c:pt idx="150">
                  <c:v>156.93</c:v>
                </c:pt>
                <c:pt idx="151">
                  <c:v>163.97</c:v>
                </c:pt>
                <c:pt idx="152">
                  <c:v>159.22999999999999</c:v>
                </c:pt>
                <c:pt idx="153">
                  <c:v>165.3</c:v>
                </c:pt>
                <c:pt idx="154">
                  <c:v>170.02</c:v>
                </c:pt>
                <c:pt idx="155">
                  <c:v>169.97</c:v>
                </c:pt>
                <c:pt idx="156">
                  <c:v>177.8</c:v>
                </c:pt>
                <c:pt idx="157">
                  <c:v>182.34</c:v>
                </c:pt>
                <c:pt idx="158">
                  <c:v>188.1</c:v>
                </c:pt>
                <c:pt idx="159">
                  <c:v>190.76</c:v>
                </c:pt>
                <c:pt idx="160">
                  <c:v>189.2</c:v>
                </c:pt>
                <c:pt idx="161">
                  <c:v>197.38</c:v>
                </c:pt>
                <c:pt idx="162">
                  <c:v>190.17</c:v>
                </c:pt>
                <c:pt idx="163">
                  <c:v>190.31</c:v>
                </c:pt>
                <c:pt idx="164">
                  <c:v>178.12</c:v>
                </c:pt>
                <c:pt idx="165">
                  <c:v>177.01</c:v>
                </c:pt>
                <c:pt idx="166">
                  <c:v>183.18</c:v>
                </c:pt>
                <c:pt idx="167">
                  <c:v>177.91</c:v>
                </c:pt>
                <c:pt idx="168">
                  <c:v>172.08</c:v>
                </c:pt>
                <c:pt idx="169">
                  <c:v>174.98</c:v>
                </c:pt>
                <c:pt idx="170">
                  <c:v>167.57</c:v>
                </c:pt>
                <c:pt idx="171">
                  <c:v>170.79</c:v>
                </c:pt>
                <c:pt idx="172">
                  <c:v>175.65</c:v>
                </c:pt>
                <c:pt idx="173">
                  <c:v>183.04</c:v>
                </c:pt>
                <c:pt idx="174">
                  <c:v>205.15</c:v>
                </c:pt>
                <c:pt idx="175">
                  <c:v>207.03</c:v>
                </c:pt>
                <c:pt idx="176">
                  <c:v>211.52</c:v>
                </c:pt>
                <c:pt idx="177">
                  <c:v>204.42</c:v>
                </c:pt>
                <c:pt idx="178">
                  <c:v>221.31</c:v>
                </c:pt>
                <c:pt idx="179">
                  <c:v>215.69</c:v>
                </c:pt>
                <c:pt idx="180">
                  <c:v>212.54</c:v>
                </c:pt>
                <c:pt idx="181">
                  <c:v>213.59</c:v>
                </c:pt>
                <c:pt idx="182">
                  <c:v>208.81</c:v>
                </c:pt>
                <c:pt idx="183">
                  <c:v>204.41</c:v>
                </c:pt>
                <c:pt idx="184">
                  <c:v>193.37</c:v>
                </c:pt>
                <c:pt idx="185">
                  <c:v>202.41</c:v>
                </c:pt>
                <c:pt idx="186">
                  <c:v>199.09</c:v>
                </c:pt>
                <c:pt idx="187">
                  <c:v>203.77</c:v>
                </c:pt>
                <c:pt idx="188">
                  <c:v>210.29</c:v>
                </c:pt>
                <c:pt idx="189">
                  <c:v>210.07</c:v>
                </c:pt>
                <c:pt idx="190">
                  <c:v>220.84</c:v>
                </c:pt>
                <c:pt idx="191">
                  <c:v>231.12</c:v>
                </c:pt>
                <c:pt idx="192">
                  <c:v>231.69</c:v>
                </c:pt>
                <c:pt idx="193">
                  <c:v>229.87</c:v>
                </c:pt>
                <c:pt idx="194">
                  <c:v>225.65</c:v>
                </c:pt>
                <c:pt idx="195">
                  <c:v>226.05</c:v>
                </c:pt>
                <c:pt idx="196">
                  <c:v>233.86</c:v>
                </c:pt>
                <c:pt idx="197">
                  <c:v>228.32</c:v>
                </c:pt>
                <c:pt idx="198">
                  <c:v>222.41</c:v>
                </c:pt>
                <c:pt idx="199">
                  <c:v>220.82</c:v>
                </c:pt>
                <c:pt idx="200">
                  <c:v>227.27</c:v>
                </c:pt>
                <c:pt idx="201">
                  <c:v>213.12</c:v>
                </c:pt>
                <c:pt idx="202">
                  <c:v>210.75</c:v>
                </c:pt>
                <c:pt idx="203">
                  <c:v>209.1</c:v>
                </c:pt>
                <c:pt idx="204">
                  <c:v>197.58</c:v>
                </c:pt>
                <c:pt idx="205">
                  <c:v>220.27</c:v>
                </c:pt>
                <c:pt idx="206">
                  <c:v>244.58</c:v>
                </c:pt>
                <c:pt idx="207">
                  <c:v>238.43</c:v>
                </c:pt>
                <c:pt idx="208">
                  <c:v>208.61</c:v>
                </c:pt>
                <c:pt idx="209">
                  <c:v>198.1</c:v>
                </c:pt>
                <c:pt idx="210">
                  <c:v>200.3</c:v>
                </c:pt>
                <c:pt idx="211">
                  <c:v>190.26</c:v>
                </c:pt>
                <c:pt idx="212">
                  <c:v>206.79</c:v>
                </c:pt>
                <c:pt idx="213">
                  <c:v>205.93</c:v>
                </c:pt>
                <c:pt idx="214">
                  <c:v>220.84</c:v>
                </c:pt>
                <c:pt idx="215">
                  <c:v>221.14</c:v>
                </c:pt>
                <c:pt idx="216">
                  <c:v>223.23</c:v>
                </c:pt>
                <c:pt idx="217">
                  <c:v>215.98</c:v>
                </c:pt>
                <c:pt idx="218">
                  <c:v>218.44</c:v>
                </c:pt>
                <c:pt idx="219">
                  <c:v>209.51</c:v>
                </c:pt>
                <c:pt idx="220">
                  <c:v>215.41</c:v>
                </c:pt>
                <c:pt idx="221">
                  <c:v>219.77</c:v>
                </c:pt>
                <c:pt idx="222">
                  <c:v>219.67</c:v>
                </c:pt>
                <c:pt idx="223">
                  <c:v>199.18</c:v>
                </c:pt>
                <c:pt idx="224">
                  <c:v>196.2</c:v>
                </c:pt>
                <c:pt idx="225">
                  <c:v>202.32</c:v>
                </c:pt>
                <c:pt idx="226">
                  <c:v>196.31</c:v>
                </c:pt>
                <c:pt idx="227">
                  <c:v>198.87</c:v>
                </c:pt>
                <c:pt idx="228">
                  <c:v>201.67</c:v>
                </c:pt>
                <c:pt idx="229">
                  <c:v>208.2</c:v>
                </c:pt>
                <c:pt idx="230">
                  <c:v>197.2</c:v>
                </c:pt>
                <c:pt idx="231">
                  <c:v>206.01</c:v>
                </c:pt>
                <c:pt idx="232">
                  <c:v>204.02</c:v>
                </c:pt>
                <c:pt idx="233">
                  <c:v>215.39</c:v>
                </c:pt>
                <c:pt idx="234">
                  <c:v>218.57</c:v>
                </c:pt>
                <c:pt idx="235">
                  <c:v>218.13</c:v>
                </c:pt>
                <c:pt idx="236">
                  <c:v>224.03</c:v>
                </c:pt>
                <c:pt idx="237">
                  <c:v>218.07</c:v>
                </c:pt>
                <c:pt idx="238">
                  <c:v>219.29</c:v>
                </c:pt>
                <c:pt idx="239">
                  <c:v>219.99</c:v>
                </c:pt>
                <c:pt idx="240">
                  <c:v>213.19</c:v>
                </c:pt>
                <c:pt idx="241">
                  <c:v>206.86</c:v>
                </c:pt>
                <c:pt idx="242">
                  <c:v>209.76</c:v>
                </c:pt>
                <c:pt idx="243">
                  <c:v>210.28</c:v>
                </c:pt>
                <c:pt idx="244">
                  <c:v>214.59</c:v>
                </c:pt>
                <c:pt idx="245">
                  <c:v>205.18</c:v>
                </c:pt>
                <c:pt idx="246">
                  <c:v>207.49</c:v>
                </c:pt>
                <c:pt idx="247">
                  <c:v>211.35</c:v>
                </c:pt>
                <c:pt idx="248">
                  <c:v>208.8</c:v>
                </c:pt>
                <c:pt idx="249">
                  <c:v>198.79</c:v>
                </c:pt>
                <c:pt idx="250">
                  <c:v>190.71</c:v>
                </c:pt>
                <c:pt idx="251">
                  <c:v>188.45</c:v>
                </c:pt>
                <c:pt idx="252">
                  <c:v>184.57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1F5-48FA-B6EC-C2645C8E2F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69438496"/>
        <c:axId val="1169438912"/>
      </c:lineChart>
      <c:dateAx>
        <c:axId val="1169438496"/>
        <c:scaling>
          <c:orientation val="minMax"/>
        </c:scaling>
        <c:delete val="0"/>
        <c:axPos val="b"/>
        <c:numFmt formatCode="[$-409]mmm\-dd\-yyyy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9438912"/>
        <c:crosses val="autoZero"/>
        <c:auto val="1"/>
        <c:lblOffset val="100"/>
        <c:baseTimeUnit val="days"/>
      </c:dateAx>
      <c:valAx>
        <c:axId val="1169438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9438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611937424"/>
        <c:axId val="611930864"/>
      </c:barChart>
      <c:catAx>
        <c:axId val="6119374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11930864"/>
        <c:crosses val="autoZero"/>
        <c:auto val="1"/>
        <c:lblAlgn val="ctr"/>
        <c:lblOffset val="100"/>
        <c:noMultiLvlLbl val="0"/>
      </c:catAx>
      <c:valAx>
        <c:axId val="611930864"/>
        <c:scaling>
          <c:orientation val="minMax"/>
          <c:min val="400"/>
        </c:scaling>
        <c:delete val="1"/>
        <c:axPos val="l"/>
        <c:numFmt formatCode="General" sourceLinked="1"/>
        <c:majorTickMark val="out"/>
        <c:minorTickMark val="none"/>
        <c:tickLblPos val="nextTo"/>
        <c:crossAx val="6119374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U.S.</a:t>
            </a:r>
            <a:r>
              <a:rPr lang="en-US" baseline="0" dirty="0"/>
              <a:t> Retail Ecommerce Revenue (Millions)</a:t>
            </a:r>
            <a:endParaRPr lang="en-US" dirty="0"/>
          </a:p>
        </c:rich>
      </c:tx>
      <c:layout>
        <c:manualLayout>
          <c:xMode val="edge"/>
          <c:yMode val="edge"/>
          <c:x val="0.17033333333333334"/>
          <c:y val="1.79876303173719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891426071741032"/>
          <c:y val="0.16679030211783105"/>
          <c:w val="0.85219685039370074"/>
          <c:h val="0.7288892319600532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name>CAGR = 8.71%</c:name>
            <c:spPr>
              <a:ln w="38100" cap="rnd">
                <a:solidFill>
                  <a:schemeClr val="accent5">
                    <a:alpha val="94000"/>
                  </a:schemeClr>
                </a:solidFill>
                <a:prstDash val="solid"/>
                <a:tailEnd type="triangle"/>
              </a:ln>
              <a:effectLst/>
            </c:spPr>
            <c:trendlineType val="linear"/>
            <c:dispRSqr val="0"/>
            <c:dispEq val="0"/>
          </c:trendline>
          <c:cat>
            <c:strRef>
              <c:f>Sheet1!$A$5:$A$10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2021*</c:v>
                </c:pt>
                <c:pt idx="5">
                  <c:v>2022*</c:v>
                </c:pt>
              </c:strCache>
            </c:strRef>
          </c:cat>
          <c:val>
            <c:numRef>
              <c:f>Sheet1!$B$5:$B$10</c:f>
              <c:numCache>
                <c:formatCode>General</c:formatCode>
                <c:ptCount val="6"/>
                <c:pt idx="0">
                  <c:v>285912</c:v>
                </c:pt>
                <c:pt idx="1">
                  <c:v>319772</c:v>
                </c:pt>
                <c:pt idx="2">
                  <c:v>360099</c:v>
                </c:pt>
                <c:pt idx="3">
                  <c:v>431648</c:v>
                </c:pt>
                <c:pt idx="4">
                  <c:v>469245</c:v>
                </c:pt>
                <c:pt idx="5">
                  <c:v>529772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38-4E12-897A-64CD82FF4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94882320"/>
        <c:axId val="1494882736"/>
      </c:barChart>
      <c:catAx>
        <c:axId val="149488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4882736"/>
        <c:crosses val="autoZero"/>
        <c:auto val="1"/>
        <c:lblAlgn val="ctr"/>
        <c:lblOffset val="100"/>
        <c:noMultiLvlLbl val="0"/>
      </c:catAx>
      <c:valAx>
        <c:axId val="1494882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4882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U.S.</a:t>
            </a:r>
            <a:r>
              <a:rPr lang="en-US" baseline="0"/>
              <a:t> Total Consumer Retail Spending ( Trillions)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8442038495188104E-2"/>
          <c:y val="0.14393518518518519"/>
          <c:w val="0.89655796150481193"/>
          <c:h val="0.7208876494604841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spPr>
              <a:ln w="31750" cap="rnd">
                <a:solidFill>
                  <a:schemeClr val="accent5"/>
                </a:solidFill>
                <a:prstDash val="solid"/>
                <a:tailEnd type="stealth"/>
              </a:ln>
              <a:effectLst/>
            </c:spPr>
            <c:trendlineType val="linear"/>
            <c:dispRSqr val="0"/>
            <c:dispEq val="0"/>
          </c:trendline>
          <c:cat>
            <c:strRef>
              <c:f>Sheet1!$D$5:$D$12</c:f>
              <c:strCach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2021*</c:v>
                </c:pt>
                <c:pt idx="7">
                  <c:v>2022*</c:v>
                </c:pt>
              </c:strCache>
            </c:strRef>
          </c:cat>
          <c:val>
            <c:numRef>
              <c:f>Sheet1!$E$5:$E$12</c:f>
              <c:numCache>
                <c:formatCode>General</c:formatCode>
                <c:ptCount val="8"/>
                <c:pt idx="0">
                  <c:v>4.7</c:v>
                </c:pt>
                <c:pt idx="1">
                  <c:v>4.82</c:v>
                </c:pt>
                <c:pt idx="2">
                  <c:v>5.07</c:v>
                </c:pt>
                <c:pt idx="3">
                  <c:v>5.32</c:v>
                </c:pt>
                <c:pt idx="4">
                  <c:v>5.47</c:v>
                </c:pt>
                <c:pt idx="5">
                  <c:v>4.8899999999999997</c:v>
                </c:pt>
                <c:pt idx="6">
                  <c:v>5.33</c:v>
                </c:pt>
                <c:pt idx="7">
                  <c:v>5.55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A3-4B82-9A27-C09BE180CD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06764096"/>
        <c:axId val="1506765760"/>
      </c:barChart>
      <c:catAx>
        <c:axId val="1506764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6765760"/>
        <c:crosses val="autoZero"/>
        <c:auto val="1"/>
        <c:lblAlgn val="ctr"/>
        <c:lblOffset val="100"/>
        <c:noMultiLvlLbl val="0"/>
      </c:catAx>
      <c:valAx>
        <c:axId val="1506765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6764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One Purchese Day</c:v>
                </c:pt>
              </c:strCache>
            </c:strRef>
          </c:tx>
          <c:invertIfNegative val="0"/>
          <c:cat>
            <c:numRef>
              <c:f>Sheet3!$A$2:$A$6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Sheet3!$B$2:$B$6</c:f>
              <c:numCache>
                <c:formatCode>General</c:formatCode>
                <c:ptCount val="5"/>
                <c:pt idx="0">
                  <c:v>17</c:v>
                </c:pt>
                <c:pt idx="1">
                  <c:v>20</c:v>
                </c:pt>
                <c:pt idx="2">
                  <c:v>23</c:v>
                </c:pt>
                <c:pt idx="3">
                  <c:v>27</c:v>
                </c:pt>
                <c:pt idx="4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6B-4143-A250-A630317BA644}"/>
            </c:ext>
          </c:extLst>
        </c:ser>
        <c:ser>
          <c:idx val="1"/>
          <c:order val="1"/>
          <c:tx>
            <c:strRef>
              <c:f>Sheet3!$C$1</c:f>
              <c:strCache>
                <c:ptCount val="1"/>
                <c:pt idx="0">
                  <c:v>Multiple Purchese Days </c:v>
                </c:pt>
              </c:strCache>
            </c:strRef>
          </c:tx>
          <c:invertIfNegative val="0"/>
          <c:cat>
            <c:numRef>
              <c:f>Sheet3!$A$2:$A$6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Sheet3!$C$2:$C$6</c:f>
              <c:numCache>
                <c:formatCode>General</c:formatCode>
                <c:ptCount val="5"/>
                <c:pt idx="0">
                  <c:v>10</c:v>
                </c:pt>
                <c:pt idx="1">
                  <c:v>11</c:v>
                </c:pt>
                <c:pt idx="2">
                  <c:v>14</c:v>
                </c:pt>
                <c:pt idx="3">
                  <c:v>16</c:v>
                </c:pt>
                <c:pt idx="4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6B-4143-A250-A630317BA644}"/>
            </c:ext>
          </c:extLst>
        </c:ser>
        <c:ser>
          <c:idx val="2"/>
          <c:order val="2"/>
          <c:tx>
            <c:strRef>
              <c:f>Sheet3!$D$1</c:f>
              <c:strCache>
                <c:ptCount val="1"/>
                <c:pt idx="0">
                  <c:v>Habitual Buyer</c:v>
                </c:pt>
              </c:strCache>
            </c:strRef>
          </c:tx>
          <c:invertIfNegative val="0"/>
          <c:cat>
            <c:numRef>
              <c:f>Sheet3!$A$2:$A$6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Sheet3!$D$2:$D$6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6B-4143-A250-A630317BA6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7158656"/>
        <c:axId val="158114560"/>
      </c:barChart>
      <c:catAx>
        <c:axId val="137158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8114560"/>
        <c:crosses val="autoZero"/>
        <c:auto val="1"/>
        <c:lblAlgn val="ctr"/>
        <c:lblOffset val="100"/>
        <c:noMultiLvlLbl val="0"/>
      </c:catAx>
      <c:valAx>
        <c:axId val="158114560"/>
        <c:scaling>
          <c:orientation val="minMax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Active Buyers (Millions)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3715865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Gross</a:t>
            </a:r>
            <a:r>
              <a:rPr lang="en-US" baseline="0"/>
              <a:t> Sales Y/Y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Sheet3!$A$1:$A$2</c:f>
              <c:strCache>
                <c:ptCount val="2"/>
                <c:pt idx="0">
                  <c:v>Musical Retail Sales Industry Benchmark</c:v>
                </c:pt>
                <c:pt idx="1">
                  <c:v>Reverb Q1 GMS Growth</c:v>
                </c:pt>
              </c:strCache>
            </c:strRef>
          </c:cat>
          <c:val>
            <c:numRef>
              <c:f>Sheet3!$B$1:$B$2</c:f>
              <c:numCache>
                <c:formatCode>0%</c:formatCode>
                <c:ptCount val="2"/>
                <c:pt idx="0">
                  <c:v>0.08</c:v>
                </c:pt>
                <c:pt idx="1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97-4220-8068-42DCCDCC37F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47856072"/>
        <c:axId val="447857712"/>
      </c:barChart>
      <c:catAx>
        <c:axId val="4478560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Q1</a:t>
                </a:r>
                <a:r>
                  <a:rPr lang="en-US" baseline="0"/>
                  <a:t> Music Trades Music Retail Sales Report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7857712"/>
        <c:crosses val="autoZero"/>
        <c:auto val="1"/>
        <c:lblAlgn val="ctr"/>
        <c:lblOffset val="100"/>
        <c:noMultiLvlLbl val="0"/>
      </c:catAx>
      <c:valAx>
        <c:axId val="447857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Growth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7856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0.81347</cdr:x>
      <cdr:y>0.13927</cdr:y>
    </cdr:from>
    <cdr:to>
      <cdr:x>0.89853</cdr:x>
      <cdr:y>0.24391</cdr:y>
    </cdr:to>
    <cdr:cxnSp macro="">
      <cdr:nvCxnSpPr>
        <cdr:cNvPr id="2" name="Straight Arrow Connector 1">
          <a:extLst xmlns:a="http://schemas.openxmlformats.org/drawingml/2006/main">
            <a:ext uri="{FF2B5EF4-FFF2-40B4-BE49-F238E27FC236}">
              <a16:creationId xmlns:a16="http://schemas.microsoft.com/office/drawing/2014/main" id="{9BBCED66-D43E-479E-95FE-27574E162AA3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H="1">
          <a:off x="3695309" y="349863"/>
          <a:ext cx="386400" cy="262879"/>
        </a:xfrm>
        <a:prstGeom xmlns:a="http://schemas.openxmlformats.org/drawingml/2006/main" prst="straightConnector1">
          <a:avLst/>
        </a:prstGeom>
        <a:ln xmlns:a="http://schemas.openxmlformats.org/drawingml/2006/main" w="57150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0.19563</cdr:x>
      <cdr:y>0.24707</cdr:y>
    </cdr:from>
    <cdr:to>
      <cdr:x>0.27011</cdr:x>
      <cdr:y>0.35121</cdr:y>
    </cdr:to>
    <cdr:sp macro="" textlink="">
      <cdr:nvSpPr>
        <cdr:cNvPr id="5" name="TextBox 5">
          <a:extLst xmlns:a="http://schemas.openxmlformats.org/drawingml/2006/main">
            <a:ext uri="{FF2B5EF4-FFF2-40B4-BE49-F238E27FC236}">
              <a16:creationId xmlns:a16="http://schemas.microsoft.com/office/drawing/2014/main" id="{17D11208-1BE9-4003-954C-1A153367A9B6}"/>
            </a:ext>
          </a:extLst>
        </cdr:cNvPr>
        <cdr:cNvSpPr txBox="1"/>
      </cdr:nvSpPr>
      <cdr:spPr>
        <a:xfrm xmlns:a="http://schemas.openxmlformats.org/drawingml/2006/main">
          <a:off x="888701" y="620696"/>
          <a:ext cx="338299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b="1" dirty="0">
              <a:latin typeface="Bookman Old Style" panose="02050604050505020204" pitchFamily="18" charset="0"/>
            </a:rPr>
            <a:t>1</a:t>
          </a:r>
        </a:p>
      </cdr:txBody>
    </cdr:sp>
  </cdr:relSizeAnchor>
  <cdr:relSizeAnchor xmlns:cdr="http://schemas.openxmlformats.org/drawingml/2006/chartDrawing">
    <cdr:from>
      <cdr:x>0.89858</cdr:x>
      <cdr:y>0.09206</cdr:y>
    </cdr:from>
    <cdr:to>
      <cdr:x>0.97305</cdr:x>
      <cdr:y>0.1962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7D11208-1BE9-4003-954C-1A153367A9B6}"/>
            </a:ext>
          </a:extLst>
        </cdr:cNvPr>
        <cdr:cNvSpPr txBox="1"/>
      </cdr:nvSpPr>
      <cdr:spPr>
        <a:xfrm xmlns:a="http://schemas.openxmlformats.org/drawingml/2006/main">
          <a:off x="4081922" y="231276"/>
          <a:ext cx="338299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b="1" dirty="0">
              <a:latin typeface="Bookman Old Style" panose="02050604050505020204" pitchFamily="18" charset="0"/>
            </a:rPr>
            <a:t>2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DD9A3-4CE4-43B5-94CD-C0DDC9B9228C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ED39C-EFFC-4A5E-9679-3F37A3653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015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AEB79C-F9EF-4E44-9F83-7EF6736CB7B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847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dirty="0"/>
          </a:p>
        </p:txBody>
      </p:sp>
      <p:sp>
        <p:nvSpPr>
          <p:cNvPr id="209" name="Google Shape;2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Calibri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"/>
                <a:buFont typeface="Calibri"/>
                <a:buNone/>
                <a:tabLst/>
                <a:defRPr/>
              </a:pPr>
              <a:t>4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-762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Shape 3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53286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AEB79C-F9EF-4E44-9F83-7EF6736CB7B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281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Etsy</a:t>
            </a:r>
            <a:r>
              <a:rPr lang="en-US" dirty="0"/>
              <a:t> competes</a:t>
            </a:r>
            <a:r>
              <a:rPr lang="en-US" baseline="0" dirty="0"/>
              <a:t> with many platforms for buyers and sellers, relies on image and must undercut listing fees and marketplace revenue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ED39C-EFFC-4A5E-9679-3F37A36533A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6001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Etsy</a:t>
            </a:r>
            <a:r>
              <a:rPr lang="en-US" dirty="0"/>
              <a:t> competes</a:t>
            </a:r>
            <a:r>
              <a:rPr lang="en-US" baseline="0" dirty="0"/>
              <a:t> with many platforms for buyers and sellers, relies on image and must undercut listing fees and marketplace revenue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ED39C-EFFC-4A5E-9679-3F37A36533A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600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A57-203A-4A27-9AED-782DA281AE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7D5C-A474-4E09-BC2F-94DC1CF6A6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77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A57-203A-4A27-9AED-782DA281AE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7D5C-A474-4E09-BC2F-94DC1CF6A6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714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A57-203A-4A27-9AED-782DA281AE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7D5C-A474-4E09-BC2F-94DC1CF6A6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22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24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15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050"/>
            </a:lvl1pPr>
          </a:lstStyle>
          <a:p>
            <a:fld id="{B0CB67F6-BB55-43F3-96E5-091B53D53BAF}" type="datetime1">
              <a:rPr lang="en-US" smtClean="0">
                <a:solidFill>
                  <a:srgbClr val="464653"/>
                </a:solidFill>
              </a:rPr>
              <a:t>11/29/2021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srgbClr val="464653"/>
                </a:solidFill>
              </a:rPr>
              <a:t>Sources: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  <a:prstGeom prst="rect">
            <a:avLst/>
          </a:prstGeom>
        </p:spPr>
        <p:txBody>
          <a:bodyPr/>
          <a:lstStyle/>
          <a:p>
            <a:fld id="{6F42FDE4-A7DD-41A7-A0A6-9B649FB43336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04875" y="3809999"/>
            <a:ext cx="7315200" cy="1118235"/>
          </a:xfrm>
          <a:prstGeom prst="rect">
            <a:avLst/>
          </a:prstGeom>
          <a:noFill/>
          <a:ln w="6350" cap="rnd" cmpd="sng" algn="ctr">
            <a:solidFill>
              <a:srgbClr val="005DAB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rgbClr val="9A9B9F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04875" y="3809999"/>
            <a:ext cx="228600" cy="1118236"/>
          </a:xfrm>
          <a:prstGeom prst="rect">
            <a:avLst/>
          </a:prstGeom>
          <a:solidFill>
            <a:srgbClr val="08376B"/>
          </a:solidFill>
          <a:ln w="6350" cap="rnd" cmpd="sng" algn="ctr">
            <a:solidFill>
              <a:srgbClr val="08376B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904875" y="5048250"/>
            <a:ext cx="228600" cy="685800"/>
          </a:xfrm>
          <a:prstGeom prst="rect">
            <a:avLst/>
          </a:prstGeom>
          <a:solidFill>
            <a:srgbClr val="9A9B9F"/>
          </a:solidFill>
          <a:ln w="6350" cap="rnd" cmpd="sng" algn="ctr">
            <a:solidFill>
              <a:srgbClr val="9A9B9F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pic>
        <p:nvPicPr>
          <p:cNvPr id="1028" name="Picture 4" descr="Vassar Sustainable Investment Fund">
            <a:extLst>
              <a:ext uri="{FF2B5EF4-FFF2-40B4-BE49-F238E27FC236}">
                <a16:creationId xmlns:a16="http://schemas.microsoft.com/office/drawing/2014/main" id="{CA96FC02-CB06-4563-ABD8-A71A2CF12BE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39" b="21128"/>
          <a:stretch/>
        </p:blipFill>
        <p:spPr bwMode="auto">
          <a:xfrm>
            <a:off x="7122320" y="68792"/>
            <a:ext cx="1909760" cy="1118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62098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AD2B-FFD7-4CD8-BCD0-E943ED3EE2B5}" type="datetime1">
              <a:rPr lang="en-US" smtClean="0">
                <a:solidFill>
                  <a:srgbClr val="464653"/>
                </a:solidFill>
              </a:rPr>
              <a:t>11/29/2021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37150"/>
          </a:xfrm>
        </p:spPr>
        <p:txBody>
          <a:bodyPr/>
          <a:lstStyle>
            <a:lvl2pPr>
              <a:buClr>
                <a:srgbClr val="9A9B9F"/>
              </a:buClr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FF78047-6E29-4253-AB7C-4B0DA2B058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19705" y="6356350"/>
            <a:ext cx="4882619" cy="365760"/>
          </a:xfrm>
          <a:prstGeom prst="rect">
            <a:avLst/>
          </a:prstGeom>
        </p:spPr>
        <p:txBody>
          <a:bodyPr/>
          <a:lstStyle>
            <a:lvl1pPr>
              <a:defRPr sz="1050" i="1">
                <a:solidFill>
                  <a:srgbClr val="5E5E5E"/>
                </a:solidFill>
              </a:defRPr>
            </a:lvl1pPr>
          </a:lstStyle>
          <a:p>
            <a:r>
              <a:rPr lang="en-US"/>
              <a:t>Sources: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D6476D4-3053-4523-8217-D18DDA2A4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" y="6356350"/>
            <a:ext cx="1063752" cy="365760"/>
          </a:xfrm>
          <a:prstGeom prst="rect">
            <a:avLst/>
          </a:prstGeom>
        </p:spPr>
        <p:txBody>
          <a:bodyPr/>
          <a:lstStyle>
            <a:lvl1pPr algn="l">
              <a:defRPr sz="1050"/>
            </a:lvl1pPr>
          </a:lstStyle>
          <a:p>
            <a:fld id="{6F42FDE4-A7DD-41A7-A0A6-9B649FB43336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234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24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707A7C2-99B6-46D1-B9BE-7E63FC954FF1}" type="datetime1">
              <a:rPr lang="en-US" smtClean="0">
                <a:solidFill>
                  <a:srgbClr val="DDE9EC"/>
                </a:solidFill>
              </a:rPr>
              <a:t>11/29/2021</a:t>
            </a:fld>
            <a:endParaRPr lang="en-US">
              <a:solidFill>
                <a:srgbClr val="DDE9E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srgbClr val="DDE9EC"/>
                </a:solidFill>
              </a:rPr>
              <a:t>Sources: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  <a:prstGeom prst="rect">
            <a:avLst/>
          </a:prstGeom>
        </p:spPr>
        <p:txBody>
          <a:bodyPr/>
          <a:lstStyle/>
          <a:p>
            <a:fld id="{6F42FDE4-A7DD-41A7-A0A6-9B649FB43336}" type="slidenum">
              <a:rPr lang="en-US" smtClean="0">
                <a:solidFill>
                  <a:srgbClr val="DDE9EC"/>
                </a:solidFill>
              </a:rPr>
              <a:pPr/>
              <a:t>‹#›</a:t>
            </a:fld>
            <a:endParaRPr lang="en-US">
              <a:solidFill>
                <a:srgbClr val="DDE9EC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3340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1A356-6C28-4E7C-AA22-717DAA39252D}" type="datetime1">
              <a:rPr lang="en-US" smtClean="0">
                <a:solidFill>
                  <a:srgbClr val="464653"/>
                </a:solidFill>
              </a:rPr>
              <a:t>11/29/2021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5137150"/>
          </a:xfrm>
        </p:spPr>
        <p:txBody>
          <a:bodyPr/>
          <a:lstStyle>
            <a:lvl2pPr>
              <a:buClr>
                <a:srgbClr val="9A9B9F"/>
              </a:buClr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5137150"/>
          </a:xfrm>
        </p:spPr>
        <p:txBody>
          <a:bodyPr/>
          <a:lstStyle>
            <a:lvl2pPr>
              <a:buClr>
                <a:srgbClr val="9A9B9F"/>
              </a:buClr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6066C4AC-8570-449F-8024-A1F1D8D0B9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19705" y="6356350"/>
            <a:ext cx="4882619" cy="365760"/>
          </a:xfrm>
          <a:prstGeom prst="rect">
            <a:avLst/>
          </a:prstGeom>
        </p:spPr>
        <p:txBody>
          <a:bodyPr/>
          <a:lstStyle>
            <a:lvl1pPr>
              <a:defRPr sz="1050" i="1">
                <a:solidFill>
                  <a:srgbClr val="5E5E5E"/>
                </a:solidFill>
              </a:defRPr>
            </a:lvl1pPr>
          </a:lstStyle>
          <a:p>
            <a:r>
              <a:rPr lang="en-US"/>
              <a:t>Sources: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EB69E2CF-F2F9-4E2C-A331-E282C77BAB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" y="6356350"/>
            <a:ext cx="1063752" cy="365760"/>
          </a:xfrm>
          <a:prstGeom prst="rect">
            <a:avLst/>
          </a:prstGeom>
        </p:spPr>
        <p:txBody>
          <a:bodyPr/>
          <a:lstStyle>
            <a:lvl1pPr algn="l">
              <a:defRPr sz="1050"/>
            </a:lvl1pPr>
          </a:lstStyle>
          <a:p>
            <a:fld id="{6F42FDE4-A7DD-41A7-A0A6-9B649FB43336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820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2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1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1800" b="1">
                <a:solidFill>
                  <a:schemeClr val="accent2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C531-AFF9-4529-88CC-8A69F5A3E652}" type="datetime1">
              <a:rPr lang="en-US" smtClean="0">
                <a:solidFill>
                  <a:srgbClr val="464653"/>
                </a:solidFill>
              </a:rPr>
              <a:t>11/29/2021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648A2C73-A4A5-4AE8-B67F-E046D8361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19705" y="6356350"/>
            <a:ext cx="4882619" cy="365760"/>
          </a:xfrm>
          <a:prstGeom prst="rect">
            <a:avLst/>
          </a:prstGeom>
        </p:spPr>
        <p:txBody>
          <a:bodyPr/>
          <a:lstStyle>
            <a:lvl1pPr>
              <a:defRPr sz="1050" i="1">
                <a:solidFill>
                  <a:srgbClr val="5E5E5E"/>
                </a:solidFill>
              </a:defRPr>
            </a:lvl1pPr>
          </a:lstStyle>
          <a:p>
            <a:r>
              <a:rPr lang="en-US"/>
              <a:t>Sources: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AA76A10-52B6-4637-AE54-704836CE0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" y="6356350"/>
            <a:ext cx="1063752" cy="365760"/>
          </a:xfrm>
          <a:prstGeom prst="rect">
            <a:avLst/>
          </a:prstGeom>
        </p:spPr>
        <p:txBody>
          <a:bodyPr/>
          <a:lstStyle>
            <a:lvl1pPr algn="l">
              <a:defRPr sz="1050"/>
            </a:lvl1pPr>
          </a:lstStyle>
          <a:p>
            <a:fld id="{6F42FDE4-A7DD-41A7-A0A6-9B649FB43336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464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A075-066A-4222-884B-A410613C4F7E}" type="datetime1">
              <a:rPr lang="en-US" smtClean="0">
                <a:solidFill>
                  <a:srgbClr val="464653"/>
                </a:solidFill>
              </a:rPr>
              <a:t>11/29/2021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414AA61-419E-4377-97D8-28802C910E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19705" y="6356350"/>
            <a:ext cx="4882619" cy="365760"/>
          </a:xfrm>
          <a:prstGeom prst="rect">
            <a:avLst/>
          </a:prstGeom>
        </p:spPr>
        <p:txBody>
          <a:bodyPr/>
          <a:lstStyle>
            <a:lvl1pPr>
              <a:defRPr sz="1050" i="1">
                <a:solidFill>
                  <a:srgbClr val="5E5E5E"/>
                </a:solidFill>
              </a:defRPr>
            </a:lvl1pPr>
          </a:lstStyle>
          <a:p>
            <a:r>
              <a:rPr lang="en-US"/>
              <a:t>Sources: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6DB3ECD-E4E2-4EC2-9009-F19C5F9EF6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" y="6356350"/>
            <a:ext cx="1063752" cy="365760"/>
          </a:xfrm>
          <a:prstGeom prst="rect">
            <a:avLst/>
          </a:prstGeom>
        </p:spPr>
        <p:txBody>
          <a:bodyPr/>
          <a:lstStyle>
            <a:lvl1pPr algn="l">
              <a:defRPr sz="1050"/>
            </a:lvl1pPr>
          </a:lstStyle>
          <a:p>
            <a:fld id="{6F42FDE4-A7DD-41A7-A0A6-9B649FB43336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3257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8572-B446-4A1D-ABB7-F4DB4AE88739}" type="datetime1">
              <a:rPr lang="en-US" smtClean="0">
                <a:solidFill>
                  <a:srgbClr val="464653"/>
                </a:solidFill>
              </a:rPr>
              <a:t>11/29/2021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576C607-DD2B-4ADE-BA9D-F39FB9CE9A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19705" y="6356350"/>
            <a:ext cx="4882619" cy="365760"/>
          </a:xfrm>
          <a:prstGeom prst="rect">
            <a:avLst/>
          </a:prstGeom>
        </p:spPr>
        <p:txBody>
          <a:bodyPr/>
          <a:lstStyle>
            <a:lvl1pPr>
              <a:defRPr sz="1050" i="1">
                <a:solidFill>
                  <a:srgbClr val="5E5E5E"/>
                </a:solidFill>
              </a:defRPr>
            </a:lvl1pPr>
          </a:lstStyle>
          <a:p>
            <a:r>
              <a:rPr lang="en-US"/>
              <a:t>Sources: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25E9F79-3510-476D-B8CC-340BE9518F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5953" y="6356350"/>
            <a:ext cx="1063752" cy="365760"/>
          </a:xfrm>
          <a:prstGeom prst="rect">
            <a:avLst/>
          </a:prstGeom>
        </p:spPr>
        <p:txBody>
          <a:bodyPr/>
          <a:lstStyle>
            <a:lvl1pPr algn="l">
              <a:defRPr sz="1100"/>
            </a:lvl1pPr>
          </a:lstStyle>
          <a:p>
            <a:fld id="{6F42FDE4-A7DD-41A7-A0A6-9B649FB43336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3557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15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2"/>
            <a:ext cx="2514600" cy="4843463"/>
          </a:xfrm>
        </p:spPr>
        <p:txBody>
          <a:bodyPr/>
          <a:lstStyle>
            <a:lvl1pPr marL="0" indent="0">
              <a:lnSpc>
                <a:spcPts val="1650"/>
              </a:lnSpc>
              <a:spcAft>
                <a:spcPts val="750"/>
              </a:spcAft>
              <a:buNone/>
              <a:defRPr sz="1200">
                <a:solidFill>
                  <a:schemeClr val="tx2"/>
                </a:solidFill>
              </a:defRPr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F927F-DE62-4EBC-A060-E230C998208D}" type="datetime1">
              <a:rPr lang="en-US" smtClean="0">
                <a:solidFill>
                  <a:srgbClr val="464653"/>
                </a:solidFill>
              </a:rPr>
              <a:t>11/29/2021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srgbClr val="464653"/>
                </a:solidFill>
              </a:rPr>
              <a:t>Sources: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6F42FDE4-A7DD-41A7-A0A6-9B649FB43336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1" y="6467476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14538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A57-203A-4A27-9AED-782DA281AE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7D5C-A474-4E09-BC2F-94DC1CF6A6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7572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450"/>
              </a:spcBef>
              <a:buNone/>
              <a:defRPr sz="2400"/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05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1BCF-7054-4B13-B4CD-D25D684E224F}" type="datetime1">
              <a:rPr lang="en-US" smtClean="0">
                <a:solidFill>
                  <a:srgbClr val="DDE9EC"/>
                </a:solidFill>
              </a:rPr>
              <a:t>11/29/2021</a:t>
            </a:fld>
            <a:endParaRPr lang="en-US">
              <a:solidFill>
                <a:srgbClr val="DDE9E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srgbClr val="DDE9EC"/>
                </a:solidFill>
              </a:rPr>
              <a:t>Sources: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6F42FDE4-A7DD-41A7-A0A6-9B649FB43336}" type="slidenum">
              <a:rPr lang="en-US" smtClean="0">
                <a:solidFill>
                  <a:srgbClr val="DDE9EC"/>
                </a:solidFill>
              </a:rPr>
              <a:pPr/>
              <a:t>‹#›</a:t>
            </a:fld>
            <a:endParaRPr lang="en-US">
              <a:solidFill>
                <a:srgbClr val="DDE9EC"/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1" y="6467476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3977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620C1-BF2D-4C50-9C52-05F376409294}" type="datetime1">
              <a:rPr lang="en-US" smtClean="0">
                <a:solidFill>
                  <a:srgbClr val="464653"/>
                </a:solidFill>
              </a:rPr>
              <a:t>11/29/2021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srgbClr val="464653"/>
                </a:solidFill>
              </a:rPr>
              <a:t>Sources: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6F42FDE4-A7DD-41A7-A0A6-9B649FB43336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3256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6715-9FD5-4B9E-B888-1E3209A48C94}" type="datetime1">
              <a:rPr lang="en-US" smtClean="0">
                <a:solidFill>
                  <a:srgbClr val="464653"/>
                </a:solidFill>
              </a:rPr>
              <a:t>11/29/2021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srgbClr val="464653"/>
                </a:solidFill>
              </a:rPr>
              <a:t>Sources: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6F42FDE4-A7DD-41A7-A0A6-9B649FB43336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1" y="6467476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4399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A57-203A-4A27-9AED-782DA281AEC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7D5C-A474-4E09-BC2F-94DC1CF6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854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A57-203A-4A27-9AED-782DA281AEC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7D5C-A474-4E09-BC2F-94DC1CF6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07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A57-203A-4A27-9AED-782DA281AEC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7D5C-A474-4E09-BC2F-94DC1CF6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2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A57-203A-4A27-9AED-782DA281AEC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7D5C-A474-4E09-BC2F-94DC1CF6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419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A57-203A-4A27-9AED-782DA281AEC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7D5C-A474-4E09-BC2F-94DC1CF6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8336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A57-203A-4A27-9AED-782DA281AEC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7D5C-A474-4E09-BC2F-94DC1CF6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082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A57-203A-4A27-9AED-782DA281AEC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7D5C-A474-4E09-BC2F-94DC1CF6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A57-203A-4A27-9AED-782DA281AE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7D5C-A474-4E09-BC2F-94DC1CF6A6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4791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A57-203A-4A27-9AED-782DA281AEC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7D5C-A474-4E09-BC2F-94DC1CF6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209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A57-203A-4A27-9AED-782DA281AEC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7D5C-A474-4E09-BC2F-94DC1CF6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092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A57-203A-4A27-9AED-782DA281AEC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7D5C-A474-4E09-BC2F-94DC1CF6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095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A57-203A-4A27-9AED-782DA281AEC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7D5C-A474-4E09-BC2F-94DC1CF6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9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A57-203A-4A27-9AED-782DA281AE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7D5C-A474-4E09-BC2F-94DC1CF6A6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780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A57-203A-4A27-9AED-782DA281AE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7D5C-A474-4E09-BC2F-94DC1CF6A6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52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A57-203A-4A27-9AED-782DA281AE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7D5C-A474-4E09-BC2F-94DC1CF6A6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848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A57-203A-4A27-9AED-782DA281AE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7D5C-A474-4E09-BC2F-94DC1CF6A6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100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A57-203A-4A27-9AED-782DA281AE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7D5C-A474-4E09-BC2F-94DC1CF6A6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391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A57-203A-4A27-9AED-782DA281AE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7D5C-A474-4E09-BC2F-94DC1CF6A6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404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720B7A57-203A-4A27-9AED-782DA281AE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2E67D5C-A474-4E09-BC2F-94DC1CF6A6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3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2"/>
            <a:ext cx="8229600" cy="5130797"/>
          </a:xfrm>
          <a:prstGeom prst="rect">
            <a:avLst/>
          </a:prstGeom>
          <a:noFill/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050">
                <a:solidFill>
                  <a:schemeClr val="tx2"/>
                </a:solidFill>
              </a:defRPr>
            </a:lvl1pPr>
          </a:lstStyle>
          <a:p>
            <a:pPr algn="r"/>
            <a:fld id="{16FD8FD5-4148-48AD-AA9A-F0EA4DBC54C8}" type="datetime1">
              <a:rPr lang="en-US" smtClean="0">
                <a:solidFill>
                  <a:srgbClr val="464653"/>
                </a:solidFill>
              </a:rPr>
              <a:t>11/29/2021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5" name="Slide Number Placeholder 22">
            <a:extLst>
              <a:ext uri="{FF2B5EF4-FFF2-40B4-BE49-F238E27FC236}">
                <a16:creationId xmlns:a16="http://schemas.microsoft.com/office/drawing/2014/main" id="{485E88F8-10A2-4318-983F-AF18B9E94C6F}"/>
              </a:ext>
            </a:extLst>
          </p:cNvPr>
          <p:cNvSpPr txBox="1">
            <a:spLocks/>
          </p:cNvSpPr>
          <p:nvPr userDrawn="1"/>
        </p:nvSpPr>
        <p:spPr>
          <a:xfrm>
            <a:off x="2593848" y="6356350"/>
            <a:ext cx="3803904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l" defTabSz="4572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i="1">
              <a:solidFill>
                <a:schemeClr val="tx1"/>
              </a:solidFill>
              <a:latin typeface="Bookman Old Style"/>
            </a:endParaRP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11A4F8AC-86F7-4E48-9C29-71431EF4B0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19705" y="6356350"/>
            <a:ext cx="4882619" cy="365760"/>
          </a:xfrm>
          <a:prstGeom prst="rect">
            <a:avLst/>
          </a:prstGeom>
        </p:spPr>
        <p:txBody>
          <a:bodyPr/>
          <a:lstStyle>
            <a:lvl1pPr>
              <a:defRPr sz="1050" i="1">
                <a:solidFill>
                  <a:srgbClr val="5E5E5E"/>
                </a:solidFill>
              </a:defRPr>
            </a:lvl1pPr>
          </a:lstStyle>
          <a:p>
            <a:r>
              <a:rPr lang="en-US"/>
              <a:t>Sources: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DD8BD5D5-28CD-4D06-B5A4-558E040713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" y="6356350"/>
            <a:ext cx="1063752" cy="365760"/>
          </a:xfrm>
          <a:prstGeom prst="rect">
            <a:avLst/>
          </a:prstGeom>
        </p:spPr>
        <p:txBody>
          <a:bodyPr/>
          <a:lstStyle>
            <a:lvl1pPr algn="l">
              <a:defRPr sz="1050"/>
            </a:lvl1pPr>
          </a:lstStyle>
          <a:p>
            <a:fld id="{6F42FDE4-A7DD-41A7-A0A6-9B649FB43336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26" name="Straight Connector 25">
            <a:extLst>
              <a:ext uri="{FF2B5EF4-FFF2-40B4-BE49-F238E27FC236}">
                <a16:creationId xmlns:a16="http://schemas.microsoft.com/office/drawing/2014/main" id="{9F857942-ECAC-4A90-9AA3-2F931936DDB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57200" y="1144258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pic>
        <p:nvPicPr>
          <p:cNvPr id="2" name="Picture 2" descr="Image result for cybr">
            <a:extLst>
              <a:ext uri="{FF2B5EF4-FFF2-40B4-BE49-F238E27FC236}">
                <a16:creationId xmlns:a16="http://schemas.microsoft.com/office/drawing/2014/main" id="{1836A3F7-B78A-434D-85FF-5CCF83C1C46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522" y="243541"/>
            <a:ext cx="1271587" cy="860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1088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ts val="450"/>
        </a:spcBef>
        <a:buClr>
          <a:srgbClr val="005DAB"/>
        </a:buClr>
        <a:buSzPct val="76000"/>
        <a:buFont typeface="Wingdings 3"/>
        <a:buChar char="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205740" algn="l" rtl="0" eaLnBrk="1" latinLnBrk="0" hangingPunct="1">
        <a:spcBef>
          <a:spcPts val="375"/>
        </a:spcBef>
        <a:buClr>
          <a:srgbClr val="9A9B9F"/>
        </a:buClr>
        <a:buSzPct val="76000"/>
        <a:buFont typeface="Wingdings 3"/>
        <a:buChar char=""/>
        <a:defRPr kumimoji="0" sz="12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617220" indent="-171450" algn="l" rtl="0" eaLnBrk="1" latinLnBrk="0" hangingPunct="1">
        <a:spcBef>
          <a:spcPts val="375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17145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71450" algn="l" rtl="0" eaLnBrk="1" latinLnBrk="0" hangingPunct="1">
        <a:spcBef>
          <a:spcPts val="225"/>
        </a:spcBef>
        <a:buClr>
          <a:schemeClr val="accent2"/>
        </a:buClr>
        <a:buSzPct val="70000"/>
        <a:buFont typeface="Wingdings"/>
        <a:buChar char="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rtl="0" eaLnBrk="1" latinLnBrk="0" hangingPunct="1">
        <a:spcBef>
          <a:spcPts val="225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05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37160" algn="l" rtl="0" eaLnBrk="1" latinLnBrk="0" hangingPunct="1">
        <a:spcBef>
          <a:spcPts val="225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05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1645920" indent="-137160" algn="l" rtl="0" eaLnBrk="1" latinLnBrk="0" hangingPunct="1">
        <a:spcBef>
          <a:spcPts val="225"/>
        </a:spcBef>
        <a:buClr>
          <a:srgbClr val="9FB8CD"/>
        </a:buClr>
        <a:buSzPct val="75000"/>
        <a:buFont typeface="Wingdings 3"/>
        <a:buChar char=""/>
        <a:defRPr kumimoji="0" lang="en-US" sz="9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B7A57-203A-4A27-9AED-782DA281AEC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67D5C-A474-4E09-BC2F-94DC1CF6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978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4.png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837708"/>
            <a:ext cx="7010400" cy="1066800"/>
          </a:xfrm>
        </p:spPr>
        <p:txBody>
          <a:bodyPr vert="horz" lIns="91440" tIns="45720" rIns="91440" bIns="45720" anchor="ctr" anchorCtr="0">
            <a:noAutofit/>
          </a:bodyPr>
          <a:lstStyle/>
          <a:p>
            <a:r>
              <a:rPr lang="en-US" sz="1800" dirty="0"/>
              <a:t>Current:  $155.39</a:t>
            </a:r>
            <a:br>
              <a:rPr lang="en-US" sz="1800" dirty="0"/>
            </a:br>
            <a:r>
              <a:rPr lang="en-US" sz="1800" dirty="0"/>
              <a:t>Target Price $197.75 </a:t>
            </a:r>
            <a:r>
              <a:rPr lang="en-US" sz="1800" dirty="0">
                <a:solidFill>
                  <a:srgbClr val="00B050"/>
                </a:solidFill>
              </a:rPr>
              <a:t>(+27.26%)</a:t>
            </a:r>
            <a:br>
              <a:rPr lang="en-US" sz="1800" dirty="0"/>
            </a:br>
            <a:r>
              <a:rPr lang="en-US" sz="1800"/>
              <a:t>Time Horizon: 14-22 months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4081" y="5113906"/>
            <a:ext cx="7155180" cy="835374"/>
          </a:xfrm>
        </p:spPr>
        <p:txBody>
          <a:bodyPr vert="horz" lIns="91440" tIns="45720" rIns="91440" bIns="45720" anchor="t">
            <a:noAutofit/>
          </a:bodyPr>
          <a:lstStyle/>
          <a:p>
            <a:pPr>
              <a:spcBef>
                <a:spcPts val="300"/>
              </a:spcBef>
            </a:pPr>
            <a:r>
              <a:rPr lang="en-US" sz="1600" b="1" dirty="0">
                <a:solidFill>
                  <a:schemeClr val="tx1"/>
                </a:solidFill>
                <a:latin typeface="+mn-lt"/>
              </a:rPr>
              <a:t>Directors: Duncan Webber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ts val="300"/>
              </a:spcBef>
            </a:pPr>
            <a:r>
              <a:rPr lang="en-US" sz="1600" b="1" dirty="0">
                <a:solidFill>
                  <a:schemeClr val="tx1"/>
                </a:solidFill>
                <a:latin typeface="+mn-lt"/>
              </a:rPr>
              <a:t>Analysts: Yuchen Y, Albert C, Ali S, Lauryn O, </a:t>
            </a:r>
            <a:r>
              <a:rPr lang="en-US" sz="1600" b="1">
                <a:solidFill>
                  <a:schemeClr val="tx1"/>
                </a:solidFill>
                <a:latin typeface="+mn-lt"/>
              </a:rPr>
              <a:t>Sarah G, 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61A21C-618E-4189-9426-382EC750D8D1}"/>
              </a:ext>
            </a:extLst>
          </p:cNvPr>
          <p:cNvSpPr/>
          <p:nvPr/>
        </p:nvSpPr>
        <p:spPr>
          <a:xfrm>
            <a:off x="3664920" y="3223242"/>
            <a:ext cx="4698101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en-US" sz="2800"/>
              <a:t>ETSY (NASDAQ: ETSY)</a:t>
            </a:r>
            <a:endParaRPr lang="en-US" sz="2800" dirty="0"/>
          </a:p>
        </p:txBody>
      </p:sp>
      <p:pic>
        <p:nvPicPr>
          <p:cNvPr id="7" name="图片 1">
            <a:extLst>
              <a:ext uri="{FF2B5EF4-FFF2-40B4-BE49-F238E27FC236}">
                <a16:creationId xmlns:a16="http://schemas.microsoft.com/office/drawing/2014/main" id="{C44F1404-2660-45CA-9ACC-B86CA357D7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3822" y="1835191"/>
            <a:ext cx="2896931" cy="1385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573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A picture containing table&#10;&#10;Description automatically generated">
            <a:extLst>
              <a:ext uri="{FF2B5EF4-FFF2-40B4-BE49-F238E27FC236}">
                <a16:creationId xmlns:a16="http://schemas.microsoft.com/office/drawing/2014/main" id="{E4599601-2FD1-4E76-A9C8-E4F0216A83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054" y="1336481"/>
            <a:ext cx="7547750" cy="5030148"/>
          </a:xfr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1EA6A2B-D414-4DB6-A756-B0197349A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84" y="284630"/>
            <a:ext cx="78867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600">
                <a:latin typeface="Gill Sans MT"/>
              </a:rPr>
              <a:t>Discounted Cash Flow</a:t>
            </a:r>
            <a:endParaRPr lang="en-US" sz="2600" kern="1200">
              <a:latin typeface="Gill Sans M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D473436-2984-456B-B098-CF4946D3A52A}"/>
              </a:ext>
            </a:extLst>
          </p:cNvPr>
          <p:cNvCxnSpPr/>
          <p:nvPr/>
        </p:nvCxnSpPr>
        <p:spPr>
          <a:xfrm flipV="1">
            <a:off x="913741" y="1191347"/>
            <a:ext cx="7428463" cy="3993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2" name="图片 1">
            <a:extLst>
              <a:ext uri="{FF2B5EF4-FFF2-40B4-BE49-F238E27FC236}">
                <a16:creationId xmlns:a16="http://schemas.microsoft.com/office/drawing/2014/main" id="{DA4258D5-BDFF-42DE-86FD-33DFA9BABC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3706" y="159637"/>
            <a:ext cx="18288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241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A49A4041-6AEB-4E38-B1D1-CF06D067F1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469" y="1279718"/>
            <a:ext cx="3242326" cy="3080693"/>
          </a:xfrm>
          <a:prstGeom prst="rect">
            <a:avLst/>
          </a:prstGeom>
        </p:spPr>
      </p:pic>
      <p:pic>
        <p:nvPicPr>
          <p:cNvPr id="3" name="Picture 3" descr="Table&#10;&#10;Description automatically generated">
            <a:extLst>
              <a:ext uri="{FF2B5EF4-FFF2-40B4-BE49-F238E27FC236}">
                <a16:creationId xmlns:a16="http://schemas.microsoft.com/office/drawing/2014/main" id="{881695A5-79E3-40B2-8418-457E175405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190" y="4548031"/>
            <a:ext cx="6556527" cy="1655125"/>
          </a:xfrm>
          <a:prstGeom prst="rect">
            <a:avLst/>
          </a:prstGeom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F5EA2828-6BE0-4645-8B3B-8222A30738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401" y="1203591"/>
            <a:ext cx="2813077" cy="31730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73BEF94-4AA5-49F6-AC16-42E31D284315}"/>
              </a:ext>
            </a:extLst>
          </p:cNvPr>
          <p:cNvSpPr txBox="1">
            <a:spLocks/>
          </p:cNvSpPr>
          <p:nvPr/>
        </p:nvSpPr>
        <p:spPr>
          <a:xfrm>
            <a:off x="838284" y="284630"/>
            <a:ext cx="7886700" cy="15058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>
                <a:latin typeface="Gill Sans MT"/>
              </a:rPr>
              <a:t>Discounted Cash Flow Outputs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6DDBA7C-FBD7-4974-B91A-0CDD44D0A14B}"/>
              </a:ext>
            </a:extLst>
          </p:cNvPr>
          <p:cNvCxnSpPr/>
          <p:nvPr/>
        </p:nvCxnSpPr>
        <p:spPr>
          <a:xfrm flipV="1">
            <a:off x="833881" y="1191347"/>
            <a:ext cx="7428463" cy="3993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0" name="图片 1">
            <a:extLst>
              <a:ext uri="{FF2B5EF4-FFF2-40B4-BE49-F238E27FC236}">
                <a16:creationId xmlns:a16="http://schemas.microsoft.com/office/drawing/2014/main" id="{73DB93EA-AFDE-4199-B9CC-2DB970E72F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3793" y="259462"/>
            <a:ext cx="18288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089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Question mark on green pastel background">
            <a:extLst>
              <a:ext uri="{FF2B5EF4-FFF2-40B4-BE49-F238E27FC236}">
                <a16:creationId xmlns:a16="http://schemas.microsoft.com/office/drawing/2014/main" id="{01743E2F-BB00-44A4-9EF5-1329EA8A00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989" r="7039" b="8620"/>
          <a:stretch/>
        </p:blipFill>
        <p:spPr>
          <a:xfrm>
            <a:off x="2642616" y="10"/>
            <a:ext cx="6501384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7004404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3170FDE-089F-4FE5-89C2-90BEAF910CE5}"/>
              </a:ext>
            </a:extLst>
          </p:cNvPr>
          <p:cNvSpPr txBox="1">
            <a:spLocks/>
          </p:cNvSpPr>
          <p:nvPr/>
        </p:nvSpPr>
        <p:spPr>
          <a:xfrm>
            <a:off x="358485" y="1122363"/>
            <a:ext cx="301752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4200"/>
              <a:t>Q&amp;A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298323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92056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197"/>
          <p:cNvSpPr txBox="1">
            <a:spLocks noGrp="1"/>
          </p:cNvSpPr>
          <p:nvPr>
            <p:ph type="title"/>
          </p:nvPr>
        </p:nvSpPr>
        <p:spPr>
          <a:xfrm>
            <a:off x="267683" y="375374"/>
            <a:ext cx="7886701" cy="658109"/>
          </a:xfrm>
          <a:prstGeom prst="rect">
            <a:avLst/>
          </a:prstGeom>
        </p:spPr>
        <p:txBody>
          <a:bodyPr lIns="45699" tIns="45699" rIns="45699" bIns="45699" anchor="b">
            <a:normAutofit/>
          </a:bodyPr>
          <a:lstStyle>
            <a:lvl1pPr marL="178811" indent="-357623" defTabSz="804672">
              <a:defRPr sz="3872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pPr marL="178435" indent="-357505"/>
            <a:r>
              <a:rPr sz="2600" dirty="0">
                <a:latin typeface="Gill Sans MT"/>
              </a:rPr>
              <a:t>Company Overview</a:t>
            </a:r>
            <a:endParaRPr lang="en-US" sz="2600">
              <a:latin typeface="Gill Sans MT"/>
            </a:endParaRPr>
          </a:p>
        </p:txBody>
      </p:sp>
      <p:sp>
        <p:nvSpPr>
          <p:cNvPr id="95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8459541" y="6391592"/>
            <a:ext cx="214398" cy="2946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marL="22225" indent="-44450">
              <a:defRPr sz="140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96" name="TextBox 20"/>
          <p:cNvSpPr txBox="1"/>
          <p:nvPr/>
        </p:nvSpPr>
        <p:spPr>
          <a:xfrm>
            <a:off x="515780" y="6411891"/>
            <a:ext cx="4023366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000" i="1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t>Sources: Capital IQ, Company Website, Company Financials</a:t>
            </a:r>
          </a:p>
        </p:txBody>
      </p:sp>
      <p:sp>
        <p:nvSpPr>
          <p:cNvPr id="100" name="Shape 226"/>
          <p:cNvSpPr txBox="1"/>
          <p:nvPr/>
        </p:nvSpPr>
        <p:spPr>
          <a:xfrm>
            <a:off x="4570765" y="1204975"/>
            <a:ext cx="4300705" cy="1631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9" tIns="45699" rIns="45699" bIns="45699" anchor="t">
            <a:spAutoFit/>
          </a:bodyPr>
          <a:lstStyle/>
          <a:p>
            <a:pPr marL="285750" indent="-285750">
              <a:spcBef>
                <a:spcPts val="600"/>
              </a:spcBef>
              <a:buFont typeface="Arial"/>
              <a:buChar char="•"/>
              <a:defRPr sz="1200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endParaRPr lang="en-US" sz="1500" dirty="0">
              <a:latin typeface="Gill Sans MT"/>
            </a:endParaRPr>
          </a:p>
          <a:p>
            <a:pPr marL="285750" indent="-285750">
              <a:spcBef>
                <a:spcPts val="600"/>
              </a:spcBef>
              <a:buClr>
                <a:srgbClr val="00338E"/>
              </a:buClr>
              <a:buSzPct val="76000"/>
              <a:buFont typeface="Arial"/>
              <a:buChar char="•"/>
              <a:defRPr sz="1100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r>
              <a:rPr lang="en-US" sz="1500" dirty="0">
                <a:latin typeface="Gill Sans MT"/>
              </a:rPr>
              <a:t>In August 2019, ETSY acquired </a:t>
            </a:r>
            <a:r>
              <a:rPr lang="en-US" sz="1500" b="1" dirty="0">
                <a:latin typeface="Gill Sans MT"/>
              </a:rPr>
              <a:t>Reverb</a:t>
            </a:r>
            <a:r>
              <a:rPr lang="en-US" sz="1500" dirty="0">
                <a:latin typeface="Gill Sans MT"/>
              </a:rPr>
              <a:t>, a leading online marketplace for new, used and vintage </a:t>
            </a:r>
            <a:r>
              <a:rPr lang="en-US" sz="1500" b="1" dirty="0">
                <a:latin typeface="Gill Sans MT"/>
              </a:rPr>
              <a:t>Musical Instruments</a:t>
            </a:r>
            <a:r>
              <a:rPr lang="en-US" sz="1500" dirty="0">
                <a:latin typeface="Gill Sans MT"/>
              </a:rPr>
              <a:t> for $275 million in cash.</a:t>
            </a:r>
            <a:endParaRPr lang="en-US"/>
          </a:p>
          <a:p>
            <a:pPr marL="285750" indent="-285750">
              <a:spcBef>
                <a:spcPts val="600"/>
              </a:spcBef>
              <a:buClr>
                <a:srgbClr val="00338E"/>
              </a:buClr>
              <a:buSzPct val="76000"/>
              <a:buFont typeface="Arial"/>
              <a:buChar char="•"/>
              <a:defRPr sz="1100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r>
              <a:rPr lang="en-US" sz="1500" dirty="0">
                <a:latin typeface="Gill Sans MT"/>
              </a:rPr>
              <a:t>80% of Etsy customers are repeat purchases (high retention rate)</a:t>
            </a:r>
            <a:endParaRPr lang="en-US"/>
          </a:p>
        </p:txBody>
      </p:sp>
      <p:grpSp>
        <p:nvGrpSpPr>
          <p:cNvPr id="103" name="Shape 264"/>
          <p:cNvGrpSpPr/>
          <p:nvPr/>
        </p:nvGrpSpPr>
        <p:grpSpPr>
          <a:xfrm>
            <a:off x="4660222" y="1108558"/>
            <a:ext cx="4209617" cy="338512"/>
            <a:chOff x="0" y="9793"/>
            <a:chExt cx="3930485" cy="338510"/>
          </a:xfrm>
        </p:grpSpPr>
        <p:sp>
          <p:nvSpPr>
            <p:cNvPr id="101" name="Rectangle"/>
            <p:cNvSpPr/>
            <p:nvPr/>
          </p:nvSpPr>
          <p:spPr>
            <a:xfrm>
              <a:off x="0" y="23601"/>
              <a:ext cx="3930485" cy="310897"/>
            </a:xfrm>
            <a:prstGeom prst="rect">
              <a:avLst/>
            </a:prstGeom>
            <a:solidFill>
              <a:srgbClr val="00338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126996" indent="-126996" algn="ctr"/>
              <a:endParaRPr/>
            </a:p>
          </p:txBody>
        </p:sp>
        <p:sp>
          <p:nvSpPr>
            <p:cNvPr id="102" name="Business Highlights"/>
            <p:cNvSpPr txBox="1"/>
            <p:nvPr/>
          </p:nvSpPr>
          <p:spPr>
            <a:xfrm>
              <a:off x="54810" y="9793"/>
              <a:ext cx="3839036" cy="3385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699" tIns="45699" rIns="45699" bIns="45699" numCol="1" anchor="ctr">
              <a:spAutoFit/>
            </a:bodyPr>
            <a:lstStyle>
              <a:lvl1pPr marL="126996" indent="-253993" algn="ctr">
                <a:defRPr>
                  <a:solidFill>
                    <a:srgbClr val="FFFFFF"/>
                  </a:solidFill>
                  <a:latin typeface="Bookman Old Style"/>
                  <a:ea typeface="Bookman Old Style"/>
                  <a:cs typeface="Bookman Old Style"/>
                  <a:sym typeface="Bookman Old Style"/>
                </a:defRPr>
              </a:lvl1pPr>
            </a:lstStyle>
            <a:p>
              <a:pPr marL="126365" indent="-253365"/>
              <a:r>
                <a:rPr sz="1600" dirty="0">
                  <a:latin typeface="Gill Sans MT"/>
                </a:rPr>
                <a:t>Business Highlights</a:t>
              </a:r>
              <a:endParaRPr lang="en-US" sz="1600">
                <a:latin typeface="Gill Sans MT"/>
              </a:endParaRPr>
            </a:p>
          </p:txBody>
        </p:sp>
      </p:grpSp>
      <p:sp>
        <p:nvSpPr>
          <p:cNvPr id="104" name="Text Placeholder 5"/>
          <p:cNvSpPr txBox="1"/>
          <p:nvPr/>
        </p:nvSpPr>
        <p:spPr>
          <a:xfrm>
            <a:off x="-167647" y="1446642"/>
            <a:ext cx="4692044" cy="1928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91424" tIns="91424" rIns="91424" bIns="91424" anchor="t">
            <a:spAutoFit/>
          </a:bodyPr>
          <a:lstStyle/>
          <a:p>
            <a:pPr marL="715645" lvl="1" indent="-285750">
              <a:spcBef>
                <a:spcPts val="500"/>
              </a:spcBef>
              <a:buClr>
                <a:srgbClr val="00338E"/>
              </a:buClr>
              <a:buSzPct val="76000"/>
              <a:buFont typeface="Arial"/>
              <a:buChar char="•"/>
              <a:defRPr sz="1200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r>
              <a:rPr sz="1500" dirty="0">
                <a:latin typeface="Gill Sans MT"/>
              </a:rPr>
              <a:t>Etsy is an online marketplace where independent crafters, artists and collectors sell vintage, handmade and custom products.</a:t>
            </a:r>
            <a:endParaRPr lang="en-US" sz="1500">
              <a:latin typeface="Gill Sans MT"/>
            </a:endParaRPr>
          </a:p>
          <a:p>
            <a:pPr marL="715645" lvl="1" indent="-285750">
              <a:spcBef>
                <a:spcPts val="500"/>
              </a:spcBef>
              <a:buClr>
                <a:srgbClr val="00338E"/>
              </a:buClr>
              <a:buSzPct val="76000"/>
              <a:buFont typeface="Arial"/>
              <a:buChar char="•"/>
              <a:defRPr sz="1200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r>
              <a:rPr sz="1500" dirty="0">
                <a:latin typeface="Gill Sans MT"/>
              </a:rPr>
              <a:t>The company was founded in 2005, went public in April 2015, and is based in Brooklyn, NY.</a:t>
            </a:r>
          </a:p>
          <a:p>
            <a:pPr marL="715645" lvl="1" indent="-285750">
              <a:spcBef>
                <a:spcPts val="500"/>
              </a:spcBef>
              <a:buClr>
                <a:srgbClr val="00338E"/>
              </a:buClr>
              <a:buSzPct val="76000"/>
              <a:buFont typeface="Arial"/>
              <a:buChar char="•"/>
              <a:defRPr sz="1200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r>
              <a:rPr sz="1500" dirty="0">
                <a:latin typeface="Gill Sans MT"/>
              </a:rPr>
              <a:t>Etsy has 81.9 million active buyers, and 4.4 </a:t>
            </a:r>
            <a:r>
              <a:rPr sz="1500">
                <a:latin typeface="Gill Sans MT"/>
              </a:rPr>
              <a:t>million active sellers from 234 countries.</a:t>
            </a:r>
          </a:p>
        </p:txBody>
      </p:sp>
      <p:grpSp>
        <p:nvGrpSpPr>
          <p:cNvPr id="107" name="Shape 264"/>
          <p:cNvGrpSpPr/>
          <p:nvPr/>
        </p:nvGrpSpPr>
        <p:grpSpPr>
          <a:xfrm>
            <a:off x="210110" y="1110534"/>
            <a:ext cx="4209616" cy="338512"/>
            <a:chOff x="0" y="9795"/>
            <a:chExt cx="3930485" cy="338510"/>
          </a:xfrm>
        </p:grpSpPr>
        <p:sp>
          <p:nvSpPr>
            <p:cNvPr id="105" name="Rectangle"/>
            <p:cNvSpPr/>
            <p:nvPr/>
          </p:nvSpPr>
          <p:spPr>
            <a:xfrm>
              <a:off x="0" y="23601"/>
              <a:ext cx="3930485" cy="310897"/>
            </a:xfrm>
            <a:prstGeom prst="rect">
              <a:avLst/>
            </a:prstGeom>
            <a:solidFill>
              <a:srgbClr val="00338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106" name="Business Description"/>
            <p:cNvSpPr txBox="1"/>
            <p:nvPr/>
          </p:nvSpPr>
          <p:spPr>
            <a:xfrm>
              <a:off x="45724" y="9795"/>
              <a:ext cx="3839036" cy="3385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699" tIns="45699" rIns="45699" bIns="45699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Bookman Old Style"/>
                  <a:ea typeface="Bookman Old Style"/>
                  <a:cs typeface="Bookman Old Style"/>
                  <a:sym typeface="Bookman Old Style"/>
                </a:defRPr>
              </a:lvl1pPr>
            </a:lstStyle>
            <a:p>
              <a:r>
                <a:rPr sz="1600" dirty="0">
                  <a:latin typeface="Gill Sans MT"/>
                </a:rPr>
                <a:t>Business Description</a:t>
              </a:r>
            </a:p>
          </p:txBody>
        </p:sp>
      </p:grpSp>
      <p:sp>
        <p:nvSpPr>
          <p:cNvPr id="108" name="TextBox 1"/>
          <p:cNvSpPr txBox="1"/>
          <p:nvPr/>
        </p:nvSpPr>
        <p:spPr>
          <a:xfrm>
            <a:off x="6259654" y="5342426"/>
            <a:ext cx="396609" cy="405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1000">
                <a:solidFill>
                  <a:srgbClr val="FFFFFF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t>27%</a:t>
            </a:r>
          </a:p>
        </p:txBody>
      </p:sp>
      <p:sp>
        <p:nvSpPr>
          <p:cNvPr id="109" name="TextBox 2"/>
          <p:cNvSpPr txBox="1"/>
          <p:nvPr/>
        </p:nvSpPr>
        <p:spPr>
          <a:xfrm>
            <a:off x="5904889" y="4817734"/>
            <a:ext cx="422629" cy="329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1000">
                <a:solidFill>
                  <a:srgbClr val="FFFFFF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t>20%</a:t>
            </a:r>
          </a:p>
        </p:txBody>
      </p:sp>
      <p:sp>
        <p:nvSpPr>
          <p:cNvPr id="110" name="TextBox 6"/>
          <p:cNvSpPr txBox="1"/>
          <p:nvPr/>
        </p:nvSpPr>
        <p:spPr>
          <a:xfrm>
            <a:off x="6751324" y="4897337"/>
            <a:ext cx="422628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100">
                <a:solidFill>
                  <a:srgbClr val="FFFFFF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t>40%</a:t>
            </a:r>
          </a:p>
        </p:txBody>
      </p:sp>
      <p:sp>
        <p:nvSpPr>
          <p:cNvPr id="111" name="Shape 226"/>
          <p:cNvSpPr txBox="1"/>
          <p:nvPr/>
        </p:nvSpPr>
        <p:spPr>
          <a:xfrm>
            <a:off x="2724146" y="3895994"/>
            <a:ext cx="4023356" cy="21697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 anchor="t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00338E"/>
              </a:buClr>
              <a:buSzPct val="76000"/>
              <a:buFont typeface="Arial"/>
              <a:buChar char="•"/>
              <a:defRPr sz="1100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r>
              <a:rPr lang="en-US" sz="1500" dirty="0">
                <a:latin typeface="Gill Sans MT"/>
              </a:rPr>
              <a:t>Etsy charges a $0.2 </a:t>
            </a:r>
            <a:r>
              <a:rPr lang="en-US" sz="1500" b="1" dirty="0">
                <a:latin typeface="Gill Sans MT"/>
              </a:rPr>
              <a:t>listing fee</a:t>
            </a:r>
            <a:r>
              <a:rPr lang="en-US" sz="1500" dirty="0">
                <a:latin typeface="Gill Sans MT"/>
              </a:rPr>
              <a:t> per item for 4 months, and 5% commission (</a:t>
            </a:r>
            <a:r>
              <a:rPr lang="en-US" sz="1500" b="1" dirty="0">
                <a:latin typeface="Gill Sans MT"/>
              </a:rPr>
              <a:t>transaction fee</a:t>
            </a:r>
            <a:r>
              <a:rPr lang="en-US" sz="1500" dirty="0">
                <a:latin typeface="Gill Sans MT"/>
              </a:rPr>
              <a:t>) on each sale.</a:t>
            </a:r>
            <a:endParaRPr lang="en-US"/>
          </a:p>
          <a:p>
            <a:pPr marL="285750" indent="-285750">
              <a:spcBef>
                <a:spcPts val="600"/>
              </a:spcBef>
              <a:buClr>
                <a:srgbClr val="00338E"/>
              </a:buClr>
              <a:buSzPct val="76000"/>
              <a:buFont typeface="Arial"/>
              <a:buChar char="•"/>
              <a:defRPr sz="1100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r>
              <a:rPr sz="1500" dirty="0">
                <a:latin typeface="Gill Sans MT"/>
              </a:rPr>
              <a:t>The company also earns revenue through Etsy plus, a $10 </a:t>
            </a:r>
            <a:r>
              <a:rPr sz="1500" b="1" dirty="0">
                <a:latin typeface="Gill Sans MT"/>
              </a:rPr>
              <a:t>monthly subscription</a:t>
            </a:r>
            <a:r>
              <a:rPr sz="1500" dirty="0">
                <a:latin typeface="Gill Sans MT"/>
              </a:rPr>
              <a:t>.</a:t>
            </a:r>
          </a:p>
          <a:p>
            <a:pPr marL="285750" indent="-285750">
              <a:spcBef>
                <a:spcPts val="600"/>
              </a:spcBef>
              <a:buClr>
                <a:srgbClr val="00338E"/>
              </a:buClr>
              <a:buSzPct val="76000"/>
              <a:buFont typeface="Arial"/>
              <a:buChar char="•"/>
              <a:defRPr sz="1100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r>
              <a:rPr sz="1500" dirty="0">
                <a:latin typeface="Gill Sans MT"/>
              </a:rPr>
              <a:t>Etsy also charges for </a:t>
            </a:r>
            <a:r>
              <a:rPr sz="1500" b="1" dirty="0">
                <a:latin typeface="Gill Sans MT"/>
              </a:rPr>
              <a:t>promotional services</a:t>
            </a:r>
            <a:r>
              <a:rPr sz="1500" dirty="0">
                <a:latin typeface="Gill Sans MT"/>
              </a:rPr>
              <a:t> to help its sellers increase sales.</a:t>
            </a:r>
          </a:p>
          <a:p>
            <a:pPr marL="285750" indent="-285750">
              <a:spcBef>
                <a:spcPts val="600"/>
              </a:spcBef>
              <a:buClr>
                <a:srgbClr val="00338E"/>
              </a:buClr>
              <a:buSzPct val="76000"/>
              <a:buFont typeface="Arial"/>
              <a:buChar char="•"/>
              <a:defRPr sz="1100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r>
              <a:rPr sz="1500" dirty="0">
                <a:latin typeface="Gill Sans MT"/>
              </a:rPr>
              <a:t>Other sources: Payment processing.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745BC6E-76A8-4299-8FE2-0E620D850324}"/>
              </a:ext>
            </a:extLst>
          </p:cNvPr>
          <p:cNvCxnSpPr>
            <a:cxnSpLocks/>
          </p:cNvCxnSpPr>
          <p:nvPr/>
        </p:nvCxnSpPr>
        <p:spPr>
          <a:xfrm>
            <a:off x="178065" y="1028872"/>
            <a:ext cx="8693249" cy="18003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2" name="图片 1">
            <a:extLst>
              <a:ext uri="{FF2B5EF4-FFF2-40B4-BE49-F238E27FC236}">
                <a16:creationId xmlns:a16="http://schemas.microsoft.com/office/drawing/2014/main" id="{9EAF08E4-96D5-4769-99AF-EB9E949A15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1324" y="148143"/>
            <a:ext cx="1828800" cy="876300"/>
          </a:xfrm>
          <a:prstGeom prst="rect">
            <a:avLst/>
          </a:prstGeom>
        </p:spPr>
      </p:pic>
      <p:grpSp>
        <p:nvGrpSpPr>
          <p:cNvPr id="23" name="Shape 264">
            <a:extLst>
              <a:ext uri="{FF2B5EF4-FFF2-40B4-BE49-F238E27FC236}">
                <a16:creationId xmlns:a16="http://schemas.microsoft.com/office/drawing/2014/main" id="{8FFC7D47-D73A-4635-A7AC-BEE71FBECEF1}"/>
              </a:ext>
            </a:extLst>
          </p:cNvPr>
          <p:cNvGrpSpPr/>
          <p:nvPr/>
        </p:nvGrpSpPr>
        <p:grpSpPr>
          <a:xfrm>
            <a:off x="2684216" y="3433964"/>
            <a:ext cx="4209616" cy="338512"/>
            <a:chOff x="0" y="9795"/>
            <a:chExt cx="3930485" cy="338510"/>
          </a:xfrm>
        </p:grpSpPr>
        <p:sp>
          <p:nvSpPr>
            <p:cNvPr id="24" name="Rectangle">
              <a:extLst>
                <a:ext uri="{FF2B5EF4-FFF2-40B4-BE49-F238E27FC236}">
                  <a16:creationId xmlns:a16="http://schemas.microsoft.com/office/drawing/2014/main" id="{E7599604-3FB9-4C01-AD66-6ED8032EEB75}"/>
                </a:ext>
              </a:extLst>
            </p:cNvPr>
            <p:cNvSpPr/>
            <p:nvPr/>
          </p:nvSpPr>
          <p:spPr>
            <a:xfrm>
              <a:off x="0" y="23601"/>
              <a:ext cx="3930485" cy="310897"/>
            </a:xfrm>
            <a:prstGeom prst="rect">
              <a:avLst/>
            </a:prstGeom>
            <a:solidFill>
              <a:srgbClr val="00338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25" name="Business Description">
              <a:extLst>
                <a:ext uri="{FF2B5EF4-FFF2-40B4-BE49-F238E27FC236}">
                  <a16:creationId xmlns:a16="http://schemas.microsoft.com/office/drawing/2014/main" id="{523823C0-BDC0-4E99-92F7-432D3049CBB9}"/>
                </a:ext>
              </a:extLst>
            </p:cNvPr>
            <p:cNvSpPr txBox="1"/>
            <p:nvPr/>
          </p:nvSpPr>
          <p:spPr>
            <a:xfrm>
              <a:off x="45724" y="9795"/>
              <a:ext cx="3839036" cy="3385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699" tIns="45699" rIns="45699" bIns="45699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Bookman Old Style"/>
                  <a:ea typeface="Bookman Old Style"/>
                  <a:cs typeface="Bookman Old Style"/>
                  <a:sym typeface="Bookman Old Style"/>
                </a:defRPr>
              </a:lvl1pPr>
            </a:lstStyle>
            <a:p>
              <a:r>
                <a:rPr lang="en-US" sz="1600" dirty="0">
                  <a:latin typeface="18"/>
                </a:rPr>
                <a:t>Revenue Streams</a:t>
              </a:r>
              <a:endParaRPr lang="en-US" sz="1600">
                <a:latin typeface="18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39F5E94B-3A1F-41D4-8BC1-A35C1E52299F}"/>
              </a:ext>
            </a:extLst>
          </p:cNvPr>
          <p:cNvSpPr txBox="1">
            <a:spLocks/>
          </p:cNvSpPr>
          <p:nvPr/>
        </p:nvSpPr>
        <p:spPr>
          <a:xfrm>
            <a:off x="167202" y="4268252"/>
            <a:ext cx="4544003" cy="2154427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74320" marR="0" lvl="0" indent="-66548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78E1A"/>
              </a:buClr>
              <a:buSzPct val="76000"/>
              <a:buFont typeface="Wingdings 3" panose="05040102010807070707" pitchFamily="18" charset="2"/>
              <a:buChar char="}"/>
              <a:defRPr sz="22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marL="548640" marR="0" lvl="1" indent="-11887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0B76A"/>
              </a:buClr>
              <a:buSzPct val="76000"/>
              <a:buFont typeface="Wingdings 3" panose="05040102010807070707" pitchFamily="18" charset="2"/>
              <a:buChar char="}"/>
              <a:defRPr sz="18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marL="822960" marR="0" lvl="2" indent="-85344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0B76A"/>
              </a:buClr>
              <a:buSzPct val="76000"/>
              <a:buFont typeface="Wingdings 3" panose="05040102010807070707" pitchFamily="18" charset="2"/>
              <a:buChar char="}"/>
              <a:defRPr sz="16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marL="1097280" marR="0" lvl="3" indent="-10350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A1B3"/>
              </a:buClr>
              <a:buSzPct val="70000"/>
              <a:buFont typeface="Noto Sans Symbols"/>
              <a:buChar char="◻"/>
              <a:defRPr sz="15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marL="1371600" marR="0" lvl="4" indent="-9842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Noto Sans Symbols"/>
              <a:buChar char="◻"/>
              <a:defRPr sz="15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marL="1645920" marR="0" lvl="5" indent="-3302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ct val="75000"/>
              <a:buFont typeface="Noto Sans Symbols"/>
              <a:buChar char="▶"/>
              <a:defRPr sz="16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marL="1828800" marR="0" lvl="6" indent="-6032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ct val="7500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marL="2011679" marR="0" lvl="7" indent="-5270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ct val="7500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marL="2194560" marR="0" lvl="8" indent="-8001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ct val="75000"/>
              <a:buFont typeface="Noto Sans Symbols"/>
              <a:buChar char="▶"/>
              <a:defRPr sz="12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>
            <a:pPr marL="327025" indent="-170815">
              <a:buClr>
                <a:srgbClr val="00338E"/>
              </a:buClr>
              <a:buFont typeface="Wingdings 3" panose="05040102010807070707" pitchFamily="18" charset="2"/>
              <a:buAutoNum type="arabicPeriod"/>
              <a:defRPr/>
            </a:pPr>
            <a:r>
              <a:rPr lang="en-US" sz="1050" dirty="0">
                <a:solidFill>
                  <a:schemeClr val="tx1"/>
                </a:solidFill>
                <a:latin typeface="Gill Sans MT"/>
              </a:rPr>
              <a:t>Strong Company Growth over COVID-19 pandemic</a:t>
            </a:r>
          </a:p>
          <a:p>
            <a:pPr marL="532765" lvl="1" indent="-170815">
              <a:buClr>
                <a:srgbClr val="00338E"/>
              </a:buClr>
              <a:defRPr/>
            </a:pPr>
            <a:r>
              <a:rPr lang="en-US" sz="105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Shares up 144% over last 12 months</a:t>
            </a:r>
          </a:p>
          <a:p>
            <a:pPr marL="532765" lvl="1" indent="-170815">
              <a:buClr>
                <a:srgbClr val="00338E"/>
              </a:buClr>
              <a:defRPr/>
            </a:pPr>
            <a:r>
              <a:rPr lang="en-US" sz="105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Benefiting from purchases of face masks, recreational tools, pet supplies, and organization tools</a:t>
            </a:r>
          </a:p>
          <a:p>
            <a:pPr marL="327025" indent="-170815">
              <a:buClr>
                <a:srgbClr val="00338E"/>
              </a:buClr>
              <a:buFont typeface="+mj-lt"/>
              <a:buAutoNum type="arabicPeriod"/>
              <a:defRPr/>
            </a:pPr>
            <a:r>
              <a:rPr lang="en-US" sz="1050" dirty="0">
                <a:solidFill>
                  <a:schemeClr val="tx1"/>
                </a:solidFill>
                <a:latin typeface="Gill Sans MT"/>
              </a:rPr>
              <a:t>Hedge Funds </a:t>
            </a:r>
          </a:p>
          <a:p>
            <a:pPr marL="327025" indent="-170815">
              <a:buClr>
                <a:srgbClr val="00338E"/>
              </a:buClr>
              <a:buFont typeface="+mj-lt"/>
              <a:buAutoNum type="arabicPeriod"/>
              <a:defRPr/>
            </a:pPr>
            <a:r>
              <a:rPr lang="en-US" sz="1050" dirty="0">
                <a:solidFill>
                  <a:schemeClr val="tx1"/>
                </a:solidFill>
                <a:latin typeface="Gill Sans MT"/>
              </a:rPr>
              <a:t>Etsy was in 56 hedge funds’ portfolios at the end of Q4 in 2020</a:t>
            </a:r>
          </a:p>
          <a:p>
            <a:pPr marL="327025" indent="-170815">
              <a:buClr>
                <a:srgbClr val="00338E"/>
              </a:buClr>
              <a:buFont typeface="Wingdings 3" panose="05040102010807070707" pitchFamily="18" charset="2"/>
              <a:buAutoNum type="arabicPeriod"/>
              <a:defRPr/>
            </a:pPr>
            <a:r>
              <a:rPr lang="en-US" sz="1050" dirty="0">
                <a:solidFill>
                  <a:schemeClr val="tx1"/>
                </a:solidFill>
                <a:latin typeface="Gill Sans MT"/>
              </a:rPr>
              <a:t>Buy Now, Pay Later</a:t>
            </a:r>
          </a:p>
          <a:p>
            <a:pPr marL="532765" lvl="1" indent="-170815">
              <a:buClr>
                <a:srgbClr val="00338E"/>
              </a:buClr>
              <a:defRPr/>
            </a:pPr>
            <a:r>
              <a:rPr lang="en-US" sz="105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Makes higher priced items more accessible </a:t>
            </a:r>
          </a:p>
          <a:p>
            <a:pPr marL="532765" lvl="1" indent="-170815">
              <a:buClr>
                <a:srgbClr val="00338E"/>
              </a:buClr>
              <a:defRPr/>
            </a:pPr>
            <a:r>
              <a:rPr lang="en-US" sz="105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13 million new buys, 7 million resubscribed</a:t>
            </a:r>
          </a:p>
          <a:p>
            <a:pPr marL="532765" lvl="1" indent="-170815">
              <a:buClr>
                <a:srgbClr val="00338E"/>
              </a:buClr>
              <a:defRPr/>
            </a:pPr>
            <a:r>
              <a:rPr lang="en-US" sz="105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Did well on Holidays, especially Thanksgiving through Cyber Monday</a:t>
            </a:r>
          </a:p>
        </p:txBody>
      </p:sp>
      <p:sp>
        <p:nvSpPr>
          <p:cNvPr id="17" name="Shape 260">
            <a:extLst>
              <a:ext uri="{FF2B5EF4-FFF2-40B4-BE49-F238E27FC236}">
                <a16:creationId xmlns:a16="http://schemas.microsoft.com/office/drawing/2014/main" id="{16471B7B-35DF-4701-847C-CCC7B5F0658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9129" y="454265"/>
            <a:ext cx="6172200" cy="589713"/>
          </a:xfrm>
          <a:prstGeom prst="rect">
            <a:avLst/>
          </a:prstGeom>
          <a:noFill/>
          <a:ln>
            <a:noFill/>
          </a:ln>
        </p:spPr>
        <p:txBody>
          <a:bodyPr vert="horz" wrap="square" lIns="68569" tIns="34275" rIns="68569" bIns="34275" rtlCol="0" anchor="b" anchorCtr="0">
            <a:noAutofit/>
          </a:bodyPr>
          <a:lstStyle/>
          <a:p>
            <a:pPr indent="-151765"/>
            <a:r>
              <a:rPr lang="en-US" sz="2600" dirty="0">
                <a:latin typeface="Gill Sans MT"/>
              </a:rPr>
              <a:t>Financial Overview</a:t>
            </a:r>
            <a:endParaRPr lang="en-US" sz="2600" dirty="0">
              <a:latin typeface="Gill Sans MT"/>
              <a:ea typeface="Bookman Old Style" charset="0"/>
              <a:cs typeface="Bookman Old Style" charset="0"/>
            </a:endParaRPr>
          </a:p>
        </p:txBody>
      </p:sp>
      <p:sp>
        <p:nvSpPr>
          <p:cNvPr id="18" name="Shape 261">
            <a:extLst>
              <a:ext uri="{FF2B5EF4-FFF2-40B4-BE49-F238E27FC236}">
                <a16:creationId xmlns:a16="http://schemas.microsoft.com/office/drawing/2014/main" id="{26953165-8A5E-4961-B6CC-7112C9D8041E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xfrm>
            <a:off x="359937" y="6519377"/>
            <a:ext cx="3086100" cy="195113"/>
          </a:xfrm>
          <a:prstGeom prst="rect">
            <a:avLst/>
          </a:prstGeom>
          <a:noFill/>
          <a:ln>
            <a:noFill/>
          </a:ln>
        </p:spPr>
        <p:txBody>
          <a:bodyPr vert="horz" wrap="square" lIns="68569" tIns="34275" rIns="68569" bIns="34275" rtlCol="0" anchor="t" anchorCtr="0">
            <a:noAutofit/>
          </a:bodyPr>
          <a:lstStyle/>
          <a:p>
            <a:pPr indent="-47731" algn="l">
              <a:buClr>
                <a:srgbClr val="464653"/>
              </a:buClr>
              <a:buSzPct val="91115"/>
              <a:defRPr/>
            </a:pPr>
            <a:r>
              <a:rPr lang="en-US" sz="788" i="1" dirty="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Sources: Company Financials, Capital IQ, Seeking Alpha</a:t>
            </a:r>
          </a:p>
        </p:txBody>
      </p:sp>
      <p:sp>
        <p:nvSpPr>
          <p:cNvPr id="19" name="Shape 198">
            <a:extLst>
              <a:ext uri="{FF2B5EF4-FFF2-40B4-BE49-F238E27FC236}">
                <a16:creationId xmlns:a16="http://schemas.microsoft.com/office/drawing/2014/main" id="{51B53C7B-C359-4490-A1DC-866B430765C4}"/>
              </a:ext>
            </a:extLst>
          </p:cNvPr>
          <p:cNvSpPr txBox="1">
            <a:spLocks/>
          </p:cNvSpPr>
          <p:nvPr/>
        </p:nvSpPr>
        <p:spPr>
          <a:xfrm>
            <a:off x="7464971" y="6574269"/>
            <a:ext cx="1485900" cy="274275"/>
          </a:xfrm>
          <a:prstGeom prst="rect">
            <a:avLst/>
          </a:prstGeom>
          <a:noFill/>
          <a:ln>
            <a:noFill/>
          </a:ln>
        </p:spPr>
        <p:txBody>
          <a:bodyPr wrap="square" lIns="68569" tIns="34275" rIns="68569" bIns="3427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-16669" algn="r">
              <a:buClr>
                <a:srgbClr val="464653"/>
              </a:buClr>
              <a:buSzPct val="25000"/>
              <a:defRPr/>
            </a:pPr>
            <a:r>
              <a:rPr lang="en-US" sz="1050" dirty="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4</a:t>
            </a:r>
          </a:p>
          <a:p>
            <a:pPr indent="-16669" algn="r">
              <a:buClr>
                <a:srgbClr val="464653"/>
              </a:buClr>
              <a:buSzPct val="25000"/>
              <a:defRPr/>
            </a:pPr>
            <a:endParaRPr lang="en-US" sz="1050" dirty="0">
              <a:solidFill>
                <a:srgbClr val="464653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BBCED66-D43E-479E-95FE-27574E162AA3}"/>
              </a:ext>
            </a:extLst>
          </p:cNvPr>
          <p:cNvCxnSpPr>
            <a:cxnSpLocks/>
          </p:cNvCxnSpPr>
          <p:nvPr/>
        </p:nvCxnSpPr>
        <p:spPr>
          <a:xfrm>
            <a:off x="1164798" y="2263577"/>
            <a:ext cx="454174" cy="19422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Chart 39">
            <a:extLst>
              <a:ext uri="{FF2B5EF4-FFF2-40B4-BE49-F238E27FC236}">
                <a16:creationId xmlns:a16="http://schemas.microsoft.com/office/drawing/2014/main" id="{2408F99A-4298-42E7-83D5-2E4E6F3917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8671100"/>
              </p:ext>
            </p:extLst>
          </p:nvPr>
        </p:nvGraphicFramePr>
        <p:xfrm>
          <a:off x="50623" y="1478146"/>
          <a:ext cx="4542656" cy="251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Shape 264">
            <a:extLst>
              <a:ext uri="{FF2B5EF4-FFF2-40B4-BE49-F238E27FC236}">
                <a16:creationId xmlns:a16="http://schemas.microsoft.com/office/drawing/2014/main" id="{12787241-6C67-45E8-B252-B77A34CB9AE6}"/>
              </a:ext>
            </a:extLst>
          </p:cNvPr>
          <p:cNvGrpSpPr/>
          <p:nvPr/>
        </p:nvGrpSpPr>
        <p:grpSpPr>
          <a:xfrm>
            <a:off x="170180" y="1110534"/>
            <a:ext cx="4209616" cy="338512"/>
            <a:chOff x="0" y="9795"/>
            <a:chExt cx="3930485" cy="338510"/>
          </a:xfrm>
        </p:grpSpPr>
        <p:sp>
          <p:nvSpPr>
            <p:cNvPr id="43" name="Rectangle">
              <a:extLst>
                <a:ext uri="{FF2B5EF4-FFF2-40B4-BE49-F238E27FC236}">
                  <a16:creationId xmlns:a16="http://schemas.microsoft.com/office/drawing/2014/main" id="{74493AB0-616F-4799-943A-9F9A1F24EACA}"/>
                </a:ext>
              </a:extLst>
            </p:cNvPr>
            <p:cNvSpPr/>
            <p:nvPr/>
          </p:nvSpPr>
          <p:spPr>
            <a:xfrm>
              <a:off x="0" y="23601"/>
              <a:ext cx="3930485" cy="310897"/>
            </a:xfrm>
            <a:prstGeom prst="rect">
              <a:avLst/>
            </a:prstGeom>
            <a:solidFill>
              <a:srgbClr val="00338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4" name="Business Description">
              <a:extLst>
                <a:ext uri="{FF2B5EF4-FFF2-40B4-BE49-F238E27FC236}">
                  <a16:creationId xmlns:a16="http://schemas.microsoft.com/office/drawing/2014/main" id="{3B99E230-0416-4A4E-A69F-EC554A36212F}"/>
                </a:ext>
              </a:extLst>
            </p:cNvPr>
            <p:cNvSpPr txBox="1"/>
            <p:nvPr/>
          </p:nvSpPr>
          <p:spPr>
            <a:xfrm>
              <a:off x="45724" y="9795"/>
              <a:ext cx="3839036" cy="3385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699" tIns="45699" rIns="45699" bIns="45699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Bookman Old Style"/>
                  <a:ea typeface="Bookman Old Style"/>
                  <a:cs typeface="Bookman Old Style"/>
                  <a:sym typeface="Bookman Old Style"/>
                </a:defRPr>
              </a:lvl1pPr>
            </a:lstStyle>
            <a:p>
              <a:r>
                <a:rPr lang="en-US" sz="1600">
                  <a:latin typeface="Gill Sans MT"/>
                </a:rPr>
                <a:t>52 Week Price Change</a:t>
              </a:r>
              <a:endParaRPr lang="en-US" sz="1600" dirty="0">
                <a:latin typeface="Gill Sans MT"/>
              </a:endParaRPr>
            </a:p>
          </p:txBody>
        </p:sp>
      </p:grpSp>
      <p:grpSp>
        <p:nvGrpSpPr>
          <p:cNvPr id="45" name="Shape 264">
            <a:extLst>
              <a:ext uri="{FF2B5EF4-FFF2-40B4-BE49-F238E27FC236}">
                <a16:creationId xmlns:a16="http://schemas.microsoft.com/office/drawing/2014/main" id="{7571AA37-FC1B-4FA1-ABE3-A06BD9AA6A45}"/>
              </a:ext>
            </a:extLst>
          </p:cNvPr>
          <p:cNvGrpSpPr/>
          <p:nvPr/>
        </p:nvGrpSpPr>
        <p:grpSpPr>
          <a:xfrm>
            <a:off x="4642354" y="1110534"/>
            <a:ext cx="4209616" cy="338512"/>
            <a:chOff x="0" y="9795"/>
            <a:chExt cx="3930485" cy="338510"/>
          </a:xfrm>
        </p:grpSpPr>
        <p:sp>
          <p:nvSpPr>
            <p:cNvPr id="46" name="Rectangle">
              <a:extLst>
                <a:ext uri="{FF2B5EF4-FFF2-40B4-BE49-F238E27FC236}">
                  <a16:creationId xmlns:a16="http://schemas.microsoft.com/office/drawing/2014/main" id="{B24EC05E-44A5-4517-883C-74E420F8A46E}"/>
                </a:ext>
              </a:extLst>
            </p:cNvPr>
            <p:cNvSpPr/>
            <p:nvPr/>
          </p:nvSpPr>
          <p:spPr>
            <a:xfrm>
              <a:off x="0" y="23601"/>
              <a:ext cx="3930485" cy="310897"/>
            </a:xfrm>
            <a:prstGeom prst="rect">
              <a:avLst/>
            </a:prstGeom>
            <a:solidFill>
              <a:srgbClr val="00338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7" name="Business Description">
              <a:extLst>
                <a:ext uri="{FF2B5EF4-FFF2-40B4-BE49-F238E27FC236}">
                  <a16:creationId xmlns:a16="http://schemas.microsoft.com/office/drawing/2014/main" id="{BB79A61C-73AD-4E5C-A99F-FBFED3E4D9C9}"/>
                </a:ext>
              </a:extLst>
            </p:cNvPr>
            <p:cNvSpPr txBox="1"/>
            <p:nvPr/>
          </p:nvSpPr>
          <p:spPr>
            <a:xfrm>
              <a:off x="45724" y="9795"/>
              <a:ext cx="3839036" cy="3385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699" tIns="45699" rIns="45699" bIns="45699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Bookman Old Style"/>
                  <a:ea typeface="Bookman Old Style"/>
                  <a:cs typeface="Bookman Old Style"/>
                  <a:sym typeface="Bookman Old Style"/>
                </a:defRPr>
              </a:lvl1pPr>
            </a:lstStyle>
            <a:p>
              <a:r>
                <a:rPr lang="en-US" sz="1600">
                  <a:latin typeface="Gill Sans MT"/>
                </a:rPr>
                <a:t>Enterprise Value Walkthrough</a:t>
              </a:r>
              <a:endParaRPr lang="en-US" sz="1600" dirty="0">
                <a:latin typeface="Gill Sans MT"/>
              </a:endParaRPr>
            </a:p>
          </p:txBody>
        </p:sp>
      </p:grpSp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id="{1E4BA3F0-D4DB-43AC-8AFC-1435831A1C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052746"/>
              </p:ext>
            </p:extLst>
          </p:nvPr>
        </p:nvGraphicFramePr>
        <p:xfrm>
          <a:off x="4655820" y="1577340"/>
          <a:ext cx="4176406" cy="2156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7024">
                  <a:extLst>
                    <a:ext uri="{9D8B030D-6E8A-4147-A177-3AD203B41FA5}">
                      <a16:colId xmlns:a16="http://schemas.microsoft.com/office/drawing/2014/main" val="1557401192"/>
                    </a:ext>
                  </a:extLst>
                </a:gridCol>
                <a:gridCol w="939691">
                  <a:extLst>
                    <a:ext uri="{9D8B030D-6E8A-4147-A177-3AD203B41FA5}">
                      <a16:colId xmlns:a16="http://schemas.microsoft.com/office/drawing/2014/main" val="2247920416"/>
                    </a:ext>
                  </a:extLst>
                </a:gridCol>
                <a:gridCol w="939691">
                  <a:extLst>
                    <a:ext uri="{9D8B030D-6E8A-4147-A177-3AD203B41FA5}">
                      <a16:colId xmlns:a16="http://schemas.microsoft.com/office/drawing/2014/main" val="1524556068"/>
                    </a:ext>
                  </a:extLst>
                </a:gridCol>
              </a:tblGrid>
              <a:tr h="239624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 $ In Millions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63754279"/>
                  </a:ext>
                </a:extLst>
              </a:tr>
              <a:tr h="239624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 Share Price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$155.39 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97941848"/>
                  </a:ext>
                </a:extLst>
              </a:tr>
              <a:tr h="239624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 Shares Outstanding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>
                          <a:effectLst/>
                        </a:rPr>
                        <a:t>127.10M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83695447"/>
                  </a:ext>
                </a:extLst>
              </a:tr>
              <a:tr h="239624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b="1" dirty="0">
                          <a:effectLst/>
                        </a:rPr>
                        <a:t>Equity Value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>
                          <a:effectLst/>
                        </a:rPr>
                        <a:t>19,750.07M </a:t>
                      </a:r>
                      <a:endParaRPr lang="en-US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85302089"/>
                  </a:ext>
                </a:extLst>
              </a:tr>
              <a:tr h="239624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 Cash and Short Term Investments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1,669.20M 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31175478"/>
                  </a:ext>
                </a:extLst>
              </a:tr>
              <a:tr h="239624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 Total Debt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>
                          <a:effectLst/>
                        </a:rPr>
                        <a:t>1,137.50M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75940503"/>
                  </a:ext>
                </a:extLst>
              </a:tr>
              <a:tr h="239624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 Preferred Equity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>
                          <a:effectLst/>
                        </a:rPr>
                        <a:t>NA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2786216"/>
                  </a:ext>
                </a:extLst>
              </a:tr>
              <a:tr h="239624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 Minority Interest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>
                          <a:effectLst/>
                        </a:rPr>
                        <a:t>NA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41636526"/>
                  </a:ext>
                </a:extLst>
              </a:tr>
              <a:tr h="239624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b="1" dirty="0">
                          <a:effectLst/>
                        </a:rPr>
                        <a:t>Enterprise Value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>
                          <a:effectLst/>
                        </a:rPr>
                        <a:t>19,218.37M</a:t>
                      </a: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31704535"/>
                  </a:ext>
                </a:extLst>
              </a:tr>
            </a:tbl>
          </a:graphicData>
        </a:graphic>
      </p:graphicFrame>
      <p:graphicFrame>
        <p:nvGraphicFramePr>
          <p:cNvPr id="52" name="Table 51">
            <a:extLst>
              <a:ext uri="{FF2B5EF4-FFF2-40B4-BE49-F238E27FC236}">
                <a16:creationId xmlns:a16="http://schemas.microsoft.com/office/drawing/2014/main" id="{72F7E2F5-127F-4CA8-BC39-16A9C47CAB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577286"/>
              </p:ext>
            </p:extLst>
          </p:nvPr>
        </p:nvGraphicFramePr>
        <p:xfrm>
          <a:off x="4671060" y="4427220"/>
          <a:ext cx="4267025" cy="1986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1012">
                  <a:extLst>
                    <a:ext uri="{9D8B030D-6E8A-4147-A177-3AD203B41FA5}">
                      <a16:colId xmlns:a16="http://schemas.microsoft.com/office/drawing/2014/main" val="2393298719"/>
                    </a:ext>
                  </a:extLst>
                </a:gridCol>
                <a:gridCol w="1071006">
                  <a:extLst>
                    <a:ext uri="{9D8B030D-6E8A-4147-A177-3AD203B41FA5}">
                      <a16:colId xmlns:a16="http://schemas.microsoft.com/office/drawing/2014/main" val="3489568386"/>
                    </a:ext>
                  </a:extLst>
                </a:gridCol>
                <a:gridCol w="1275007">
                  <a:extLst>
                    <a:ext uri="{9D8B030D-6E8A-4147-A177-3AD203B41FA5}">
                      <a16:colId xmlns:a16="http://schemas.microsoft.com/office/drawing/2014/main" val="786461935"/>
                    </a:ext>
                  </a:extLst>
                </a:gridCol>
              </a:tblGrid>
              <a:tr h="283825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Metric</a:t>
                      </a:r>
                      <a:endParaRPr lang="en-US" sz="11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1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Data</a:t>
                      </a:r>
                      <a:endParaRPr lang="en-US" sz="1100" b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01550990"/>
                  </a:ext>
                </a:extLst>
              </a:tr>
              <a:tr h="283825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Market Cap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$23.458B 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06127988"/>
                  </a:ext>
                </a:extLst>
              </a:tr>
              <a:tr h="283825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52 Week Range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$69.35-$251.86 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94515161"/>
                  </a:ext>
                </a:extLst>
              </a:tr>
              <a:tr h="283825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EV/EBITDA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56.34x 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60380097"/>
                  </a:ext>
                </a:extLst>
              </a:tr>
              <a:tr h="283825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LTM Gross Profit Margin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48.20% 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76131954"/>
                  </a:ext>
                </a:extLst>
              </a:tr>
              <a:tr h="283825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LTM P/E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$77.39  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63768396"/>
                  </a:ext>
                </a:extLst>
              </a:tr>
              <a:tr h="283825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Beta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1.59 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9813532"/>
                  </a:ext>
                </a:extLst>
              </a:tr>
            </a:tbl>
          </a:graphicData>
        </a:graphic>
      </p:graphicFrame>
      <p:grpSp>
        <p:nvGrpSpPr>
          <p:cNvPr id="53" name="Shape 264">
            <a:extLst>
              <a:ext uri="{FF2B5EF4-FFF2-40B4-BE49-F238E27FC236}">
                <a16:creationId xmlns:a16="http://schemas.microsoft.com/office/drawing/2014/main" id="{2F1DA57B-AD15-4282-B40B-92FFCF99837C}"/>
              </a:ext>
            </a:extLst>
          </p:cNvPr>
          <p:cNvGrpSpPr/>
          <p:nvPr/>
        </p:nvGrpSpPr>
        <p:grpSpPr>
          <a:xfrm>
            <a:off x="4665214" y="3937554"/>
            <a:ext cx="4278196" cy="338512"/>
            <a:chOff x="0" y="9795"/>
            <a:chExt cx="3930485" cy="338510"/>
          </a:xfrm>
        </p:grpSpPr>
        <p:sp>
          <p:nvSpPr>
            <p:cNvPr id="54" name="Rectangle">
              <a:extLst>
                <a:ext uri="{FF2B5EF4-FFF2-40B4-BE49-F238E27FC236}">
                  <a16:creationId xmlns:a16="http://schemas.microsoft.com/office/drawing/2014/main" id="{7E4D6116-6904-4084-BFBD-9F6AA7FA1DC3}"/>
                </a:ext>
              </a:extLst>
            </p:cNvPr>
            <p:cNvSpPr/>
            <p:nvPr/>
          </p:nvSpPr>
          <p:spPr>
            <a:xfrm>
              <a:off x="0" y="23601"/>
              <a:ext cx="3930485" cy="310897"/>
            </a:xfrm>
            <a:prstGeom prst="rect">
              <a:avLst/>
            </a:prstGeom>
            <a:solidFill>
              <a:srgbClr val="00338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55" name="Business Description">
              <a:extLst>
                <a:ext uri="{FF2B5EF4-FFF2-40B4-BE49-F238E27FC236}">
                  <a16:creationId xmlns:a16="http://schemas.microsoft.com/office/drawing/2014/main" id="{4F0B0144-3FFE-4F6B-A030-3B69F47AC7EC}"/>
                </a:ext>
              </a:extLst>
            </p:cNvPr>
            <p:cNvSpPr txBox="1"/>
            <p:nvPr/>
          </p:nvSpPr>
          <p:spPr>
            <a:xfrm>
              <a:off x="45724" y="9795"/>
              <a:ext cx="3839036" cy="3385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699" tIns="45699" rIns="45699" bIns="45699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Bookman Old Style"/>
                  <a:ea typeface="Bookman Old Style"/>
                  <a:cs typeface="Bookman Old Style"/>
                  <a:sym typeface="Bookman Old Style"/>
                </a:defRPr>
              </a:lvl1pPr>
            </a:lstStyle>
            <a:p>
              <a:r>
                <a:rPr lang="en-US" sz="1600">
                  <a:latin typeface="Gill Sans MT"/>
                </a:rPr>
                <a:t>Key Metrics</a:t>
              </a:r>
              <a:endParaRPr lang="en-US" sz="1600" dirty="0">
                <a:latin typeface="Gill Sans MT"/>
              </a:endParaRPr>
            </a:p>
          </p:txBody>
        </p:sp>
      </p:grpSp>
      <p:grpSp>
        <p:nvGrpSpPr>
          <p:cNvPr id="56" name="Shape 264">
            <a:extLst>
              <a:ext uri="{FF2B5EF4-FFF2-40B4-BE49-F238E27FC236}">
                <a16:creationId xmlns:a16="http://schemas.microsoft.com/office/drawing/2014/main" id="{AA637B2B-AA6C-4C1B-B2B1-698F3ACB0E8F}"/>
              </a:ext>
            </a:extLst>
          </p:cNvPr>
          <p:cNvGrpSpPr/>
          <p:nvPr/>
        </p:nvGrpSpPr>
        <p:grpSpPr>
          <a:xfrm>
            <a:off x="198597" y="3937553"/>
            <a:ext cx="4279493" cy="328530"/>
            <a:chOff x="0" y="9795"/>
            <a:chExt cx="3930485" cy="338510"/>
          </a:xfrm>
        </p:grpSpPr>
        <p:sp>
          <p:nvSpPr>
            <p:cNvPr id="57" name="Rectangle">
              <a:extLst>
                <a:ext uri="{FF2B5EF4-FFF2-40B4-BE49-F238E27FC236}">
                  <a16:creationId xmlns:a16="http://schemas.microsoft.com/office/drawing/2014/main" id="{E7FCA057-43F9-47AF-BBF4-E4A9B804E432}"/>
                </a:ext>
              </a:extLst>
            </p:cNvPr>
            <p:cNvSpPr/>
            <p:nvPr/>
          </p:nvSpPr>
          <p:spPr>
            <a:xfrm>
              <a:off x="0" y="23601"/>
              <a:ext cx="3930485" cy="310897"/>
            </a:xfrm>
            <a:prstGeom prst="rect">
              <a:avLst/>
            </a:prstGeom>
            <a:solidFill>
              <a:srgbClr val="00338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58" name="Business Description">
              <a:extLst>
                <a:ext uri="{FF2B5EF4-FFF2-40B4-BE49-F238E27FC236}">
                  <a16:creationId xmlns:a16="http://schemas.microsoft.com/office/drawing/2014/main" id="{A6F323C5-7AB2-4D68-B986-758038C47656}"/>
                </a:ext>
              </a:extLst>
            </p:cNvPr>
            <p:cNvSpPr txBox="1"/>
            <p:nvPr/>
          </p:nvSpPr>
          <p:spPr>
            <a:xfrm>
              <a:off x="45724" y="9795"/>
              <a:ext cx="3839036" cy="3385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699" tIns="45699" rIns="45699" bIns="45699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Bookman Old Style"/>
                  <a:ea typeface="Bookman Old Style"/>
                  <a:cs typeface="Bookman Old Style"/>
                  <a:sym typeface="Bookman Old Style"/>
                </a:defRPr>
              </a:lvl1pPr>
            </a:lstStyle>
            <a:p>
              <a:r>
                <a:rPr lang="en-US" sz="1600">
                  <a:latin typeface="Gill Sans MT"/>
                </a:rPr>
                <a:t>Key Metrics</a:t>
              </a:r>
              <a:endParaRPr lang="en-US" sz="1600" dirty="0">
                <a:latin typeface="Gill Sans MT"/>
              </a:endParaRPr>
            </a:p>
          </p:txBody>
        </p:sp>
      </p:grpSp>
      <p:pic>
        <p:nvPicPr>
          <p:cNvPr id="60" name="图片 1">
            <a:extLst>
              <a:ext uri="{FF2B5EF4-FFF2-40B4-BE49-F238E27FC236}">
                <a16:creationId xmlns:a16="http://schemas.microsoft.com/office/drawing/2014/main" id="{7B042D30-A498-4A87-A499-CD2826F51F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4413" y="156210"/>
            <a:ext cx="1828800" cy="876300"/>
          </a:xfrm>
          <a:prstGeom prst="rect">
            <a:avLst/>
          </a:prstGeom>
        </p:spPr>
      </p:pic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3B8C2CE4-81B1-4152-9759-035596707E2E}"/>
              </a:ext>
            </a:extLst>
          </p:cNvPr>
          <p:cNvCxnSpPr>
            <a:cxnSpLocks/>
          </p:cNvCxnSpPr>
          <p:nvPr/>
        </p:nvCxnSpPr>
        <p:spPr>
          <a:xfrm>
            <a:off x="178065" y="1028872"/>
            <a:ext cx="8693249" cy="18003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7367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226">
            <a:extLst>
              <a:ext uri="{FF2B5EF4-FFF2-40B4-BE49-F238E27FC236}">
                <a16:creationId xmlns:a16="http://schemas.microsoft.com/office/drawing/2014/main" id="{532D96E8-DE68-49E6-9073-9645FBFCCE16}"/>
              </a:ext>
            </a:extLst>
          </p:cNvPr>
          <p:cNvSpPr txBox="1">
            <a:spLocks/>
          </p:cNvSpPr>
          <p:nvPr/>
        </p:nvSpPr>
        <p:spPr>
          <a:xfrm>
            <a:off x="351978" y="1184485"/>
            <a:ext cx="3998233" cy="2737223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74320" marR="0" lvl="0" indent="-88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78E1A"/>
              </a:buClr>
              <a:buSzPct val="76000"/>
              <a:buFont typeface="Wingdings 3" panose="05040102010807070707" pitchFamily="18" charset="2"/>
              <a:buChar char="}"/>
              <a:defRPr sz="20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marL="548640" marR="0" lvl="1" indent="-11887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0B76A"/>
              </a:buClr>
              <a:buSzPct val="76000"/>
              <a:buFont typeface="Wingdings 3" panose="05040102010807070707" pitchFamily="18" charset="2"/>
              <a:buChar char="}"/>
              <a:defRPr sz="18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marL="737616" marR="0" lvl="2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0B76A"/>
              </a:buClr>
              <a:buSzPct val="76000"/>
              <a:buFont typeface="Wingdings 3" panose="05040102010807070707" pitchFamily="18" charset="2"/>
              <a:buNone/>
              <a:defRPr sz="16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marL="1097280" marR="0" lvl="3" indent="-10350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A1B3"/>
              </a:buClr>
              <a:buSzPct val="70000"/>
              <a:buFont typeface="Noto Sans Symbols"/>
              <a:buChar char="◻"/>
              <a:defRPr sz="15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marL="1371600" marR="0" lvl="4" indent="-9842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Noto Sans Symbols"/>
              <a:buChar char="◻"/>
              <a:defRPr sz="15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marL="1645920" marR="0" lvl="5" indent="-3302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ct val="75000"/>
              <a:buFont typeface="Noto Sans Symbols"/>
              <a:buChar char="▶"/>
              <a:defRPr sz="16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marL="1828800" marR="0" lvl="6" indent="-6032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ct val="7500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marL="2011679" marR="0" lvl="7" indent="-5270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ct val="7500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marL="2194560" marR="0" lvl="8" indent="-8001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ct val="75000"/>
              <a:buFont typeface="Noto Sans Symbols"/>
              <a:buChar char="▶"/>
              <a:defRPr sz="12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>
            <a:pPr marL="0" indent="0">
              <a:buClr>
                <a:srgbClr val="00338E"/>
              </a:buClr>
              <a:buNone/>
              <a:defRPr/>
            </a:pPr>
            <a:endParaRPr lang="en-US" sz="1200" kern="120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marL="170815" indent="-170815">
              <a:buClr>
                <a:srgbClr val="00338E"/>
              </a:buClr>
              <a:defRPr/>
            </a:pPr>
            <a:r>
              <a:rPr lang="en-US" sz="1400" dirty="0">
                <a:solidFill>
                  <a:schemeClr val="tx1"/>
                </a:solidFill>
                <a:latin typeface="Gill Sans MT"/>
              </a:rPr>
              <a:t>Online sales as portion of total retail sales have been steadily increasing—with ecommerce penetration hitting 21.3% in 2020</a:t>
            </a:r>
          </a:p>
          <a:p>
            <a:pPr marL="445135" lvl="1" indent="-170815">
              <a:buClr>
                <a:srgbClr val="00338E"/>
              </a:buClr>
              <a:defRPr/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Up from 15% in 2019</a:t>
            </a:r>
            <a:endParaRPr lang="en-GB" sz="1400">
              <a:solidFill>
                <a:schemeClr val="bg2">
                  <a:lumMod val="50000"/>
                </a:schemeClr>
              </a:solidFill>
              <a:latin typeface="Gill Sans MT"/>
            </a:endParaRPr>
          </a:p>
          <a:p>
            <a:pPr marL="170815" indent="-170815">
              <a:buClr>
                <a:srgbClr val="00338E"/>
              </a:buClr>
              <a:defRPr/>
            </a:pPr>
            <a:r>
              <a:rPr lang="en-GB" sz="1400" dirty="0">
                <a:solidFill>
                  <a:schemeClr val="tx1"/>
                </a:solidFill>
                <a:latin typeface="Gill Sans MT"/>
              </a:rPr>
              <a:t>Amazon constituted for over 40% of total e-commerce market in 2019 but as of 2020 that number decreased to 31%</a:t>
            </a:r>
          </a:p>
          <a:p>
            <a:pPr marL="445135" lvl="1" indent="-170815">
              <a:buClr>
                <a:srgbClr val="00338E"/>
              </a:buClr>
              <a:defRPr/>
            </a:pPr>
            <a:r>
              <a:rPr lang="en-GB" sz="140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Room for other e-commerce competitors such as Etsy to emerge</a:t>
            </a:r>
          </a:p>
          <a:p>
            <a:pPr marL="445135" lvl="1" indent="-170815">
              <a:buClr>
                <a:srgbClr val="00338E"/>
              </a:buClr>
              <a:defRPr/>
            </a:pPr>
            <a:endParaRPr lang="en-GB" sz="10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445135" lvl="1" indent="-170815">
              <a:buClr>
                <a:srgbClr val="00338E"/>
              </a:buClr>
              <a:defRPr/>
            </a:pPr>
            <a:endParaRPr lang="en-GB" sz="1000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Shape 226">
            <a:extLst>
              <a:ext uri="{FF2B5EF4-FFF2-40B4-BE49-F238E27FC236}">
                <a16:creationId xmlns:a16="http://schemas.microsoft.com/office/drawing/2014/main" id="{D6611D2A-A5F9-445A-ACD3-8EE3FA647DC3}"/>
              </a:ext>
            </a:extLst>
          </p:cNvPr>
          <p:cNvSpPr txBox="1">
            <a:spLocks/>
          </p:cNvSpPr>
          <p:nvPr/>
        </p:nvSpPr>
        <p:spPr>
          <a:xfrm>
            <a:off x="182274" y="3661185"/>
            <a:ext cx="4286350" cy="275239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74320" marR="0" lvl="0" indent="-88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78E1A"/>
              </a:buClr>
              <a:buSzPct val="76000"/>
              <a:buFont typeface="Wingdings 3" panose="05040102010807070707" pitchFamily="18" charset="2"/>
              <a:buChar char="}"/>
              <a:defRPr sz="20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marL="548640" marR="0" lvl="1" indent="-11887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0B76A"/>
              </a:buClr>
              <a:buSzPct val="76000"/>
              <a:buFont typeface="Wingdings 3" panose="05040102010807070707" pitchFamily="18" charset="2"/>
              <a:buChar char="}"/>
              <a:defRPr sz="18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marL="737616" marR="0" lvl="2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0B76A"/>
              </a:buClr>
              <a:buSzPct val="76000"/>
              <a:buFont typeface="Wingdings 3" panose="05040102010807070707" pitchFamily="18" charset="2"/>
              <a:buNone/>
              <a:defRPr sz="16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marL="1097280" marR="0" lvl="3" indent="-10350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A1B3"/>
              </a:buClr>
              <a:buSzPct val="70000"/>
              <a:buFont typeface="Noto Sans Symbols"/>
              <a:buChar char="◻"/>
              <a:defRPr sz="15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marL="1371600" marR="0" lvl="4" indent="-9842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Noto Sans Symbols"/>
              <a:buChar char="◻"/>
              <a:defRPr sz="15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marL="1645920" marR="0" lvl="5" indent="-3302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ct val="75000"/>
              <a:buFont typeface="Noto Sans Symbols"/>
              <a:buChar char="▶"/>
              <a:defRPr sz="16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marL="1828800" marR="0" lvl="6" indent="-6032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ct val="7500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marL="2011679" marR="0" lvl="7" indent="-5270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ct val="7500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marL="2194560" marR="0" lvl="8" indent="-8001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ct val="75000"/>
              <a:buFont typeface="Noto Sans Symbols"/>
              <a:buChar char="▶"/>
              <a:defRPr sz="12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>
            <a:pPr marL="0" indent="0">
              <a:buNone/>
              <a:defRPr/>
            </a:pPr>
            <a:endParaRPr lang="en-US" sz="1300" dirty="0"/>
          </a:p>
          <a:p>
            <a:pPr marL="170815" indent="-170815">
              <a:buClr>
                <a:srgbClr val="00338E"/>
              </a:buClr>
              <a:defRPr/>
            </a:pPr>
            <a:r>
              <a:rPr lang="en-GB" sz="1300" dirty="0">
                <a:solidFill>
                  <a:schemeClr val="tx1"/>
                </a:solidFill>
                <a:latin typeface="Gill Sans MT"/>
              </a:rPr>
              <a:t>Sector of E-commerce where individuals can be online vendors and provide direct to consumer products to online buyers</a:t>
            </a:r>
            <a:endParaRPr lang="en-GB" sz="1300">
              <a:solidFill>
                <a:schemeClr val="tx1"/>
              </a:solidFill>
            </a:endParaRPr>
          </a:p>
          <a:p>
            <a:pPr marL="445135" lvl="1" indent="-170815">
              <a:buClr>
                <a:srgbClr val="00338E"/>
              </a:buClr>
              <a:defRPr/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One benefit is that some items, more particularly in Etsy’s case, are harder to find or even handmade which gives buyers preference towards smaller vendors over large retailers</a:t>
            </a:r>
            <a:endParaRPr lang="en-GB" sz="1300">
              <a:solidFill>
                <a:schemeClr val="bg2">
                  <a:lumMod val="50000"/>
                </a:schemeClr>
              </a:solidFill>
            </a:endParaRPr>
          </a:p>
          <a:p>
            <a:pPr marL="170815" indent="-170815">
              <a:buClr>
                <a:srgbClr val="00338E"/>
              </a:buClr>
              <a:defRPr/>
            </a:pPr>
            <a:r>
              <a:rPr lang="en-GB" sz="1300" dirty="0">
                <a:solidFill>
                  <a:schemeClr val="tx1"/>
                </a:solidFill>
                <a:latin typeface="Gill Sans MT"/>
              </a:rPr>
              <a:t>Allows consumers and sellers to directly communicate with each other, better enhancing the buying and selling experience</a:t>
            </a:r>
            <a:endParaRPr lang="en-GB" sz="1300">
              <a:solidFill>
                <a:schemeClr val="tx1"/>
              </a:solidFill>
            </a:endParaRPr>
          </a:p>
          <a:p>
            <a:pPr marL="445135" lvl="1" indent="-170815">
              <a:buClr>
                <a:srgbClr val="00338E"/>
              </a:buClr>
              <a:defRPr/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Develop positive relationships with sellers which is indicative in feedback </a:t>
            </a:r>
            <a:endParaRPr lang="en-GB" sz="1300">
              <a:solidFill>
                <a:schemeClr val="bg2">
                  <a:lumMod val="50000"/>
                </a:schemeClr>
              </a:solidFill>
            </a:endParaRPr>
          </a:p>
          <a:p>
            <a:pPr marL="170815" indent="-170815">
              <a:buClr>
                <a:srgbClr val="00338E"/>
              </a:buClr>
              <a:defRPr/>
            </a:pP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212" name="Google Shape;212;p28"/>
          <p:cNvSpPr txBox="1">
            <a:spLocks noGrp="1"/>
          </p:cNvSpPr>
          <p:nvPr>
            <p:ph type="title"/>
          </p:nvPr>
        </p:nvSpPr>
        <p:spPr>
          <a:xfrm>
            <a:off x="278174" y="254680"/>
            <a:ext cx="7886700" cy="798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SzPts val="3200"/>
            </a:pPr>
            <a:r>
              <a:rPr lang="en-US" sz="2600" dirty="0">
                <a:solidFill>
                  <a:schemeClr val="dk1"/>
                </a:solidFill>
                <a:latin typeface="Gill Sans MT"/>
              </a:rPr>
              <a:t>Industry Overview</a:t>
            </a:r>
            <a:endParaRPr sz="2600" dirty="0">
              <a:solidFill>
                <a:schemeClr val="dk1"/>
              </a:solidFill>
              <a:latin typeface="Gill Sans MT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215" name="Google Shape;215;p28"/>
          <p:cNvSpPr txBox="1">
            <a:spLocks noGrp="1"/>
          </p:cNvSpPr>
          <p:nvPr>
            <p:ph type="sldNum" sz="quarter" idx="12"/>
          </p:nvPr>
        </p:nvSpPr>
        <p:spPr>
          <a:xfrm>
            <a:off x="6457950" y="6625879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buClr>
                <a:srgbClr val="464653"/>
              </a:buClr>
              <a:buSzPts val="350"/>
              <a:defRPr/>
            </a:pPr>
            <a:fld id="{00000000-1234-1234-1234-123412341234}" type="slidenum">
              <a:rPr lang="en-US" sz="140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pPr>
                <a:buClr>
                  <a:srgbClr val="464653"/>
                </a:buClr>
                <a:buSzPts val="350"/>
                <a:defRPr/>
              </a:pPr>
              <a:t>4</a:t>
            </a:fld>
            <a:endParaRPr sz="1400" dirty="0">
              <a:solidFill>
                <a:srgbClr val="464653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216" name="Google Shape;216;p28"/>
          <p:cNvSpPr txBox="1"/>
          <p:nvPr/>
        </p:nvSpPr>
        <p:spPr>
          <a:xfrm>
            <a:off x="-1990" y="6622984"/>
            <a:ext cx="6707494" cy="233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464653"/>
              </a:buClr>
              <a:buSzPts val="1050"/>
              <a:defRPr/>
            </a:pPr>
            <a:r>
              <a:rPr lang="en-US" sz="1051" i="1" dirty="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Sources: </a:t>
            </a:r>
            <a:r>
              <a:rPr lang="en-US" sz="1051" i="1" dirty="0" err="1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SeekingAlpha</a:t>
            </a:r>
            <a:r>
              <a:rPr lang="en-US" sz="1051" i="1" dirty="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, Capital IQ, Census.gov, DigitalCommerce360, </a:t>
            </a:r>
            <a:r>
              <a:rPr lang="en-US" sz="1051" i="1" dirty="0" err="1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YahooFinance</a:t>
            </a:r>
            <a:r>
              <a:rPr lang="en-US" sz="1051" i="1" dirty="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, Statista </a:t>
            </a:r>
            <a:endParaRPr sz="1051" i="1" dirty="0">
              <a:solidFill>
                <a:srgbClr val="464653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73E96143-1014-469A-A9BE-10C0F975A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6909359"/>
              </p:ext>
            </p:extLst>
          </p:nvPr>
        </p:nvGraphicFramePr>
        <p:xfrm>
          <a:off x="4749071" y="4190878"/>
          <a:ext cx="3937730" cy="2172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A8A2E4D0-B716-4476-9BA0-119D29F439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6886645"/>
              </p:ext>
            </p:extLst>
          </p:nvPr>
        </p:nvGraphicFramePr>
        <p:xfrm>
          <a:off x="5136954" y="1496115"/>
          <a:ext cx="3141117" cy="2113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6FD4269-8FDC-42D0-B72B-6332DEBD78D5}"/>
              </a:ext>
            </a:extLst>
          </p:cNvPr>
          <p:cNvSpPr txBox="1"/>
          <p:nvPr/>
        </p:nvSpPr>
        <p:spPr>
          <a:xfrm>
            <a:off x="5857448" y="2050572"/>
            <a:ext cx="600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</a:rPr>
              <a:t>CAGR 8.71%</a:t>
            </a:r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EA7E6B33-2028-4AEC-B955-7AD14E595F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5053570"/>
              </p:ext>
            </p:extLst>
          </p:nvPr>
        </p:nvGraphicFramePr>
        <p:xfrm>
          <a:off x="5136954" y="4055705"/>
          <a:ext cx="3279437" cy="2113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0D5ABE7-59D4-4971-BC15-9BEABC7383EE}"/>
              </a:ext>
            </a:extLst>
          </p:cNvPr>
          <p:cNvSpPr txBox="1"/>
          <p:nvPr/>
        </p:nvSpPr>
        <p:spPr>
          <a:xfrm>
            <a:off x="5570179" y="4785544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</a:rPr>
              <a:t>CAGR 2.82%</a:t>
            </a:r>
          </a:p>
        </p:txBody>
      </p:sp>
      <p:grpSp>
        <p:nvGrpSpPr>
          <p:cNvPr id="8" name="Shape 264">
            <a:extLst>
              <a:ext uri="{FF2B5EF4-FFF2-40B4-BE49-F238E27FC236}">
                <a16:creationId xmlns:a16="http://schemas.microsoft.com/office/drawing/2014/main" id="{C50122A3-BC71-4333-9AEC-B14B49E273BA}"/>
              </a:ext>
            </a:extLst>
          </p:cNvPr>
          <p:cNvGrpSpPr/>
          <p:nvPr/>
        </p:nvGrpSpPr>
        <p:grpSpPr>
          <a:xfrm>
            <a:off x="170180" y="1110534"/>
            <a:ext cx="4209616" cy="338512"/>
            <a:chOff x="0" y="9795"/>
            <a:chExt cx="3930485" cy="338510"/>
          </a:xfrm>
        </p:grpSpPr>
        <p:sp>
          <p:nvSpPr>
            <p:cNvPr id="20" name="Rectangle">
              <a:extLst>
                <a:ext uri="{FF2B5EF4-FFF2-40B4-BE49-F238E27FC236}">
                  <a16:creationId xmlns:a16="http://schemas.microsoft.com/office/drawing/2014/main" id="{1A317BD7-5E16-4340-8AB8-81319F33D644}"/>
                </a:ext>
              </a:extLst>
            </p:cNvPr>
            <p:cNvSpPr/>
            <p:nvPr/>
          </p:nvSpPr>
          <p:spPr>
            <a:xfrm>
              <a:off x="0" y="23601"/>
              <a:ext cx="3930485" cy="310897"/>
            </a:xfrm>
            <a:prstGeom prst="rect">
              <a:avLst/>
            </a:prstGeom>
            <a:solidFill>
              <a:srgbClr val="00338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22" name="Business Description">
              <a:extLst>
                <a:ext uri="{FF2B5EF4-FFF2-40B4-BE49-F238E27FC236}">
                  <a16:creationId xmlns:a16="http://schemas.microsoft.com/office/drawing/2014/main" id="{6F53305A-8DAE-47FA-B67C-7B80E3B8471A}"/>
                </a:ext>
              </a:extLst>
            </p:cNvPr>
            <p:cNvSpPr txBox="1"/>
            <p:nvPr/>
          </p:nvSpPr>
          <p:spPr>
            <a:xfrm>
              <a:off x="45724" y="9795"/>
              <a:ext cx="3839036" cy="3385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699" tIns="45699" rIns="45699" bIns="45699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Bookman Old Style"/>
                  <a:ea typeface="Bookman Old Style"/>
                  <a:cs typeface="Bookman Old Style"/>
                  <a:sym typeface="Bookman Old Style"/>
                </a:defRPr>
              </a:lvl1pPr>
            </a:lstStyle>
            <a:p>
              <a:r>
                <a:rPr lang="en-US" sz="1600">
                  <a:latin typeface="Gill Sans MT"/>
                </a:rPr>
                <a:t>E-Commerce Emergence</a:t>
              </a:r>
              <a:endParaRPr lang="en-US" sz="1600" dirty="0">
                <a:latin typeface="Gill Sans MT"/>
              </a:endParaRPr>
            </a:p>
          </p:txBody>
        </p:sp>
      </p:grpSp>
      <p:grpSp>
        <p:nvGrpSpPr>
          <p:cNvPr id="9" name="Shape 264">
            <a:extLst>
              <a:ext uri="{FF2B5EF4-FFF2-40B4-BE49-F238E27FC236}">
                <a16:creationId xmlns:a16="http://schemas.microsoft.com/office/drawing/2014/main" id="{78D14F77-8A46-4500-9890-3C78B8A5699A}"/>
              </a:ext>
            </a:extLst>
          </p:cNvPr>
          <p:cNvGrpSpPr/>
          <p:nvPr/>
        </p:nvGrpSpPr>
        <p:grpSpPr>
          <a:xfrm>
            <a:off x="4605087" y="1113196"/>
            <a:ext cx="4209616" cy="338512"/>
            <a:chOff x="0" y="9795"/>
            <a:chExt cx="3930485" cy="338510"/>
          </a:xfrm>
        </p:grpSpPr>
        <p:sp>
          <p:nvSpPr>
            <p:cNvPr id="25" name="Rectangle">
              <a:extLst>
                <a:ext uri="{FF2B5EF4-FFF2-40B4-BE49-F238E27FC236}">
                  <a16:creationId xmlns:a16="http://schemas.microsoft.com/office/drawing/2014/main" id="{B0A07610-6299-43BD-9D49-5DF30DA2D5E1}"/>
                </a:ext>
              </a:extLst>
            </p:cNvPr>
            <p:cNvSpPr/>
            <p:nvPr/>
          </p:nvSpPr>
          <p:spPr>
            <a:xfrm>
              <a:off x="0" y="23601"/>
              <a:ext cx="3930485" cy="310897"/>
            </a:xfrm>
            <a:prstGeom prst="rect">
              <a:avLst/>
            </a:prstGeom>
            <a:solidFill>
              <a:srgbClr val="00338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26" name="Business Description">
              <a:extLst>
                <a:ext uri="{FF2B5EF4-FFF2-40B4-BE49-F238E27FC236}">
                  <a16:creationId xmlns:a16="http://schemas.microsoft.com/office/drawing/2014/main" id="{CB3531F9-AE4B-488F-92A9-EDC857794230}"/>
                </a:ext>
              </a:extLst>
            </p:cNvPr>
            <p:cNvSpPr txBox="1"/>
            <p:nvPr/>
          </p:nvSpPr>
          <p:spPr>
            <a:xfrm>
              <a:off x="45724" y="9795"/>
              <a:ext cx="3839036" cy="3385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699" tIns="45699" rIns="45699" bIns="45699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Bookman Old Style"/>
                  <a:ea typeface="Bookman Old Style"/>
                  <a:cs typeface="Bookman Old Style"/>
                  <a:sym typeface="Bookman Old Style"/>
                </a:defRPr>
              </a:lvl1pPr>
            </a:lstStyle>
            <a:p>
              <a:r>
                <a:rPr lang="en-US" sz="1600">
                  <a:latin typeface="Gill Sans MT"/>
                </a:rPr>
                <a:t>US E-Commerce Emergence</a:t>
              </a:r>
              <a:endParaRPr lang="en-US" sz="1600" dirty="0">
                <a:latin typeface="Gill Sans MT"/>
              </a:endParaRPr>
            </a:p>
          </p:txBody>
        </p:sp>
      </p:grpSp>
      <p:grpSp>
        <p:nvGrpSpPr>
          <p:cNvPr id="11" name="Shape 264">
            <a:extLst>
              <a:ext uri="{FF2B5EF4-FFF2-40B4-BE49-F238E27FC236}">
                <a16:creationId xmlns:a16="http://schemas.microsoft.com/office/drawing/2014/main" id="{3E23762C-EFC2-41FE-AE13-F44CD68BC687}"/>
              </a:ext>
            </a:extLst>
          </p:cNvPr>
          <p:cNvGrpSpPr/>
          <p:nvPr/>
        </p:nvGrpSpPr>
        <p:grpSpPr>
          <a:xfrm>
            <a:off x="132912" y="3608829"/>
            <a:ext cx="4249546" cy="328530"/>
            <a:chOff x="0" y="9795"/>
            <a:chExt cx="3930485" cy="338510"/>
          </a:xfrm>
        </p:grpSpPr>
        <p:sp>
          <p:nvSpPr>
            <p:cNvPr id="31" name="Rectangle">
              <a:extLst>
                <a:ext uri="{FF2B5EF4-FFF2-40B4-BE49-F238E27FC236}">
                  <a16:creationId xmlns:a16="http://schemas.microsoft.com/office/drawing/2014/main" id="{30F02C28-068E-4EE6-BA6C-8B5D4A14DB4D}"/>
                </a:ext>
              </a:extLst>
            </p:cNvPr>
            <p:cNvSpPr/>
            <p:nvPr/>
          </p:nvSpPr>
          <p:spPr>
            <a:xfrm>
              <a:off x="0" y="23601"/>
              <a:ext cx="3930485" cy="310897"/>
            </a:xfrm>
            <a:prstGeom prst="rect">
              <a:avLst/>
            </a:prstGeom>
            <a:solidFill>
              <a:srgbClr val="00338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32" name="Business Description">
              <a:extLst>
                <a:ext uri="{FF2B5EF4-FFF2-40B4-BE49-F238E27FC236}">
                  <a16:creationId xmlns:a16="http://schemas.microsoft.com/office/drawing/2014/main" id="{74EE7D68-EAA7-4BD7-87CA-A685AA84EDF3}"/>
                </a:ext>
              </a:extLst>
            </p:cNvPr>
            <p:cNvSpPr txBox="1"/>
            <p:nvPr/>
          </p:nvSpPr>
          <p:spPr>
            <a:xfrm>
              <a:off x="45724" y="9795"/>
              <a:ext cx="3839036" cy="3385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699" tIns="45699" rIns="45699" bIns="45699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Bookman Old Style"/>
                  <a:ea typeface="Bookman Old Style"/>
                  <a:cs typeface="Bookman Old Style"/>
                  <a:sym typeface="Bookman Old Style"/>
                </a:defRPr>
              </a:lvl1pPr>
            </a:lstStyle>
            <a:p>
              <a:r>
                <a:rPr lang="en-US" sz="1600">
                  <a:latin typeface="Gill Sans MT"/>
                </a:rPr>
                <a:t>Buyer to Seller Market Place</a:t>
              </a:r>
              <a:endParaRPr lang="en-US" sz="1600" dirty="0">
                <a:latin typeface="Gill Sans MT"/>
              </a:endParaRPr>
            </a:p>
          </p:txBody>
        </p:sp>
      </p:grpSp>
      <p:grpSp>
        <p:nvGrpSpPr>
          <p:cNvPr id="37" name="Shape 264">
            <a:extLst>
              <a:ext uri="{FF2B5EF4-FFF2-40B4-BE49-F238E27FC236}">
                <a16:creationId xmlns:a16="http://schemas.microsoft.com/office/drawing/2014/main" id="{2ECEAB6F-B16F-4A8A-A4B9-9057C1F2E02F}"/>
              </a:ext>
            </a:extLst>
          </p:cNvPr>
          <p:cNvGrpSpPr/>
          <p:nvPr/>
        </p:nvGrpSpPr>
        <p:grpSpPr>
          <a:xfrm>
            <a:off x="4664038" y="3588865"/>
            <a:ext cx="4210558" cy="338512"/>
            <a:chOff x="-880" y="9795"/>
            <a:chExt cx="3931365" cy="338510"/>
          </a:xfrm>
        </p:grpSpPr>
        <p:sp>
          <p:nvSpPr>
            <p:cNvPr id="38" name="Rectangle">
              <a:extLst>
                <a:ext uri="{FF2B5EF4-FFF2-40B4-BE49-F238E27FC236}">
                  <a16:creationId xmlns:a16="http://schemas.microsoft.com/office/drawing/2014/main" id="{FF3FEDA3-2AEC-4CFE-BBFB-F2EBBEBB7B2D}"/>
                </a:ext>
              </a:extLst>
            </p:cNvPr>
            <p:cNvSpPr/>
            <p:nvPr/>
          </p:nvSpPr>
          <p:spPr>
            <a:xfrm>
              <a:off x="0" y="23601"/>
              <a:ext cx="3930485" cy="310897"/>
            </a:xfrm>
            <a:prstGeom prst="rect">
              <a:avLst/>
            </a:prstGeom>
            <a:solidFill>
              <a:srgbClr val="00338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39" name="Business Description">
              <a:extLst>
                <a:ext uri="{FF2B5EF4-FFF2-40B4-BE49-F238E27FC236}">
                  <a16:creationId xmlns:a16="http://schemas.microsoft.com/office/drawing/2014/main" id="{AC63FD3C-EAAC-46B8-9BBD-9D4F88234DAA}"/>
                </a:ext>
              </a:extLst>
            </p:cNvPr>
            <p:cNvSpPr txBox="1"/>
            <p:nvPr/>
          </p:nvSpPr>
          <p:spPr>
            <a:xfrm>
              <a:off x="-880" y="9795"/>
              <a:ext cx="3839036" cy="3385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699" tIns="45699" rIns="45699" bIns="45699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Bookman Old Style"/>
                  <a:ea typeface="Bookman Old Style"/>
                  <a:cs typeface="Bookman Old Style"/>
                  <a:sym typeface="Bookman Old Style"/>
                </a:defRPr>
              </a:lvl1pPr>
            </a:lstStyle>
            <a:p>
              <a:r>
                <a:rPr lang="en-US" sz="1600">
                  <a:latin typeface="Gill Sans MT"/>
                </a:rPr>
                <a:t>Consumer Retail Spending</a:t>
              </a:r>
              <a:endParaRPr lang="en-US" sz="1600" dirty="0">
                <a:latin typeface="Gill Sans MT"/>
              </a:endParaRPr>
            </a:p>
          </p:txBody>
        </p:sp>
      </p:grpSp>
      <p:pic>
        <p:nvPicPr>
          <p:cNvPr id="12" name="图片 1" descr="A picture containing icon&#10;&#10;Description automatically generated">
            <a:extLst>
              <a:ext uri="{FF2B5EF4-FFF2-40B4-BE49-F238E27FC236}">
                <a16:creationId xmlns:a16="http://schemas.microsoft.com/office/drawing/2014/main" id="{271B23A4-A02B-4A29-97B1-FFFCABCE053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44413" y="156210"/>
            <a:ext cx="1828800" cy="87630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4BCF979-F846-44A9-A7DC-8E7B3F547F43}"/>
              </a:ext>
            </a:extLst>
          </p:cNvPr>
          <p:cNvCxnSpPr>
            <a:cxnSpLocks/>
          </p:cNvCxnSpPr>
          <p:nvPr/>
        </p:nvCxnSpPr>
        <p:spPr>
          <a:xfrm>
            <a:off x="178065" y="1028872"/>
            <a:ext cx="8693249" cy="18003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8051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title"/>
          </p:nvPr>
        </p:nvSpPr>
        <p:spPr>
          <a:xfrm>
            <a:off x="344319" y="206818"/>
            <a:ext cx="8229600" cy="85621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00" rIns="91425" bIns="45700" rtlCol="0" anchor="b" anchorCtr="0">
            <a:noAutofit/>
          </a:bodyPr>
          <a:lstStyle/>
          <a:p>
            <a:pPr indent="-202565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en-US" sz="2600" dirty="0">
                <a:latin typeface="Gill Sans MT"/>
                <a:ea typeface="Bookman Old Style"/>
                <a:cs typeface="Bookman Old Style"/>
                <a:sym typeface="Bookman Old Style"/>
              </a:rPr>
              <a:t>Competitive Landscape</a:t>
            </a:r>
            <a:endParaRPr lang="en-US" sz="2600">
              <a:latin typeface="Gill Sans MT"/>
            </a:endParaRPr>
          </a:p>
        </p:txBody>
      </p:sp>
      <p:sp>
        <p:nvSpPr>
          <p:cNvPr id="315" name="Shape 315"/>
          <p:cNvSpPr txBox="1">
            <a:spLocks noGrp="1"/>
          </p:cNvSpPr>
          <p:nvPr>
            <p:ph type="sldNum" sz="quarter" idx="12"/>
          </p:nvPr>
        </p:nvSpPr>
        <p:spPr>
          <a:xfrm>
            <a:off x="6614160" y="635452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00" rIns="91425" bIns="45700" rtlCol="0" anchor="t" anchorCtr="0">
            <a:noAutofit/>
          </a:bodyPr>
          <a:lstStyle/>
          <a:p>
            <a:pPr indent="-22225">
              <a:buClr>
                <a:schemeClr val="dk2"/>
              </a:buClr>
              <a:buSzPct val="25000"/>
            </a:pPr>
            <a:r>
              <a:rPr lang="en-US" sz="1400" dirty="0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5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CCF7484-1C92-4558-A1CA-E70166DE2F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173751"/>
              </p:ext>
            </p:extLst>
          </p:nvPr>
        </p:nvGraphicFramePr>
        <p:xfrm>
          <a:off x="483222" y="2116456"/>
          <a:ext cx="2578524" cy="8229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08637">
                  <a:extLst>
                    <a:ext uri="{9D8B030D-6E8A-4147-A177-3AD203B41FA5}">
                      <a16:colId xmlns:a16="http://schemas.microsoft.com/office/drawing/2014/main" val="3057180547"/>
                    </a:ext>
                  </a:extLst>
                </a:gridCol>
                <a:gridCol w="1269887">
                  <a:extLst>
                    <a:ext uri="{9D8B030D-6E8A-4147-A177-3AD203B41FA5}">
                      <a16:colId xmlns:a16="http://schemas.microsoft.com/office/drawing/2014/main" val="352963778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Mkt Cap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$1.66T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21246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Share Price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$3291.61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6517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Beta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1.12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4740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A2D19FAD-728F-423F-91B1-F706DBE5CD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124776"/>
              </p:ext>
            </p:extLst>
          </p:nvPr>
        </p:nvGraphicFramePr>
        <p:xfrm>
          <a:off x="3280317" y="2121499"/>
          <a:ext cx="2578524" cy="8229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08637">
                  <a:extLst>
                    <a:ext uri="{9D8B030D-6E8A-4147-A177-3AD203B41FA5}">
                      <a16:colId xmlns:a16="http://schemas.microsoft.com/office/drawing/2014/main" val="3057180547"/>
                    </a:ext>
                  </a:extLst>
                </a:gridCol>
                <a:gridCol w="1269887">
                  <a:extLst>
                    <a:ext uri="{9D8B030D-6E8A-4147-A177-3AD203B41FA5}">
                      <a16:colId xmlns:a16="http://schemas.microsoft.com/office/drawing/2014/main" val="352963778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Mkt Cap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$3.01B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21246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Share Price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$518.74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6517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Beta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2.01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47404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8D29660C-7A0A-47E7-8D04-BDA7DE3F40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304291"/>
              </p:ext>
            </p:extLst>
          </p:nvPr>
        </p:nvGraphicFramePr>
        <p:xfrm>
          <a:off x="6093040" y="2116456"/>
          <a:ext cx="2578524" cy="8229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08637">
                  <a:extLst>
                    <a:ext uri="{9D8B030D-6E8A-4147-A177-3AD203B41FA5}">
                      <a16:colId xmlns:a16="http://schemas.microsoft.com/office/drawing/2014/main" val="3057180547"/>
                    </a:ext>
                  </a:extLst>
                </a:gridCol>
                <a:gridCol w="1269887">
                  <a:extLst>
                    <a:ext uri="{9D8B030D-6E8A-4147-A177-3AD203B41FA5}">
                      <a16:colId xmlns:a16="http://schemas.microsoft.com/office/drawing/2014/main" val="352963778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Mkt Cap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$39.67B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21246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Share Price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$58.24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6517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Beta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ookman Old Style" charset="0"/>
                          <a:ea typeface="Bookman Old Style" charset="0"/>
                          <a:cs typeface="Bookman Old Style" charset="0"/>
                        </a:rPr>
                        <a:t>1.21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47404"/>
                  </a:ext>
                </a:extLst>
              </a:tr>
            </a:tbl>
          </a:graphicData>
        </a:graphic>
      </p:graphicFrame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134A749-EBCD-48BB-B6D7-C626CAA10DB0}"/>
              </a:ext>
            </a:extLst>
          </p:cNvPr>
          <p:cNvCxnSpPr>
            <a:cxnSpLocks/>
          </p:cNvCxnSpPr>
          <p:nvPr/>
        </p:nvCxnSpPr>
        <p:spPr>
          <a:xfrm>
            <a:off x="3169260" y="1329055"/>
            <a:ext cx="11344" cy="4800600"/>
          </a:xfrm>
          <a:prstGeom prst="line">
            <a:avLst/>
          </a:prstGeom>
          <a:ln w="127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8932B36-5A83-402F-B9C1-F1576CC941F1}"/>
              </a:ext>
            </a:extLst>
          </p:cNvPr>
          <p:cNvCxnSpPr>
            <a:cxnSpLocks/>
          </p:cNvCxnSpPr>
          <p:nvPr/>
        </p:nvCxnSpPr>
        <p:spPr>
          <a:xfrm>
            <a:off x="5974169" y="1349375"/>
            <a:ext cx="11344" cy="4800600"/>
          </a:xfrm>
          <a:prstGeom prst="line">
            <a:avLst/>
          </a:prstGeom>
          <a:ln w="127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FB0E0395-7733-4BE5-8F43-68B8A093DE60}"/>
              </a:ext>
            </a:extLst>
          </p:cNvPr>
          <p:cNvSpPr txBox="1">
            <a:spLocks/>
          </p:cNvSpPr>
          <p:nvPr/>
        </p:nvSpPr>
        <p:spPr>
          <a:xfrm>
            <a:off x="3051591" y="2908610"/>
            <a:ext cx="2815056" cy="336617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74320" marR="0" lvl="0" indent="-88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78E1A"/>
              </a:buClr>
              <a:buSzPct val="76000"/>
              <a:buFont typeface="Wingdings 3" panose="05040102010807070707" pitchFamily="18" charset="2"/>
              <a:buChar char="}"/>
              <a:defRPr sz="20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marL="548640" marR="0" lvl="1" indent="-11887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0B76A"/>
              </a:buClr>
              <a:buSzPct val="76000"/>
              <a:buFont typeface="Wingdings 3" panose="05040102010807070707" pitchFamily="18" charset="2"/>
              <a:buChar char="}"/>
              <a:defRPr sz="18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marL="737616" marR="0" lvl="2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0B76A"/>
              </a:buClr>
              <a:buSzPct val="76000"/>
              <a:buFont typeface="Wingdings 3" panose="05040102010807070707" pitchFamily="18" charset="2"/>
              <a:buNone/>
              <a:defRPr sz="16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marL="1097280" marR="0" lvl="3" indent="-10350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A1B3"/>
              </a:buClr>
              <a:buSzPct val="70000"/>
              <a:buFont typeface="Noto Sans Symbols"/>
              <a:buChar char="◻"/>
              <a:defRPr sz="15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marL="1371600" marR="0" lvl="4" indent="-9842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Noto Sans Symbols"/>
              <a:buChar char="◻"/>
              <a:defRPr sz="15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marL="1645920" marR="0" lvl="5" indent="-3302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ct val="75000"/>
              <a:buFont typeface="Noto Sans Symbols"/>
              <a:buChar char="▶"/>
              <a:defRPr sz="16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marL="1828800" marR="0" lvl="6" indent="-6032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ct val="7500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marL="2011679" marR="0" lvl="7" indent="-5270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ct val="7500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marL="2194560" marR="0" lvl="8" indent="-8001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ct val="75000"/>
              <a:buFont typeface="Noto Sans Symbols"/>
              <a:buChar char="▶"/>
              <a:defRPr sz="12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>
            <a:pPr>
              <a:buClr>
                <a:srgbClr val="00338E"/>
              </a:buClr>
              <a:buFont typeface="Bookman Old Style" panose="02050604050505020204" pitchFamily="18" charset="0"/>
              <a:buChar char="►"/>
            </a:pPr>
            <a:r>
              <a:rPr lang="en-US" sz="1300" b="0" i="0" u="none" strike="noStrike" dirty="0">
                <a:solidFill>
                  <a:srgbClr val="000000"/>
                </a:solidFill>
                <a:effectLst/>
                <a:latin typeface="Gill Sans MT"/>
              </a:rPr>
              <a:t>Buyer to Seller marketplace with a focus on clothing</a:t>
            </a:r>
            <a:r>
              <a:rPr lang="en-US" sz="1300" dirty="0">
                <a:solidFill>
                  <a:srgbClr val="000000"/>
                </a:solidFill>
                <a:latin typeface="Gill Sans MT"/>
              </a:rPr>
              <a:t> </a:t>
            </a:r>
            <a:endParaRPr lang="en-US" sz="1300" b="0" i="0" dirty="0">
              <a:solidFill>
                <a:srgbClr val="000000"/>
              </a:solidFill>
              <a:effectLst/>
              <a:latin typeface="Gill Sans MT"/>
            </a:endParaRPr>
          </a:p>
          <a:p>
            <a:pPr>
              <a:buClr>
                <a:srgbClr val="00338E"/>
              </a:buClr>
              <a:buFont typeface="Bookman Old Style" panose="02050604050505020204" pitchFamily="18" charset="0"/>
              <a:buChar char="►"/>
            </a:pPr>
            <a:r>
              <a:rPr lang="en-US" sz="1300" dirty="0">
                <a:solidFill>
                  <a:srgbClr val="000000"/>
                </a:solidFill>
                <a:latin typeface="Gill Sans MT"/>
              </a:rPr>
              <a:t>20% fee taken for sales above $15 which is higher than the industry average</a:t>
            </a:r>
          </a:p>
          <a:p>
            <a:pPr>
              <a:buClr>
                <a:srgbClr val="00338E"/>
              </a:buClr>
              <a:buFont typeface="Bookman Old Style" panose="02050604050505020204" pitchFamily="18" charset="0"/>
              <a:buChar char="►"/>
            </a:pPr>
            <a:r>
              <a:rPr lang="en-US" sz="1300" dirty="0">
                <a:solidFill>
                  <a:srgbClr val="000000"/>
                </a:solidFill>
                <a:latin typeface="Gill Sans MT"/>
              </a:rPr>
              <a:t>Implements a social media like platform where sellers can </a:t>
            </a:r>
            <a:r>
              <a:rPr lang="en-US" sz="1300">
                <a:solidFill>
                  <a:srgbClr val="000000"/>
                </a:solidFill>
                <a:latin typeface="Gill Sans MT"/>
              </a:rPr>
              <a:t>customize how their profiles look</a:t>
            </a:r>
            <a:endParaRPr lang="en-US" sz="1300" b="0" i="0">
              <a:solidFill>
                <a:srgbClr val="000000"/>
              </a:solidFill>
              <a:effectLst/>
              <a:latin typeface="Gill Sans MT"/>
            </a:endParaRPr>
          </a:p>
          <a:p>
            <a:pPr>
              <a:buClr>
                <a:srgbClr val="00338E"/>
              </a:buClr>
              <a:buFont typeface="Bookman Old Style" panose="02050604050505020204" pitchFamily="18" charset="0"/>
              <a:buChar char="►"/>
            </a:pPr>
            <a:r>
              <a:rPr lang="en-US" sz="1300" b="0" i="0" u="none" strike="noStrike" dirty="0">
                <a:solidFill>
                  <a:srgbClr val="000000"/>
                </a:solidFill>
                <a:effectLst/>
                <a:latin typeface="Gill Sans MT"/>
              </a:rPr>
              <a:t>Products include pre made shipping labels and ability for customers to comment on </a:t>
            </a:r>
            <a:r>
              <a:rPr lang="en-US" sz="1300" dirty="0">
                <a:solidFill>
                  <a:srgbClr val="000000"/>
                </a:solidFill>
                <a:latin typeface="Gill Sans MT"/>
              </a:rPr>
              <a:t>listing</a:t>
            </a:r>
            <a:r>
              <a:rPr lang="en-US" sz="1100" dirty="0">
                <a:solidFill>
                  <a:srgbClr val="000000"/>
                </a:solidFill>
              </a:rPr>
              <a:t>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1C438032-D5E3-4F84-8E6C-175E495033F6}"/>
              </a:ext>
            </a:extLst>
          </p:cNvPr>
          <p:cNvSpPr txBox="1">
            <a:spLocks/>
          </p:cNvSpPr>
          <p:nvPr/>
        </p:nvSpPr>
        <p:spPr>
          <a:xfrm>
            <a:off x="5877999" y="2964805"/>
            <a:ext cx="2793561" cy="339155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74320" marR="0" lvl="0" indent="-88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78E1A"/>
              </a:buClr>
              <a:buSzPct val="76000"/>
              <a:buFont typeface="Wingdings 3" panose="05040102010807070707" pitchFamily="18" charset="2"/>
              <a:buChar char="}"/>
              <a:defRPr sz="20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marL="548640" marR="0" lvl="1" indent="-11887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0B76A"/>
              </a:buClr>
              <a:buSzPct val="76000"/>
              <a:buFont typeface="Wingdings 3" panose="05040102010807070707" pitchFamily="18" charset="2"/>
              <a:buChar char="}"/>
              <a:defRPr sz="18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marL="737616" marR="0" lvl="2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0B76A"/>
              </a:buClr>
              <a:buSzPct val="76000"/>
              <a:buFont typeface="Wingdings 3" panose="05040102010807070707" pitchFamily="18" charset="2"/>
              <a:buNone/>
              <a:defRPr sz="16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marL="1097280" marR="0" lvl="3" indent="-10350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A1B3"/>
              </a:buClr>
              <a:buSzPct val="70000"/>
              <a:buFont typeface="Noto Sans Symbols"/>
              <a:buChar char="◻"/>
              <a:defRPr sz="15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marL="1371600" marR="0" lvl="4" indent="-9842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Noto Sans Symbols"/>
              <a:buChar char="◻"/>
              <a:defRPr sz="15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marL="1645920" marR="0" lvl="5" indent="-3302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ct val="75000"/>
              <a:buFont typeface="Noto Sans Symbols"/>
              <a:buChar char="▶"/>
              <a:defRPr sz="16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marL="1828800" marR="0" lvl="6" indent="-6032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ct val="7500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marL="2011679" marR="0" lvl="7" indent="-5270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ct val="7500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marL="2194560" marR="0" lvl="8" indent="-8001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ct val="75000"/>
              <a:buFont typeface="Noto Sans Symbols"/>
              <a:buChar char="▶"/>
              <a:defRPr sz="12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>
            <a:pPr>
              <a:buClr>
                <a:srgbClr val="00338E"/>
              </a:buClr>
              <a:buFont typeface="Bookman Old Style" panose="02050604050505020204" pitchFamily="18" charset="0"/>
              <a:buChar char="►"/>
            </a:pPr>
            <a:r>
              <a:rPr lang="en-US" sz="1300" b="0" i="0" u="none" strike="noStrike" dirty="0">
                <a:solidFill>
                  <a:srgbClr val="000000"/>
                </a:solidFill>
                <a:effectLst/>
                <a:latin typeface="Gill Sans MT"/>
              </a:rPr>
              <a:t>One of the pioneers of connecting independent buyers to sellers digitally</a:t>
            </a:r>
            <a:endParaRPr lang="en-US" sz="1300" b="0" i="0" dirty="0">
              <a:solidFill>
                <a:srgbClr val="000000"/>
              </a:solidFill>
              <a:effectLst/>
              <a:latin typeface="Gill Sans MT"/>
            </a:endParaRPr>
          </a:p>
          <a:p>
            <a:pPr>
              <a:buClr>
                <a:srgbClr val="00338E"/>
              </a:buClr>
              <a:buFont typeface="Bookman Old Style" panose="02050604050505020204" pitchFamily="18" charset="0"/>
              <a:buChar char="►"/>
            </a:pPr>
            <a:r>
              <a:rPr lang="en-US" sz="1300" b="0" i="0" u="none" strike="noStrike" dirty="0">
                <a:solidFill>
                  <a:srgbClr val="000000"/>
                </a:solidFill>
                <a:effectLst/>
                <a:latin typeface="Gill Sans MT"/>
              </a:rPr>
              <a:t>182 million active users and over 1.2 billion item listings</a:t>
            </a:r>
            <a:r>
              <a:rPr lang="en-US" sz="1300" b="0" i="0" dirty="0">
                <a:solidFill>
                  <a:srgbClr val="000000"/>
                </a:solidFill>
                <a:effectLst/>
                <a:latin typeface="Gill Sans MT"/>
              </a:rPr>
              <a:t>​</a:t>
            </a:r>
          </a:p>
          <a:p>
            <a:pPr>
              <a:buClr>
                <a:srgbClr val="00338E"/>
              </a:buClr>
              <a:buFont typeface="Bookman Old Style" panose="02050604050505020204" pitchFamily="18" charset="0"/>
              <a:buChar char="►"/>
            </a:pPr>
            <a:r>
              <a:rPr lang="en-US" sz="1300" dirty="0">
                <a:solidFill>
                  <a:srgbClr val="000000"/>
                </a:solidFill>
                <a:latin typeface="Gill Sans MT"/>
              </a:rPr>
              <a:t>Multiple features available to sellers that shows the historical performance of items being sold across its </a:t>
            </a:r>
            <a:r>
              <a:rPr lang="en-US" sz="1300">
                <a:solidFill>
                  <a:srgbClr val="000000"/>
                </a:solidFill>
                <a:latin typeface="Gill Sans MT"/>
              </a:rPr>
              <a:t>platform</a:t>
            </a:r>
            <a:endParaRPr lang="en-US" sz="1300" dirty="0">
              <a:solidFill>
                <a:srgbClr val="000000"/>
              </a:solidFill>
              <a:latin typeface="Gill Sans MT"/>
            </a:endParaRPr>
          </a:p>
          <a:p>
            <a:pPr>
              <a:buClr>
                <a:srgbClr val="00338E"/>
              </a:buClr>
              <a:buFont typeface="Bookman Old Style" panose="02050604050505020204" pitchFamily="18" charset="0"/>
              <a:buChar char="►"/>
            </a:pPr>
            <a:r>
              <a:rPr lang="en-US" sz="1300" b="0" i="0" u="none" strike="noStrike" dirty="0">
                <a:solidFill>
                  <a:srgbClr val="000000"/>
                </a:solidFill>
                <a:effectLst/>
                <a:latin typeface="Gill Sans MT"/>
              </a:rPr>
              <a:t>Products include seller insigh</a:t>
            </a:r>
            <a:r>
              <a:rPr lang="en-US" sz="1300" dirty="0">
                <a:solidFill>
                  <a:srgbClr val="000000"/>
                </a:solidFill>
                <a:latin typeface="Gill Sans MT"/>
              </a:rPr>
              <a:t>t tools, seller subscription services to reduce fees,  </a:t>
            </a:r>
            <a:endParaRPr lang="en-US" sz="13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endParaRPr lang="en-US" sz="1100" dirty="0">
              <a:latin typeface="Bookman Old Style" panose="0205060405050502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86C027-CD0A-4C61-878C-C0C9425E5C38}"/>
              </a:ext>
            </a:extLst>
          </p:cNvPr>
          <p:cNvSpPr txBox="1"/>
          <p:nvPr/>
        </p:nvSpPr>
        <p:spPr>
          <a:xfrm>
            <a:off x="457201" y="6354524"/>
            <a:ext cx="4114805" cy="25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051" i="1" dirty="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</a:rPr>
              <a:t>Sources: </a:t>
            </a:r>
            <a:r>
              <a:rPr lang="en-US" sz="1051" i="1" dirty="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Capital IQ, </a:t>
            </a:r>
            <a:r>
              <a:rPr lang="en-US" sz="1051" i="1" dirty="0" err="1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YahooFinance</a:t>
            </a:r>
            <a:endParaRPr lang="en-US" sz="1051" i="1" dirty="0">
              <a:solidFill>
                <a:srgbClr val="464653"/>
              </a:solidFill>
              <a:latin typeface="Bookman Old Style"/>
              <a:ea typeface="Bookman Old Style"/>
              <a:cs typeface="Bookman Old Style"/>
            </a:endParaRP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56E8FF0A-00BF-4586-BFAB-08DA840D04B6}"/>
              </a:ext>
            </a:extLst>
          </p:cNvPr>
          <p:cNvSpPr txBox="1">
            <a:spLocks/>
          </p:cNvSpPr>
          <p:nvPr/>
        </p:nvSpPr>
        <p:spPr>
          <a:xfrm>
            <a:off x="175270" y="2909058"/>
            <a:ext cx="2815056" cy="336617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74320" marR="0" lvl="0" indent="-88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78E1A"/>
              </a:buClr>
              <a:buSzPct val="76000"/>
              <a:buFont typeface="Wingdings 3" panose="05040102010807070707" pitchFamily="18" charset="2"/>
              <a:buChar char="}"/>
              <a:defRPr sz="20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marL="548640" marR="0" lvl="1" indent="-118872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0B76A"/>
              </a:buClr>
              <a:buSzPct val="76000"/>
              <a:buFont typeface="Wingdings 3" panose="05040102010807070707" pitchFamily="18" charset="2"/>
              <a:buChar char="}"/>
              <a:defRPr sz="18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marL="737616" marR="0" lvl="2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0B76A"/>
              </a:buClr>
              <a:buSzPct val="76000"/>
              <a:buFont typeface="Wingdings 3" panose="05040102010807070707" pitchFamily="18" charset="2"/>
              <a:buNone/>
              <a:defRPr sz="16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marL="1097280" marR="0" lvl="3" indent="-10350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BA1B3"/>
              </a:buClr>
              <a:buSzPct val="70000"/>
              <a:buFont typeface="Noto Sans Symbols"/>
              <a:buChar char="◻"/>
              <a:defRPr sz="15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marL="1371600" marR="0" lvl="4" indent="-9842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Noto Sans Symbols"/>
              <a:buChar char="◻"/>
              <a:defRPr sz="15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marL="1645920" marR="0" lvl="5" indent="-3302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ct val="75000"/>
              <a:buFont typeface="Noto Sans Symbols"/>
              <a:buChar char="▶"/>
              <a:defRPr sz="16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marL="1828800" marR="0" lvl="6" indent="-6032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ct val="7500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marL="2011679" marR="0" lvl="7" indent="-5270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ct val="7500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marL="2194560" marR="0" lvl="8" indent="-8001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ct val="75000"/>
              <a:buFont typeface="Noto Sans Symbols"/>
              <a:buChar char="▶"/>
              <a:defRPr sz="12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>
            <a:pPr>
              <a:buClr>
                <a:srgbClr val="00338E"/>
              </a:buClr>
              <a:buFont typeface="Bookman Old Style" panose="02050604050505020204" pitchFamily="18" charset="0"/>
              <a:buChar char="►"/>
            </a:pPr>
            <a:r>
              <a:rPr lang="en-US" sz="1300" dirty="0">
                <a:solidFill>
                  <a:schemeClr val="tx1"/>
                </a:solidFill>
                <a:latin typeface="Gill Sans MT"/>
              </a:rPr>
              <a:t>Engages in the retail sale of consumer products and subscriptions in North America and internationally</a:t>
            </a:r>
          </a:p>
          <a:p>
            <a:pPr>
              <a:buClr>
                <a:srgbClr val="00338E"/>
              </a:buClr>
              <a:buFont typeface="Bookman Old Style" panose="02050604050505020204" pitchFamily="18" charset="0"/>
              <a:buChar char="►"/>
            </a:pPr>
            <a:r>
              <a:rPr lang="en-US" sz="1300" dirty="0">
                <a:solidFill>
                  <a:srgbClr val="000000"/>
                </a:solidFill>
                <a:latin typeface="Gill Sans MT"/>
              </a:rPr>
              <a:t>S</a:t>
            </a:r>
            <a:r>
              <a:rPr lang="en-US" sz="1300" b="0" i="0" u="none" strike="noStrike" dirty="0">
                <a:solidFill>
                  <a:srgbClr val="000000"/>
                </a:solidFill>
                <a:effectLst/>
                <a:latin typeface="Gill Sans MT"/>
              </a:rPr>
              <a:t>ells merchandise and content purchased for resale from third-party sellers through physical and online stores</a:t>
            </a:r>
            <a:endParaRPr lang="en-US" sz="1300" b="0" i="0" dirty="0">
              <a:solidFill>
                <a:srgbClr val="000000"/>
              </a:solidFill>
              <a:effectLst/>
              <a:latin typeface="Gill Sans MT"/>
            </a:endParaRPr>
          </a:p>
          <a:p>
            <a:pPr>
              <a:buClr>
                <a:srgbClr val="00338E"/>
              </a:buClr>
              <a:buFont typeface="Bookman Old Style" panose="02050604050505020204" pitchFamily="18" charset="0"/>
              <a:buChar char="►"/>
            </a:pPr>
            <a:r>
              <a:rPr lang="en-US" sz="1300" dirty="0">
                <a:solidFill>
                  <a:srgbClr val="000000"/>
                </a:solidFill>
                <a:latin typeface="Gill Sans MT"/>
              </a:rPr>
              <a:t>Segments include North America, International and Amazon Web Services</a:t>
            </a:r>
          </a:p>
          <a:p>
            <a:pPr>
              <a:buClr>
                <a:srgbClr val="00338E"/>
              </a:buClr>
              <a:buFont typeface="Bookman Old Style" panose="02050604050505020204" pitchFamily="18" charset="0"/>
              <a:buChar char="►"/>
            </a:pPr>
            <a:r>
              <a:rPr lang="en-US" sz="1300" dirty="0">
                <a:solidFill>
                  <a:srgbClr val="000000"/>
                </a:solidFill>
                <a:latin typeface="Gill Sans MT"/>
              </a:rPr>
              <a:t>Products include Kindle, Kindle Fire, Fire TV’s, streaming services and Alexa</a:t>
            </a:r>
            <a:endParaRPr lang="en-US" sz="1300" dirty="0">
              <a:solidFill>
                <a:schemeClr val="tx1"/>
              </a:solidFill>
              <a:latin typeface="Gill Sans MT"/>
            </a:endParaRPr>
          </a:p>
        </p:txBody>
      </p:sp>
      <p:pic>
        <p:nvPicPr>
          <p:cNvPr id="4" name="Picture 2" descr="How to Make Money on Poshmark - Capitalism">
            <a:extLst>
              <a:ext uri="{FF2B5EF4-FFF2-40B4-BE49-F238E27FC236}">
                <a16:creationId xmlns:a16="http://schemas.microsoft.com/office/drawing/2014/main" id="{EBE2ACAD-D184-4963-BFDF-B870743A38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40" b="13935"/>
          <a:stretch/>
        </p:blipFill>
        <p:spPr bwMode="auto">
          <a:xfrm>
            <a:off x="3484756" y="1013073"/>
            <a:ext cx="2077739" cy="856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eBay - Wikipedia">
            <a:extLst>
              <a:ext uri="{FF2B5EF4-FFF2-40B4-BE49-F238E27FC236}">
                <a16:creationId xmlns:a16="http://schemas.microsoft.com/office/drawing/2014/main" id="{7731EB67-9FDD-4667-BE34-082C8B2F6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299" y="1114195"/>
            <a:ext cx="2012620" cy="805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Amazon.com: Online Shopping for Electronics, Apparel, Computers, Books,  DVDs &amp; more">
            <a:extLst>
              <a:ext uri="{FF2B5EF4-FFF2-40B4-BE49-F238E27FC236}">
                <a16:creationId xmlns:a16="http://schemas.microsoft.com/office/drawing/2014/main" id="{B037CEB6-4DF3-4FAD-8C40-7EE3844736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908" y="949514"/>
            <a:ext cx="1113344" cy="1113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1" descr="A picture containing icon&#10;&#10;Description automatically generated">
            <a:extLst>
              <a:ext uri="{FF2B5EF4-FFF2-40B4-BE49-F238E27FC236}">
                <a16:creationId xmlns:a16="http://schemas.microsoft.com/office/drawing/2014/main" id="{65115751-5F8D-4430-BFD5-4B9C382445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44413" y="156210"/>
            <a:ext cx="1828800" cy="87630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ECB2884-2993-42CF-86EC-28921012A920}"/>
              </a:ext>
            </a:extLst>
          </p:cNvPr>
          <p:cNvCxnSpPr>
            <a:cxnSpLocks/>
          </p:cNvCxnSpPr>
          <p:nvPr/>
        </p:nvCxnSpPr>
        <p:spPr>
          <a:xfrm>
            <a:off x="178065" y="1028872"/>
            <a:ext cx="8693249" cy="18003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9226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3160B1DD-B35D-4996-93ED-D5799740BAEB}"/>
              </a:ext>
            </a:extLst>
          </p:cNvPr>
          <p:cNvSpPr txBox="1">
            <a:spLocks/>
          </p:cNvSpPr>
          <p:nvPr/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anchor="b"/>
          <a:lstStyle>
            <a:lvl1pPr algn="l" rtl="0" eaLnBrk="1" latinLnBrk="0" hangingPunct="1">
              <a:spcBef>
                <a:spcPct val="0"/>
              </a:spcBef>
              <a:buNone/>
              <a:defRPr kumimoji="0" sz="2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defTabSz="914400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29C90E-76C9-3C4F-B62B-1F6B2842C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700D12-751C-6442-8153-5D1D81A44433}" type="slidenum">
              <a:rPr lang="en-US" smtClean="0"/>
              <a:pPr/>
              <a:t>6</a:t>
            </a:fld>
            <a:endParaRPr lang="en-US" dirty="0">
              <a:solidFill>
                <a:srgbClr val="464653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7CF0C01-BB97-4F69-B260-06852AD184D3}"/>
              </a:ext>
            </a:extLst>
          </p:cNvPr>
          <p:cNvCxnSpPr/>
          <p:nvPr/>
        </p:nvCxnSpPr>
        <p:spPr>
          <a:xfrm>
            <a:off x="479704" y="1143000"/>
            <a:ext cx="8207098" cy="0"/>
          </a:xfrm>
          <a:prstGeom prst="line">
            <a:avLst/>
          </a:prstGeom>
          <a:ln>
            <a:solidFill>
              <a:srgbClr val="2F7E9F"/>
            </a:solidFill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3" name="Google Shape;130;p9">
            <a:extLst>
              <a:ext uri="{FF2B5EF4-FFF2-40B4-BE49-F238E27FC236}">
                <a16:creationId xmlns:a16="http://schemas.microsoft.com/office/drawing/2014/main" id="{02035F44-1FD6-1047-A375-1F0E68B8C3D2}"/>
              </a:ext>
            </a:extLst>
          </p:cNvPr>
          <p:cNvSpPr txBox="1"/>
          <p:nvPr/>
        </p:nvSpPr>
        <p:spPr>
          <a:xfrm>
            <a:off x="328700" y="623875"/>
            <a:ext cx="3570900" cy="584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latin typeface="Gill Sans MT"/>
                <a:ea typeface="Gill Sans"/>
                <a:cs typeface="Gill Sans"/>
                <a:sym typeface="Gill Sans"/>
              </a:rPr>
              <a:t>ESG Analysis</a:t>
            </a:r>
            <a:endParaRPr lang="en-US" sz="2400" dirty="0">
              <a:latin typeface="Gill Sans MT"/>
              <a:ea typeface="Gill Sans"/>
              <a:cs typeface="Gill Sans"/>
            </a:endParaRPr>
          </a:p>
        </p:txBody>
      </p:sp>
      <p:cxnSp>
        <p:nvCxnSpPr>
          <p:cNvPr id="15" name="Google Shape;110;p9">
            <a:extLst>
              <a:ext uri="{FF2B5EF4-FFF2-40B4-BE49-F238E27FC236}">
                <a16:creationId xmlns:a16="http://schemas.microsoft.com/office/drawing/2014/main" id="{638E115F-7601-6840-9C9A-D6361A20CF5D}"/>
              </a:ext>
            </a:extLst>
          </p:cNvPr>
          <p:cNvCxnSpPr/>
          <p:nvPr/>
        </p:nvCxnSpPr>
        <p:spPr>
          <a:xfrm>
            <a:off x="3169260" y="1231593"/>
            <a:ext cx="11400" cy="4995600"/>
          </a:xfrm>
          <a:prstGeom prst="straightConnector1">
            <a:avLst/>
          </a:prstGeom>
          <a:noFill/>
          <a:ln w="12700" cap="flat" cmpd="sng">
            <a:solidFill>
              <a:srgbClr val="0F3F77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" name="Google Shape;111;p9">
            <a:extLst>
              <a:ext uri="{FF2B5EF4-FFF2-40B4-BE49-F238E27FC236}">
                <a16:creationId xmlns:a16="http://schemas.microsoft.com/office/drawing/2014/main" id="{62EB3719-EA6C-AE43-A950-B1065D91A308}"/>
              </a:ext>
            </a:extLst>
          </p:cNvPr>
          <p:cNvCxnSpPr/>
          <p:nvPr/>
        </p:nvCxnSpPr>
        <p:spPr>
          <a:xfrm>
            <a:off x="5974169" y="1251913"/>
            <a:ext cx="11400" cy="4995600"/>
          </a:xfrm>
          <a:prstGeom prst="straightConnector1">
            <a:avLst/>
          </a:prstGeom>
          <a:noFill/>
          <a:ln w="12700" cap="flat" cmpd="sng">
            <a:solidFill>
              <a:srgbClr val="0F3F77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21" name="文本框 20">
            <a:extLst>
              <a:ext uri="{FF2B5EF4-FFF2-40B4-BE49-F238E27FC236}">
                <a16:creationId xmlns:a16="http://schemas.microsoft.com/office/drawing/2014/main" id="{2C98C157-EA2E-E34A-8B4B-70257A4DCC94}"/>
              </a:ext>
            </a:extLst>
          </p:cNvPr>
          <p:cNvSpPr txBox="1"/>
          <p:nvPr/>
        </p:nvSpPr>
        <p:spPr>
          <a:xfrm>
            <a:off x="479704" y="1389781"/>
            <a:ext cx="2545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Environmental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45420B65-8C10-EC4A-B800-E6DE073B28F1}"/>
              </a:ext>
            </a:extLst>
          </p:cNvPr>
          <p:cNvSpPr txBox="1"/>
          <p:nvPr/>
        </p:nvSpPr>
        <p:spPr>
          <a:xfrm>
            <a:off x="465463" y="1759113"/>
            <a:ext cx="254549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400" b="1" dirty="0"/>
              <a:t>GHG Emissions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/>
              <a:t>Since 2019, Etsy became the first "major online shopping destination" to fully offset its GHG emissions from shipping by buying carbon offsets from 3Degrees, a credible offset provider with third-party verified projects.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/>
              <a:t>Goal is to reduce total Scope I and Scope II emissions by 50%, and to reduce Scope III emissions by 13.5%, by 2030</a:t>
            </a:r>
          </a:p>
          <a:p>
            <a:r>
              <a:rPr kumimoji="1" lang="en-US" altLang="zh-CN" sz="1400" b="1" dirty="0"/>
              <a:t>Energy Intensity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/>
              <a:t>Has goal to reduce energy intensity by 25% between 2019 and 2025. Reduced it by 33% between 2016 and 2019.</a:t>
            </a:r>
          </a:p>
          <a:p>
            <a:pPr lvl="1"/>
            <a:endParaRPr kumimoji="1" lang="en-US" altLang="zh-CN" sz="1200" dirty="0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B49ED804-1893-2C48-94C2-921D37FA02E5}"/>
              </a:ext>
            </a:extLst>
          </p:cNvPr>
          <p:cNvSpPr txBox="1"/>
          <p:nvPr/>
        </p:nvSpPr>
        <p:spPr>
          <a:xfrm>
            <a:off x="3414865" y="1391437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Social</a:t>
            </a:r>
            <a:endParaRPr kumimoji="1" lang="zh-CN" altLang="en-US" dirty="0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6944BAD3-7D72-D24A-B3A7-E65C37AD44BF}"/>
              </a:ext>
            </a:extLst>
          </p:cNvPr>
          <p:cNvSpPr/>
          <p:nvPr/>
        </p:nvSpPr>
        <p:spPr>
          <a:xfrm>
            <a:off x="6208374" y="1389781"/>
            <a:ext cx="1319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dirty="0"/>
              <a:t>Governance</a:t>
            </a:r>
            <a:endParaRPr lang="zh-CN" altLang="en-US" dirty="0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EEA876AC-7EBB-1549-9938-13C54D4EAB9D}"/>
              </a:ext>
            </a:extLst>
          </p:cNvPr>
          <p:cNvSpPr txBox="1"/>
          <p:nvPr/>
        </p:nvSpPr>
        <p:spPr>
          <a:xfrm>
            <a:off x="6280627" y="1787124"/>
            <a:ext cx="2512973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400" b="1" dirty="0"/>
              <a:t>Employee Benefits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zh-CN" sz="1200" dirty="0"/>
              <a:t>Provides 26-week paid gender neutral parental leave benefit, 14 weeks of which are allowed to be exchanged for cash payment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zh-CN" sz="1200" dirty="0"/>
              <a:t>Offers back-up care services through connecting parents to childcare resources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zh-CN" sz="1200" dirty="0"/>
              <a:t>Up to 12 weeks of paid family leave</a:t>
            </a:r>
          </a:p>
          <a:p>
            <a:r>
              <a:rPr kumimoji="1" lang="en-US" altLang="zh-CN" sz="1400" b="1" dirty="0"/>
              <a:t>Transparency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zh-CN" sz="1200" dirty="0"/>
              <a:t>First e-commerce company to use SASB metrics, a metrics for financially material sustainability information disclosure, in an integrated manner in their 10-K report</a:t>
            </a:r>
          </a:p>
          <a:p>
            <a:r>
              <a:rPr kumimoji="1" lang="en-US" altLang="zh-CN" sz="1400" b="1" dirty="0"/>
              <a:t>Political Influence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zh-CN" sz="1200" dirty="0"/>
              <a:t>No PAC Participation </a:t>
            </a:r>
          </a:p>
          <a:p>
            <a:endParaRPr kumimoji="1" lang="en-US" altLang="zh-CN" sz="1200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0EC5EA6F-E86E-FA44-982A-D74D66016B18}"/>
              </a:ext>
            </a:extLst>
          </p:cNvPr>
          <p:cNvSpPr txBox="1"/>
          <p:nvPr/>
        </p:nvSpPr>
        <p:spPr>
          <a:xfrm>
            <a:off x="3247517" y="1787124"/>
            <a:ext cx="254549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400" b="1" dirty="0"/>
              <a:t>Diversity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/>
              <a:t>Leader in gender diversity, with women accounting for at least 50% of the overall employee base, executive team and Board of Directors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/>
              <a:t>In 2019, set a goal of doubling the percentage of Black and Latinx employee by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/>
              <a:t>Doubled Black and Latinx hires in 2019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zh-CN" sz="1200" dirty="0"/>
              <a:t>Ample resources for underrepresented minorities, including Employee Resources Groups (ERGs), mentorship programs and sponsorship programs</a:t>
            </a:r>
          </a:p>
          <a:p>
            <a:r>
              <a:rPr kumimoji="1" lang="en-US" altLang="zh-CN" sz="1400" b="1" dirty="0"/>
              <a:t>Community Outreach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zh-CN" sz="1200" dirty="0"/>
              <a:t>Supports and cooperates with Code Nation by donating space in their Brooklyn headquarters to support their work of nurturing tech talents at under-resourced high schools</a:t>
            </a:r>
            <a:endParaRPr kumimoji="1" lang="en-US" altLang="zh-CN" sz="1400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600EDA17-5A95-0241-A599-997D4ED6EC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3933" y="209550"/>
            <a:ext cx="1828800" cy="87630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0CAFE4C5-2A13-3543-B231-ACD7B4B4BC34}"/>
              </a:ext>
            </a:extLst>
          </p:cNvPr>
          <p:cNvSpPr txBox="1"/>
          <p:nvPr/>
        </p:nvSpPr>
        <p:spPr>
          <a:xfrm>
            <a:off x="3802566" y="60997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4916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9C113-2356-4DC6-B877-EF25D8630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929" y="326184"/>
            <a:ext cx="6359373" cy="846402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Gill Sans MT"/>
              </a:rPr>
              <a:t>Catalyst and Risks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13C04-68B2-4576-9635-CFA8940DF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599" y="1621438"/>
            <a:ext cx="4327350" cy="487701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500" dirty="0">
                <a:latin typeface="Gill Sans MT"/>
              </a:rPr>
              <a:t>As the pandemic accelerates the shift to online retailers, Etsy doubled GMS to $10B in 2020 and is well positioned to continue to grow rapidly from its current 10% market share in this $100B addressable market</a:t>
            </a:r>
          </a:p>
          <a:p>
            <a:pPr>
              <a:lnSpc>
                <a:spcPct val="100000"/>
              </a:lnSpc>
            </a:pPr>
            <a:r>
              <a:rPr lang="en-US" sz="1500" dirty="0">
                <a:latin typeface="Gill Sans MT"/>
              </a:rPr>
              <a:t>Etsy boasts a unique user experience in a niche market focused on community with nimble sellers providing personalized items for shoppers and differentiating its product offering </a:t>
            </a:r>
          </a:p>
          <a:p>
            <a:pPr>
              <a:lnSpc>
                <a:spcPct val="100000"/>
              </a:lnSpc>
            </a:pPr>
            <a:r>
              <a:rPr lang="en-US" sz="1500" dirty="0">
                <a:latin typeface="Gill Sans MT"/>
              </a:rPr>
              <a:t>Marketing investments with this model saw a 205%  Increase in habitual buyers and 113% increase YOY in new buyers totaling 160M buyers </a:t>
            </a:r>
          </a:p>
        </p:txBody>
      </p:sp>
      <p:sp>
        <p:nvSpPr>
          <p:cNvPr id="4" name="Shape 264">
            <a:extLst>
              <a:ext uri="{FF2B5EF4-FFF2-40B4-BE49-F238E27FC236}">
                <a16:creationId xmlns:a16="http://schemas.microsoft.com/office/drawing/2014/main" id="{E9A6561F-4D3B-4ED9-88A8-D5C8E2B63641}"/>
              </a:ext>
            </a:extLst>
          </p:cNvPr>
          <p:cNvSpPr/>
          <p:nvPr/>
        </p:nvSpPr>
        <p:spPr>
          <a:xfrm>
            <a:off x="483033" y="1149770"/>
            <a:ext cx="3930484" cy="310896"/>
          </a:xfrm>
          <a:prstGeom prst="rect">
            <a:avLst/>
          </a:prstGeom>
          <a:solidFill>
            <a:srgbClr val="00338E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91425" tIns="45700" rIns="91425" bIns="45700" anchor="ctr" anchorCtr="0">
            <a:noAutofit/>
          </a:bodyPr>
          <a:lstStyle/>
          <a:p>
            <a:pPr indent="-126365" algn="ctr" defTabSz="457200">
              <a:buClr>
                <a:srgbClr val="FFFFFF"/>
              </a:buClr>
              <a:buSzPct val="100000"/>
              <a:defRPr/>
            </a:pPr>
            <a:r>
              <a:rPr lang="en-US" sz="1600" dirty="0">
                <a:solidFill>
                  <a:srgbClr val="FFFFFF"/>
                </a:solidFill>
                <a:latin typeface="Gill Sans MT"/>
                <a:ea typeface="Microsoft JhengHei Light"/>
                <a:cs typeface="Bookman Old Style"/>
                <a:sym typeface="Bookman Old Style"/>
              </a:rPr>
              <a:t>Catalysts</a:t>
            </a:r>
            <a:endParaRPr lang="en-US" sz="1600">
              <a:latin typeface="Gill Sans MT"/>
              <a:ea typeface="Microsoft JhengHei Light"/>
            </a:endParaRPr>
          </a:p>
        </p:txBody>
      </p:sp>
      <p:sp>
        <p:nvSpPr>
          <p:cNvPr id="5" name="Shape 264">
            <a:extLst>
              <a:ext uri="{FF2B5EF4-FFF2-40B4-BE49-F238E27FC236}">
                <a16:creationId xmlns:a16="http://schemas.microsoft.com/office/drawing/2014/main" id="{4E05E25A-C214-4E0C-AE35-94916DCEBD3D}"/>
              </a:ext>
            </a:extLst>
          </p:cNvPr>
          <p:cNvSpPr/>
          <p:nvPr/>
        </p:nvSpPr>
        <p:spPr>
          <a:xfrm>
            <a:off x="4928917" y="1153215"/>
            <a:ext cx="3930484" cy="310896"/>
          </a:xfrm>
          <a:prstGeom prst="rect">
            <a:avLst/>
          </a:prstGeom>
          <a:solidFill>
            <a:srgbClr val="00338E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91425" tIns="45700" rIns="91425" bIns="45700" anchor="ctr" anchorCtr="0">
            <a:noAutofit/>
          </a:bodyPr>
          <a:lstStyle/>
          <a:p>
            <a:pPr indent="-126365" algn="ctr" defTabSz="457200">
              <a:buClr>
                <a:srgbClr val="FFFFFF"/>
              </a:buClr>
              <a:buSzPct val="100000"/>
              <a:defRPr/>
            </a:pPr>
            <a:r>
              <a:rPr lang="en-US" sz="1600" dirty="0">
                <a:solidFill>
                  <a:srgbClr val="FFFFFF"/>
                </a:solidFill>
                <a:latin typeface="Gill Sans MT"/>
                <a:ea typeface="Microsoft JhengHei Light"/>
                <a:cs typeface="Bookman Old Style"/>
                <a:sym typeface="Bookman Old Style"/>
              </a:rPr>
              <a:t>Risks</a:t>
            </a:r>
            <a:endParaRPr lang="en-US" sz="1600">
              <a:latin typeface="Gill Sans MT"/>
              <a:ea typeface="Microsoft JhengHei Ligh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30ADD2-EBFA-4205-9D7F-213AB396B674}"/>
              </a:ext>
            </a:extLst>
          </p:cNvPr>
          <p:cNvSpPr txBox="1"/>
          <p:nvPr/>
        </p:nvSpPr>
        <p:spPr>
          <a:xfrm>
            <a:off x="4793942" y="1621438"/>
            <a:ext cx="4065459" cy="73250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GB" sz="1500" dirty="0">
                <a:latin typeface="Gill Sans MT"/>
              </a:rPr>
              <a:t>COVID-19 pandemic expected to cause deceleration in 2021 GMS growth if recessionary economic conditions persist as discretionary consumer spending lags (as Etsy goods are highly elastic)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endParaRPr lang="en-US" sz="1500" dirty="0">
              <a:latin typeface="Gill Sans MT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US" sz="1500" dirty="0">
                <a:latin typeface="Gill Sans MT"/>
              </a:rPr>
              <a:t>Due to the nature of Etsy’s online offerings, the security of their network and customer data is highly important and any leaks or outages would pose a reputational and legal risk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endParaRPr lang="en-US" sz="1500" dirty="0">
              <a:latin typeface="Gill Sans MT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US" sz="1500" dirty="0">
                <a:latin typeface="Gill Sans MT"/>
              </a:rPr>
              <a:t>Narrow economic moat as the e-commerce is highly competitive and Etsy’s business model relies on sellers choosing their platform among others to list their product on </a:t>
            </a:r>
            <a:endParaRPr lang="en-US" sz="1500">
              <a:latin typeface="Gill Sans MT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endParaRPr lang="en-US" sz="1500" dirty="0">
              <a:latin typeface="Gill Sans MT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US" sz="1500" dirty="0">
                <a:latin typeface="Gill Sans MT"/>
              </a:rPr>
              <a:t>Etsy carries significant long term debt obligations (over $1.3B) with many sets of convertible debt notes and a significant possibility of share dilution in the future should future earnings falter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endParaRPr lang="en-US" sz="1400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endParaRPr lang="en-US" sz="1400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endParaRPr lang="en-US" sz="1400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endParaRPr lang="en-US" sz="1400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endParaRPr lang="en-US" sz="1400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endParaRPr lang="en-US" sz="1400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endParaRPr lang="en-US" sz="1400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endParaRPr lang="en-GB" sz="1400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endParaRPr lang="en-US" sz="1400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endParaRPr lang="en-US" sz="1400" dirty="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DF229E-38AF-4F03-9DA6-E37E042A3E89}"/>
              </a:ext>
            </a:extLst>
          </p:cNvPr>
          <p:cNvSpPr txBox="1"/>
          <p:nvPr/>
        </p:nvSpPr>
        <p:spPr>
          <a:xfrm>
            <a:off x="5211192" y="4083651"/>
            <a:ext cx="3089429" cy="1473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4335854"/>
              </p:ext>
            </p:extLst>
          </p:nvPr>
        </p:nvGraphicFramePr>
        <p:xfrm>
          <a:off x="421131" y="4653136"/>
          <a:ext cx="3954927" cy="2100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45977A7-8A90-4334-B071-2C4FB7569566}"/>
              </a:ext>
            </a:extLst>
          </p:cNvPr>
          <p:cNvCxnSpPr>
            <a:cxnSpLocks/>
          </p:cNvCxnSpPr>
          <p:nvPr/>
        </p:nvCxnSpPr>
        <p:spPr>
          <a:xfrm>
            <a:off x="477541" y="1028872"/>
            <a:ext cx="8373809" cy="18003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2" name="图片 1">
            <a:extLst>
              <a:ext uri="{FF2B5EF4-FFF2-40B4-BE49-F238E27FC236}">
                <a16:creationId xmlns:a16="http://schemas.microsoft.com/office/drawing/2014/main" id="{9D38C77A-4D44-4DC7-B046-80B62FBA41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3706" y="159637"/>
            <a:ext cx="18288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10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9C113-2356-4DC6-B877-EF25D8630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910" y="301093"/>
            <a:ext cx="7886700" cy="588763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Gill Sans MT"/>
              </a:rPr>
              <a:t>Investment Rational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13C04-68B2-4576-9635-CFA8940DF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776" y="1412771"/>
            <a:ext cx="3844249" cy="484706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Gill Sans MT"/>
              </a:rPr>
              <a:t>Increase in sales via growth of active and habitual buyers</a:t>
            </a:r>
          </a:p>
          <a:p>
            <a:pPr lvl="1">
              <a:lnSpc>
                <a:spcPct val="100000"/>
              </a:lnSpc>
            </a:pPr>
            <a:r>
              <a:rPr lang="en-US" sz="130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GMS increased from $1.8 billion to $3.1 billion, 132.3% increase, in the three months ended March 31, 2020</a:t>
            </a:r>
          </a:p>
          <a:p>
            <a:pPr lvl="1">
              <a:lnSpc>
                <a:spcPct val="100000"/>
              </a:lnSpc>
            </a:pPr>
            <a:r>
              <a:rPr lang="en-US" sz="130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This was driven by an increase in both sellers and active buyers.  As of March 31, 2021, habitual buyers, grew to 7.9 million, a 205% increase compared to March 31</a:t>
            </a:r>
            <a:r>
              <a:rPr lang="en-US" sz="1300" baseline="3000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st</a:t>
            </a:r>
            <a:r>
              <a:rPr lang="en-US" sz="130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 , 2020</a:t>
            </a:r>
          </a:p>
          <a:p>
            <a:pPr lvl="1">
              <a:lnSpc>
                <a:spcPct val="100000"/>
              </a:lnSpc>
            </a:pPr>
            <a:r>
              <a:rPr lang="en-US" sz="130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While this growth may slow down as more businesses open, Etsy has increased their </a:t>
            </a:r>
            <a:r>
              <a:rPr lang="en-US" sz="1300">
                <a:solidFill>
                  <a:schemeClr val="bg2">
                    <a:lumMod val="50000"/>
                  </a:schemeClr>
                </a:solidFill>
                <a:latin typeface="Gill Sans MT"/>
              </a:rPr>
              <a:t>number of habitual buyers during this time. As </a:t>
            </a:r>
            <a:r>
              <a:rPr lang="en-US" sz="130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Etsy identifies one of their biggest growth factors to be from word of mouth, this may help keep sales increasing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Gill Sans MT"/>
              </a:rPr>
              <a:t>Reverb’s high sales growth</a:t>
            </a:r>
          </a:p>
          <a:p>
            <a:pPr lvl="1">
              <a:lnSpc>
                <a:spcPct val="100000"/>
              </a:lnSpc>
            </a:pPr>
            <a:r>
              <a:rPr lang="en-US" sz="130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Reverb, an online market for new and used musical gear and a subsidiary of Etsy, had Y/Y gross sales growth of ~50%, towering over the musical retail sales industry benchmark of 8%</a:t>
            </a:r>
            <a:endParaRPr lang="en-US" sz="1300">
              <a:solidFill>
                <a:schemeClr val="bg2">
                  <a:lumMod val="50000"/>
                </a:schemeClr>
              </a:solidFill>
              <a:latin typeface="Gill Sans MT"/>
            </a:endParaRPr>
          </a:p>
        </p:txBody>
      </p:sp>
      <p:sp>
        <p:nvSpPr>
          <p:cNvPr id="4" name="Shape 264">
            <a:extLst>
              <a:ext uri="{FF2B5EF4-FFF2-40B4-BE49-F238E27FC236}">
                <a16:creationId xmlns:a16="http://schemas.microsoft.com/office/drawing/2014/main" id="{E9A6561F-4D3B-4ED9-88A8-D5C8E2B63641}"/>
              </a:ext>
            </a:extLst>
          </p:cNvPr>
          <p:cNvSpPr/>
          <p:nvPr/>
        </p:nvSpPr>
        <p:spPr>
          <a:xfrm>
            <a:off x="428520" y="884012"/>
            <a:ext cx="8247029" cy="335433"/>
          </a:xfrm>
          <a:prstGeom prst="rect">
            <a:avLst/>
          </a:prstGeom>
          <a:solidFill>
            <a:srgbClr val="00338E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91425" tIns="45700" rIns="91425" bIns="45700" anchor="ctr" anchorCtr="0">
            <a:noAutofit/>
          </a:bodyPr>
          <a:lstStyle/>
          <a:p>
            <a:pPr indent="-126365" algn="ctr" defTabSz="457200">
              <a:buClr>
                <a:srgbClr val="FFFFFF"/>
              </a:buClr>
              <a:buSzPct val="100000"/>
              <a:defRPr/>
            </a:pPr>
            <a:r>
              <a:rPr lang="en-US">
                <a:solidFill>
                  <a:srgbClr val="FFFFFF"/>
                </a:solidFill>
                <a:latin typeface="Bookman Old Style" panose="02050604050505020204" pitchFamily="18" charset="0"/>
                <a:ea typeface="Microsoft JhengHei Light" panose="020B0304030504040204" pitchFamily="34" charset="-120"/>
                <a:cs typeface="Bookman Old Style"/>
              </a:rPr>
              <a:t>Rational</a:t>
            </a:r>
            <a:endParaRPr lang="en-US" dirty="0">
              <a:solidFill>
                <a:srgbClr val="FFFFFF"/>
              </a:solidFill>
              <a:latin typeface="Bookman Old Style" panose="02050604050505020204" pitchFamily="18" charset="0"/>
              <a:ea typeface="Microsoft JhengHei Light" panose="020B0304030504040204" pitchFamily="34" charset="-120"/>
              <a:cs typeface="Bookman Old Style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5E5971E-4A55-48A5-A14B-353A4AC93611}"/>
              </a:ext>
            </a:extLst>
          </p:cNvPr>
          <p:cNvCxnSpPr/>
          <p:nvPr/>
        </p:nvCxnSpPr>
        <p:spPr>
          <a:xfrm>
            <a:off x="434580" y="802028"/>
            <a:ext cx="8207099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2" name="Picture 11" descr="Chart, bar chart&#10;&#10;Description automatically generated">
            <a:extLst>
              <a:ext uri="{FF2B5EF4-FFF2-40B4-BE49-F238E27FC236}">
                <a16:creationId xmlns:a16="http://schemas.microsoft.com/office/drawing/2014/main" id="{AF7F7E85-3E2E-4A32-B497-757E0AF2D8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541" y="1301989"/>
            <a:ext cx="4383304" cy="3355630"/>
          </a:xfrm>
          <a:prstGeom prst="rect">
            <a:avLst/>
          </a:prstGeom>
        </p:spPr>
      </p:pic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A6D1BB28-EB7A-4E54-ADD4-751D79264C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380397"/>
              </p:ext>
            </p:extLst>
          </p:nvPr>
        </p:nvGraphicFramePr>
        <p:xfrm>
          <a:off x="4746647" y="4627020"/>
          <a:ext cx="3406039" cy="2281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5" name="图片 1">
            <a:extLst>
              <a:ext uri="{FF2B5EF4-FFF2-40B4-BE49-F238E27FC236}">
                <a16:creationId xmlns:a16="http://schemas.microsoft.com/office/drawing/2014/main" id="{2541D822-3932-48C4-A020-B9F975EC44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42832" y="109724"/>
            <a:ext cx="1229849" cy="58680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B4CECA6-E911-4EFC-91C6-05A658FA2ECB}"/>
              </a:ext>
            </a:extLst>
          </p:cNvPr>
          <p:cNvSpPr txBox="1"/>
          <p:nvPr/>
        </p:nvSpPr>
        <p:spPr>
          <a:xfrm>
            <a:off x="457201" y="6454349"/>
            <a:ext cx="4114805" cy="2540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en-US" sz="1050" i="1" dirty="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</a:rPr>
              <a:t>Sources: ETSY 10-k, Etsy Annual Report</a:t>
            </a:r>
            <a:endParaRPr lang="en-US" sz="1051" i="1" dirty="0">
              <a:solidFill>
                <a:srgbClr val="464653"/>
              </a:solidFill>
              <a:latin typeface="Bookman Old Style"/>
              <a:ea typeface="Bookman Old Style"/>
              <a:cs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1672095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BB0ECE9-2231-4AF0-B471-1A094C0AA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738" y="214752"/>
            <a:ext cx="78867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600" kern="1200" dirty="0">
                <a:latin typeface="Gill Sans MT"/>
              </a:rPr>
              <a:t>Public Comparable</a:t>
            </a:r>
            <a:r>
              <a:rPr lang="en-US" dirty="0">
                <a:latin typeface="Bookman Old Style"/>
              </a:rPr>
              <a:t> </a:t>
            </a:r>
            <a:endParaRPr lang="en-US" kern="1200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Shape 315">
            <a:extLst>
              <a:ext uri="{FF2B5EF4-FFF2-40B4-BE49-F238E27FC236}">
                <a16:creationId xmlns:a16="http://schemas.microsoft.com/office/drawing/2014/main" id="{E041E539-35A8-49DE-BE49-8CF3444138C5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xfrm>
            <a:off x="6614160" y="635452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00" rIns="91425" bIns="45700" rtlCol="0" anchor="t" anchorCtr="0">
            <a:noAutofit/>
          </a:bodyPr>
          <a:lstStyle/>
          <a:p>
            <a:pPr indent="-22225">
              <a:buClr>
                <a:srgbClr val="44546A"/>
              </a:buClr>
              <a:buSzPct val="25000"/>
            </a:pPr>
            <a:r>
              <a:rPr lang="en-US" sz="1400" dirty="0">
                <a:solidFill>
                  <a:srgbClr val="44546A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8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006869"/>
              </p:ext>
            </p:extLst>
          </p:nvPr>
        </p:nvGraphicFramePr>
        <p:xfrm>
          <a:off x="611560" y="1362076"/>
          <a:ext cx="7920881" cy="4803227"/>
        </p:xfrm>
        <a:graphic>
          <a:graphicData uri="http://schemas.openxmlformats.org/drawingml/2006/table">
            <a:tbl>
              <a:tblPr/>
              <a:tblGrid>
                <a:gridCol w="213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3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5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7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85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98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1347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Public Company Comp Set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300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Company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TEV/Total Revenues LTM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TEV/EBITDA LTM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TEV/EBIT LTM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NTM TEV/Revenue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NTM TEV/EBITDA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NTM P/E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22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Stitch Fix, Inc. (NasdaqGS:SFIX)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1.81x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347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Grubhub Inc. (NYSE:GRUB)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2.62x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36.88x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347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Groupon, Inc. (NasdaqGS:GRPN)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30.40x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1.33x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8.16x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49.86x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1347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Wayfair Inc. (NYSE:W)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31.80x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47.10x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1.87x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34.68x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63.17x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22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ContextLogic Inc. (NasdaqGS:WISH)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1.73x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22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Overstock.com, Inc. (NasdaqGM:OSTK)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31.70x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43.10x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1.01x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19.56x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34.86x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1347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Farfetch Limited (NYSE:FTCH)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9.10x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6.93x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1347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eBay Inc. (NasdaqGS:EBAY)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3.90x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11.50x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14.60x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3.63x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10.67x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14.53x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22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 RealReal, Inc. (NasdaqGS:REAL)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6.70x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4.66x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22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Amazon.com, Inc. (NasdaqGS:AMZN)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4.00x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26.40x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56.70x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3.33x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21.19x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57.58x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1347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9.1x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31.8x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56.7x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6.93x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36.88x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63.17x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1347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11.5x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14.6x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1.01x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8.16x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14.53x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1347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26.4x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40.4x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2.89x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21.86x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44.00x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1347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30.4x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45.1x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2.25x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20.37x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49.86x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1347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Etsy</a:t>
                      </a:r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, Inc. (</a:t>
                      </a:r>
                      <a:r>
                        <a:rPr lang="en-GB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NasdaqGS:ETSY</a:t>
                      </a:r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9.6x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33.9x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35.8x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8.30x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29.10x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47.36x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FFC135A-C8CC-4FA1-8578-538DEF427F14}"/>
              </a:ext>
            </a:extLst>
          </p:cNvPr>
          <p:cNvCxnSpPr/>
          <p:nvPr/>
        </p:nvCxnSpPr>
        <p:spPr>
          <a:xfrm flipV="1">
            <a:off x="624248" y="1191347"/>
            <a:ext cx="7837746" cy="3993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5" name="图片 1">
            <a:extLst>
              <a:ext uri="{FF2B5EF4-FFF2-40B4-BE49-F238E27FC236}">
                <a16:creationId xmlns:a16="http://schemas.microsoft.com/office/drawing/2014/main" id="{84C68836-C9A4-4FD1-95D4-0052E2500F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06" y="159637"/>
            <a:ext cx="18288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14549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</TotalTime>
  <Words>1756</Words>
  <Application>Microsoft Office PowerPoint</Application>
  <PresentationFormat>On-screen Show (4:3)</PresentationFormat>
  <Paragraphs>317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18</vt:lpstr>
      <vt:lpstr>Arial</vt:lpstr>
      <vt:lpstr>Bookman Old Style</vt:lpstr>
      <vt:lpstr>Calibri</vt:lpstr>
      <vt:lpstr>Calibri Light</vt:lpstr>
      <vt:lpstr>Gill Sans MT</vt:lpstr>
      <vt:lpstr>Verdana</vt:lpstr>
      <vt:lpstr>Wingdings</vt:lpstr>
      <vt:lpstr>Wingdings 3</vt:lpstr>
      <vt:lpstr>1_Office Theme</vt:lpstr>
      <vt:lpstr>1_Origin</vt:lpstr>
      <vt:lpstr>Office Theme</vt:lpstr>
      <vt:lpstr>Current:  $155.39 Target Price $197.75 (+27.26%) Time Horizon: 14-22 months</vt:lpstr>
      <vt:lpstr>Company Overview</vt:lpstr>
      <vt:lpstr>Financial Overview</vt:lpstr>
      <vt:lpstr>Industry Overview</vt:lpstr>
      <vt:lpstr>Competitive Landscape</vt:lpstr>
      <vt:lpstr>PowerPoint Presentation</vt:lpstr>
      <vt:lpstr>Catalyst and Risks</vt:lpstr>
      <vt:lpstr>Investment Rational</vt:lpstr>
      <vt:lpstr>Public Comparable </vt:lpstr>
      <vt:lpstr>Discounted Cash Flow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 Rationale</dc:title>
  <dc:creator>Ali</dc:creator>
  <cp:lastModifiedBy>Leroy Wang</cp:lastModifiedBy>
  <cp:revision>499</cp:revision>
  <dcterms:created xsi:type="dcterms:W3CDTF">2021-05-07T15:13:43Z</dcterms:created>
  <dcterms:modified xsi:type="dcterms:W3CDTF">2021-11-30T01:58:40Z</dcterms:modified>
</cp:coreProperties>
</file>